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D8CA7"/>
    <a:srgbClr val="3F385F"/>
    <a:srgbClr val="118079"/>
    <a:srgbClr val="F5F5F5"/>
    <a:srgbClr val="DAE5ED"/>
    <a:srgbClr val="CBE5E9"/>
    <a:srgbClr val="CFD1EC"/>
    <a:srgbClr val="A3D3CD"/>
    <a:srgbClr val="200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es.smartsheet.com/try-it?trp=28128"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7000">
              <a:schemeClr val="bg1"/>
            </a:gs>
            <a:gs pos="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394027" cy="1077218"/>
          </a:xfrm>
          <a:prstGeom prst="rect">
            <a:avLst/>
          </a:prstGeom>
          <a:noFill/>
          <a:effectLst/>
        </p:spPr>
        <p:txBody>
          <a:bodyPr wrap="square" rtlCol="0">
            <a:spAutoFit/>
          </a:bodyPr>
          <a:lstStyle/>
          <a:p>
            <a:pPr rtl="0"/>
            <a:r>
              <a:rPr lang="es-419" sz="3200" b="1" dirty="0">
                <a:solidFill>
                  <a:schemeClr val="tx1">
                    <a:lumMod val="65000"/>
                    <a:lumOff val="35000"/>
                  </a:schemeClr>
                </a:solidFill>
                <a:latin typeface="Century Gothic" panose="020B0502020202020204" pitchFamily="34" charset="0"/>
              </a:rPr>
              <a:t>Plantilla de diagrama tradicional de Ishikawa para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870629"/>
          </a:xfrm>
          <a:prstGeom prst="rect">
            <a:avLst/>
          </a:prstGeom>
          <a:noFill/>
        </p:spPr>
        <p:txBody>
          <a:bodyPr wrap="square" rtlCol="0">
            <a:spAutoFit/>
          </a:bodyPr>
          <a:lstStyle/>
          <a:p>
            <a:pPr algn="l" rtl="0">
              <a:lnSpc>
                <a:spcPct val="120000"/>
              </a:lnSpc>
              <a:spcBef>
                <a:spcPts val="0"/>
              </a:spcBef>
              <a:spcAft>
                <a:spcPts val="0"/>
              </a:spcAft>
            </a:pPr>
            <a:r>
              <a:rPr lang="es-419" sz="1300" b="1" i="0" u="none" strike="noStrike" dirty="0">
                <a:solidFill>
                  <a:srgbClr val="000000"/>
                </a:solidFill>
                <a:effectLst/>
                <a:latin typeface="Century Gothic" panose="020B0502020202020204" pitchFamily="34" charset="0"/>
              </a:rPr>
              <a:t>Cuándo se debe usar esta plantilla: </a:t>
            </a:r>
            <a:r>
              <a:rPr lang="es-419" sz="1300" i="0" u="none" strike="noStrike" dirty="0">
                <a:solidFill>
                  <a:srgbClr val="000000"/>
                </a:solidFill>
                <a:effectLst/>
                <a:latin typeface="Century Gothic" panose="020B0502020202020204" pitchFamily="34" charset="0"/>
              </a:rPr>
              <a:t>Este diagrama de Ishikawa es adecuado para el análisis de causas de origen en situaciones en las que se aborden cuestiones relacionadas con la gestión de la calidad, por ejemplo, en entornos de fabricación o desarrollo de software. La plantilla también es una herramienta eficaz para que los educadores de entornos académicos enseñen metodologías de resolución de problemas.</a:t>
            </a:r>
          </a:p>
          <a:p>
            <a:pPr algn="l" rtl="0">
              <a:lnSpc>
                <a:spcPct val="120000"/>
              </a:lnSpc>
              <a:spcBef>
                <a:spcPts val="0"/>
              </a:spcBef>
              <a:spcAft>
                <a:spcPts val="0"/>
              </a:spcAft>
            </a:pPr>
            <a:r>
              <a:rPr lang="es-419" sz="13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es-419" sz="1300" b="1" i="0" u="none" strike="noStrike" dirty="0">
                <a:solidFill>
                  <a:srgbClr val="000000"/>
                </a:solidFill>
                <a:effectLst/>
                <a:latin typeface="Century Gothic" panose="020B0502020202020204" pitchFamily="34" charset="0"/>
              </a:rPr>
              <a:t>Funciones notables de la plantilla: </a:t>
            </a:r>
            <a:r>
              <a:rPr lang="es-419" sz="1300" i="0" u="none" strike="noStrike" dirty="0">
                <a:solidFill>
                  <a:srgbClr val="000000"/>
                </a:solidFill>
                <a:effectLst/>
                <a:latin typeface="Century Gothic" panose="020B0502020202020204" pitchFamily="34" charset="0"/>
              </a:rPr>
              <a:t>En la plantilla, se muestran las causas principales y secundarias con líneas ramificadas, lo que ofrece una perspectiva de múltiples niveles en relación con el problema en cuestión. Esto permite a los equipos profundizar en más detalles y desglosar sistemáticamente los problemas desafiantes. A partir del diagrama, también se pone la atención en el problema central, lo que permite que el análisis se mantenga claro y enfocado durante los debates del equipo.</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88835" y="1585140"/>
            <a:ext cx="6820954" cy="3836786"/>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89202C17-0D2E-3E95-4B96-3B2D0D1CF081}"/>
              </a:ext>
            </a:extLst>
          </p:cNvPr>
          <p:cNvPicPr>
            <a:picLocks noChangeAspect="1"/>
          </p:cNvPicPr>
          <p:nvPr/>
        </p:nvPicPr>
        <p:blipFill>
          <a:blip r:embed="rId5"/>
          <a:srcRect/>
          <a:stretch/>
        </p:blipFill>
        <p:spPr>
          <a:xfrm>
            <a:off x="8627610" y="298882"/>
            <a:ext cx="3276311"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2"/>
            </a:gs>
            <a:gs pos="69000">
              <a:schemeClr val="bg1"/>
            </a:gs>
            <a:gs pos="3800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104" name="Rounded Rectangle 103">
            <a:extLst>
              <a:ext uri="{FF2B5EF4-FFF2-40B4-BE49-F238E27FC236}">
                <a16:creationId xmlns:a16="http://schemas.microsoft.com/office/drawing/2014/main" id="{D9B935E4-A827-231F-6983-93CC0BDE777F}"/>
              </a:ext>
            </a:extLst>
          </p:cNvPr>
          <p:cNvSpPr/>
          <p:nvPr/>
        </p:nvSpPr>
        <p:spPr>
          <a:xfrm>
            <a:off x="9853184" y="2359205"/>
            <a:ext cx="2178289" cy="2098693"/>
          </a:xfrm>
          <a:prstGeom prst="roundRect">
            <a:avLst>
              <a:gd name="adj" fmla="val 8615"/>
            </a:avLst>
          </a:prstGeom>
          <a:gradFill>
            <a:gsLst>
              <a:gs pos="0">
                <a:srgbClr val="F5F5F5"/>
              </a:gs>
              <a:gs pos="100000">
                <a:srgbClr val="CBE5E9"/>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8462395" y="968576"/>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p:nvPr/>
        </p:nvCxnSpPr>
        <p:spPr>
          <a:xfrm>
            <a:off x="5433266" y="970110"/>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p:nvPr/>
        </p:nvCxnSpPr>
        <p:spPr>
          <a:xfrm>
            <a:off x="2442421" y="968576"/>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E3777FC-9770-BF58-09B8-D81CD5106C7D}"/>
              </a:ext>
            </a:extLst>
          </p:cNvPr>
          <p:cNvCxnSpPr>
            <a:cxnSpLocks/>
          </p:cNvCxnSpPr>
          <p:nvPr/>
        </p:nvCxnSpPr>
        <p:spPr>
          <a:xfrm flipV="1">
            <a:off x="8461043" y="3573264"/>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431914" y="3571730"/>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441069" y="3573264"/>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sp>
        <p:nvSpPr>
          <p:cNvPr id="25" name="Rounded Rectangle 24">
            <a:extLst>
              <a:ext uri="{FF2B5EF4-FFF2-40B4-BE49-F238E27FC236}">
                <a16:creationId xmlns:a16="http://schemas.microsoft.com/office/drawing/2014/main" id="{8BAF83F6-DB20-994D-9D9E-02AD5850F864}"/>
              </a:ext>
            </a:extLst>
          </p:cNvPr>
          <p:cNvSpPr/>
          <p:nvPr/>
        </p:nvSpPr>
        <p:spPr>
          <a:xfrm>
            <a:off x="156706" y="231242"/>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a:extLst>
              <a:ext uri="{FF2B5EF4-FFF2-40B4-BE49-F238E27FC236}">
                <a16:creationId xmlns:a16="http://schemas.microsoft.com/office/drawing/2014/main" id="{425574F5-A29F-2777-2B85-AD54DD44C437}"/>
              </a:ext>
            </a:extLst>
          </p:cNvPr>
          <p:cNvSpPr/>
          <p:nvPr/>
        </p:nvSpPr>
        <p:spPr>
          <a:xfrm flipV="1">
            <a:off x="156706" y="5839176"/>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B77B8889-78B3-5720-8832-DC3EA7F73B39}"/>
              </a:ext>
            </a:extLst>
          </p:cNvPr>
          <p:cNvCxnSpPr>
            <a:cxnSpLocks/>
          </p:cNvCxnSpPr>
          <p:nvPr/>
        </p:nvCxnSpPr>
        <p:spPr>
          <a:xfrm flipV="1">
            <a:off x="156706" y="156620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C0938F8A-A22C-30B4-7781-8D0B12A418EA}"/>
              </a:ext>
            </a:extLst>
          </p:cNvPr>
          <p:cNvCxnSpPr>
            <a:cxnSpLocks/>
          </p:cNvCxnSpPr>
          <p:nvPr/>
        </p:nvCxnSpPr>
        <p:spPr>
          <a:xfrm flipV="1">
            <a:off x="320067" y="225697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D920764-1800-0A28-1214-2B69537FC7EE}"/>
              </a:ext>
            </a:extLst>
          </p:cNvPr>
          <p:cNvCxnSpPr>
            <a:cxnSpLocks/>
          </p:cNvCxnSpPr>
          <p:nvPr/>
        </p:nvCxnSpPr>
        <p:spPr>
          <a:xfrm flipV="1">
            <a:off x="424676" y="294775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4140EC33-5608-9A54-C5BD-B646817314C1}"/>
              </a:ext>
            </a:extLst>
          </p:cNvPr>
          <p:cNvSpPr txBox="1"/>
          <p:nvPr/>
        </p:nvSpPr>
        <p:spPr>
          <a:xfrm>
            <a:off x="156706" y="1260853"/>
            <a:ext cx="2103120" cy="215444"/>
          </a:xfrm>
          <a:prstGeom prst="rect">
            <a:avLst/>
          </a:prstGeom>
          <a:noFill/>
        </p:spPr>
        <p:txBody>
          <a:bodyPr wrap="square" lIns="0" tIns="0" rIns="91440" bIns="0" rtlCol="0">
            <a:spAutoFit/>
          </a:bodyPr>
          <a:lstStyle/>
          <a:p>
            <a:pPr rtl="0"/>
            <a:r>
              <a:rPr lang="es-419" sz="1400">
                <a:solidFill>
                  <a:schemeClr val="tx1">
                    <a:lumMod val="75000"/>
                    <a:lumOff val="25000"/>
                  </a:schemeClr>
                </a:solidFill>
                <a:latin typeface="Century Gothic" panose="020B0502020202020204" pitchFamily="34" charset="0"/>
              </a:rPr>
              <a:t>Texto</a:t>
            </a:r>
          </a:p>
        </p:txBody>
      </p:sp>
      <p:sp>
        <p:nvSpPr>
          <p:cNvPr id="31" name="TextBox 30">
            <a:extLst>
              <a:ext uri="{FF2B5EF4-FFF2-40B4-BE49-F238E27FC236}">
                <a16:creationId xmlns:a16="http://schemas.microsoft.com/office/drawing/2014/main" id="{BB3ECED9-4C54-EFC1-91FE-B3D1F7C4C277}"/>
              </a:ext>
            </a:extLst>
          </p:cNvPr>
          <p:cNvSpPr txBox="1"/>
          <p:nvPr/>
        </p:nvSpPr>
        <p:spPr>
          <a:xfrm>
            <a:off x="320067" y="1947973"/>
            <a:ext cx="2103120" cy="215444"/>
          </a:xfrm>
          <a:prstGeom prst="rect">
            <a:avLst/>
          </a:prstGeom>
          <a:noFill/>
        </p:spPr>
        <p:txBody>
          <a:bodyPr wrap="square" lIns="0" tIns="0" rIns="91440" bIns="0" rtlCol="0">
            <a:spAutoFit/>
          </a:bodyPr>
          <a:lstStyle/>
          <a:p>
            <a:pPr rtl="0"/>
            <a:r>
              <a:rPr lang="es-419" sz="1400">
                <a:solidFill>
                  <a:schemeClr val="tx1">
                    <a:lumMod val="75000"/>
                    <a:lumOff val="25000"/>
                  </a:schemeClr>
                </a:solidFill>
                <a:latin typeface="Century Gothic" panose="020B0502020202020204" pitchFamily="34" charset="0"/>
              </a:rPr>
              <a:t>Texto</a:t>
            </a:r>
          </a:p>
        </p:txBody>
      </p:sp>
      <p:sp>
        <p:nvSpPr>
          <p:cNvPr id="33" name="TextBox 32">
            <a:extLst>
              <a:ext uri="{FF2B5EF4-FFF2-40B4-BE49-F238E27FC236}">
                <a16:creationId xmlns:a16="http://schemas.microsoft.com/office/drawing/2014/main" id="{18A9A5EE-29F2-7B92-84A3-A95E2A2D034A}"/>
              </a:ext>
            </a:extLst>
          </p:cNvPr>
          <p:cNvSpPr txBox="1"/>
          <p:nvPr/>
        </p:nvSpPr>
        <p:spPr>
          <a:xfrm>
            <a:off x="424676" y="2638746"/>
            <a:ext cx="2103120" cy="215444"/>
          </a:xfrm>
          <a:prstGeom prst="rect">
            <a:avLst/>
          </a:prstGeom>
          <a:noFill/>
        </p:spPr>
        <p:txBody>
          <a:bodyPr wrap="square" lIns="0" tIns="0" rIns="91440" bIns="0" rtlCol="0">
            <a:spAutoFit/>
          </a:bodyPr>
          <a:lstStyle/>
          <a:p>
            <a:pPr rtl="0"/>
            <a:r>
              <a:rPr lang="es-419" sz="1400">
                <a:solidFill>
                  <a:schemeClr val="tx1">
                    <a:lumMod val="75000"/>
                    <a:lumOff val="25000"/>
                  </a:schemeClr>
                </a:solidFill>
                <a:latin typeface="Century Gothic" panose="020B0502020202020204" pitchFamily="34" charset="0"/>
              </a:rPr>
              <a:t>Texto</a:t>
            </a:r>
          </a:p>
        </p:txBody>
      </p:sp>
      <p:sp>
        <p:nvSpPr>
          <p:cNvPr id="35" name="TextBox 34">
            <a:extLst>
              <a:ext uri="{FF2B5EF4-FFF2-40B4-BE49-F238E27FC236}">
                <a16:creationId xmlns:a16="http://schemas.microsoft.com/office/drawing/2014/main" id="{FDDA4D7B-8EB1-60FB-C7C2-EE990B683286}"/>
              </a:ext>
            </a:extLst>
          </p:cNvPr>
          <p:cNvSpPr txBox="1"/>
          <p:nvPr/>
        </p:nvSpPr>
        <p:spPr>
          <a:xfrm>
            <a:off x="244374" y="501467"/>
            <a:ext cx="2377440" cy="307777"/>
          </a:xfrm>
          <a:prstGeom prst="rect">
            <a:avLst/>
          </a:prstGeom>
          <a:noFill/>
        </p:spPr>
        <p:txBody>
          <a:bodyPr wrap="square" lIns="0" tIns="0" rIns="0" bIns="0" rtlCol="0" anchor="ctr" anchorCtr="0">
            <a:spAutoFit/>
          </a:bodyPr>
          <a:lstStyle/>
          <a:p>
            <a:pPr algn="ctr" rtl="0"/>
            <a:r>
              <a:rPr lang="es-419" sz="2000">
                <a:solidFill>
                  <a:srgbClr val="3F385F"/>
                </a:solidFill>
                <a:latin typeface="Century Gothic" panose="020B0502020202020204" pitchFamily="34" charset="0"/>
              </a:rPr>
              <a:t>Texto</a:t>
            </a:r>
          </a:p>
        </p:txBody>
      </p:sp>
      <p:sp>
        <p:nvSpPr>
          <p:cNvPr id="36" name="TextBox 35">
            <a:extLst>
              <a:ext uri="{FF2B5EF4-FFF2-40B4-BE49-F238E27FC236}">
                <a16:creationId xmlns:a16="http://schemas.microsoft.com/office/drawing/2014/main" id="{FB6F4875-9835-F023-B393-16FA52473D35}"/>
              </a:ext>
            </a:extLst>
          </p:cNvPr>
          <p:cNvSpPr txBox="1"/>
          <p:nvPr/>
        </p:nvSpPr>
        <p:spPr>
          <a:xfrm>
            <a:off x="244373" y="6111882"/>
            <a:ext cx="2377440" cy="307777"/>
          </a:xfrm>
          <a:prstGeom prst="rect">
            <a:avLst/>
          </a:prstGeom>
          <a:noFill/>
        </p:spPr>
        <p:txBody>
          <a:bodyPr wrap="square" lIns="0" tIns="0" rIns="0" bIns="0" rtlCol="0" anchor="ctr" anchorCtr="0">
            <a:spAutoFit/>
          </a:bodyPr>
          <a:lstStyle/>
          <a:p>
            <a:pPr algn="ctr" rtl="0"/>
            <a:r>
              <a:rPr lang="es-419" sz="2000">
                <a:solidFill>
                  <a:srgbClr val="3F385F"/>
                </a:solidFill>
                <a:latin typeface="Century Gothic" panose="020B0502020202020204" pitchFamily="34" charset="0"/>
              </a:rPr>
              <a:t>Texto</a:t>
            </a:r>
          </a:p>
        </p:txBody>
      </p:sp>
      <p:cxnSp>
        <p:nvCxnSpPr>
          <p:cNvPr id="48" name="Straight Connector 47">
            <a:extLst>
              <a:ext uri="{FF2B5EF4-FFF2-40B4-BE49-F238E27FC236}">
                <a16:creationId xmlns:a16="http://schemas.microsoft.com/office/drawing/2014/main" id="{A8D15B1F-B6FC-566A-4459-08DE6200F5BD}"/>
              </a:ext>
            </a:extLst>
          </p:cNvPr>
          <p:cNvCxnSpPr>
            <a:cxnSpLocks/>
          </p:cNvCxnSpPr>
          <p:nvPr/>
        </p:nvCxnSpPr>
        <p:spPr>
          <a:xfrm>
            <a:off x="156706" y="547426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BD02177B-7AC1-B8C5-BB03-D956CCD9A8B6}"/>
              </a:ext>
            </a:extLst>
          </p:cNvPr>
          <p:cNvCxnSpPr>
            <a:cxnSpLocks/>
          </p:cNvCxnSpPr>
          <p:nvPr/>
        </p:nvCxnSpPr>
        <p:spPr>
          <a:xfrm>
            <a:off x="320067" y="478348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C298403E-9B55-2495-2F83-3B9AF9CEDF68}"/>
              </a:ext>
            </a:extLst>
          </p:cNvPr>
          <p:cNvCxnSpPr>
            <a:cxnSpLocks/>
          </p:cNvCxnSpPr>
          <p:nvPr/>
        </p:nvCxnSpPr>
        <p:spPr>
          <a:xfrm>
            <a:off x="424676" y="409271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67094EAD-E86C-1E97-052A-B50BB5C8E1E0}"/>
              </a:ext>
            </a:extLst>
          </p:cNvPr>
          <p:cNvSpPr txBox="1"/>
          <p:nvPr/>
        </p:nvSpPr>
        <p:spPr>
          <a:xfrm rot="10800000" flipV="1">
            <a:off x="156706" y="5147706"/>
            <a:ext cx="2103120" cy="215444"/>
          </a:xfrm>
          <a:prstGeom prst="rect">
            <a:avLst/>
          </a:prstGeom>
          <a:noFill/>
        </p:spPr>
        <p:txBody>
          <a:bodyPr wrap="square" lIns="0" tIns="0" rIns="91440" bIns="0" rtlCol="0">
            <a:spAutoFit/>
          </a:bodyPr>
          <a:lstStyle/>
          <a:p>
            <a:pPr rtl="0"/>
            <a:r>
              <a:rPr lang="es-419" sz="1400">
                <a:solidFill>
                  <a:schemeClr val="tx1">
                    <a:lumMod val="75000"/>
                    <a:lumOff val="25000"/>
                  </a:schemeClr>
                </a:solidFill>
                <a:latin typeface="Century Gothic" panose="020B0502020202020204" pitchFamily="34" charset="0"/>
              </a:rPr>
              <a:t>Texto</a:t>
            </a:r>
          </a:p>
        </p:txBody>
      </p:sp>
      <p:sp>
        <p:nvSpPr>
          <p:cNvPr id="59" name="TextBox 58">
            <a:extLst>
              <a:ext uri="{FF2B5EF4-FFF2-40B4-BE49-F238E27FC236}">
                <a16:creationId xmlns:a16="http://schemas.microsoft.com/office/drawing/2014/main" id="{4A7388E7-1810-0F73-6A98-132909B2A832}"/>
              </a:ext>
            </a:extLst>
          </p:cNvPr>
          <p:cNvSpPr txBox="1"/>
          <p:nvPr/>
        </p:nvSpPr>
        <p:spPr>
          <a:xfrm rot="10800000" flipV="1">
            <a:off x="320067" y="4473286"/>
            <a:ext cx="2103120" cy="215444"/>
          </a:xfrm>
          <a:prstGeom prst="rect">
            <a:avLst/>
          </a:prstGeom>
          <a:noFill/>
        </p:spPr>
        <p:txBody>
          <a:bodyPr wrap="square" lIns="0" tIns="0" rIns="91440" bIns="0" rtlCol="0">
            <a:spAutoFit/>
          </a:bodyPr>
          <a:lstStyle/>
          <a:p>
            <a:pPr rtl="0"/>
            <a:r>
              <a:rPr lang="es-419" sz="1400">
                <a:solidFill>
                  <a:schemeClr val="tx1">
                    <a:lumMod val="75000"/>
                    <a:lumOff val="25000"/>
                  </a:schemeClr>
                </a:solidFill>
                <a:latin typeface="Century Gothic" panose="020B0502020202020204" pitchFamily="34" charset="0"/>
              </a:rPr>
              <a:t>Texto</a:t>
            </a:r>
          </a:p>
        </p:txBody>
      </p:sp>
      <p:sp>
        <p:nvSpPr>
          <p:cNvPr id="80" name="TextBox 79">
            <a:extLst>
              <a:ext uri="{FF2B5EF4-FFF2-40B4-BE49-F238E27FC236}">
                <a16:creationId xmlns:a16="http://schemas.microsoft.com/office/drawing/2014/main" id="{3CBA8CD4-54D3-2812-AAAF-0D17D25695D1}"/>
              </a:ext>
            </a:extLst>
          </p:cNvPr>
          <p:cNvSpPr txBox="1"/>
          <p:nvPr/>
        </p:nvSpPr>
        <p:spPr>
          <a:xfrm rot="10800000" flipV="1">
            <a:off x="424676" y="3782513"/>
            <a:ext cx="2103120" cy="215444"/>
          </a:xfrm>
          <a:prstGeom prst="rect">
            <a:avLst/>
          </a:prstGeom>
          <a:noFill/>
        </p:spPr>
        <p:txBody>
          <a:bodyPr wrap="square" lIns="0" tIns="0" rIns="91440" bIns="0" rtlCol="0">
            <a:spAutoFit/>
          </a:bodyPr>
          <a:lstStyle/>
          <a:p>
            <a:pPr rtl="0"/>
            <a:r>
              <a:rPr lang="es-419" sz="1400">
                <a:solidFill>
                  <a:schemeClr val="tx1">
                    <a:lumMod val="75000"/>
                    <a:lumOff val="25000"/>
                  </a:schemeClr>
                </a:solidFill>
                <a:latin typeface="Century Gothic" panose="020B0502020202020204" pitchFamily="34" charset="0"/>
              </a:rPr>
              <a:t>Texto</a:t>
            </a:r>
          </a:p>
        </p:txBody>
      </p:sp>
      <p:sp>
        <p:nvSpPr>
          <p:cNvPr id="8" name="Rounded Rectangle 7">
            <a:extLst>
              <a:ext uri="{FF2B5EF4-FFF2-40B4-BE49-F238E27FC236}">
                <a16:creationId xmlns:a16="http://schemas.microsoft.com/office/drawing/2014/main" id="{08A15841-DA58-AE6F-BE84-14917FA303A1}"/>
              </a:ext>
            </a:extLst>
          </p:cNvPr>
          <p:cNvSpPr/>
          <p:nvPr/>
        </p:nvSpPr>
        <p:spPr>
          <a:xfrm>
            <a:off x="3167619" y="231242"/>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a:extLst>
              <a:ext uri="{FF2B5EF4-FFF2-40B4-BE49-F238E27FC236}">
                <a16:creationId xmlns:a16="http://schemas.microsoft.com/office/drawing/2014/main" id="{73FFA301-FA2D-DB1D-E78B-A2AF86A4504A}"/>
              </a:ext>
            </a:extLst>
          </p:cNvPr>
          <p:cNvSpPr/>
          <p:nvPr/>
        </p:nvSpPr>
        <p:spPr>
          <a:xfrm flipV="1">
            <a:off x="3167619" y="5839176"/>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C1C387A6-7029-EEB4-AA75-FE92D46812D3}"/>
              </a:ext>
            </a:extLst>
          </p:cNvPr>
          <p:cNvCxnSpPr>
            <a:cxnSpLocks/>
          </p:cNvCxnSpPr>
          <p:nvPr/>
        </p:nvCxnSpPr>
        <p:spPr>
          <a:xfrm flipV="1">
            <a:off x="3167619" y="156620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B695B68-53BD-BE59-044D-CD45D8384996}"/>
              </a:ext>
            </a:extLst>
          </p:cNvPr>
          <p:cNvCxnSpPr>
            <a:cxnSpLocks/>
          </p:cNvCxnSpPr>
          <p:nvPr/>
        </p:nvCxnSpPr>
        <p:spPr>
          <a:xfrm flipV="1">
            <a:off x="3330980" y="225697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DAAEDBC-0F99-A0E2-C158-DB786491EB2A}"/>
              </a:ext>
            </a:extLst>
          </p:cNvPr>
          <p:cNvCxnSpPr>
            <a:cxnSpLocks/>
          </p:cNvCxnSpPr>
          <p:nvPr/>
        </p:nvCxnSpPr>
        <p:spPr>
          <a:xfrm flipV="1">
            <a:off x="3435589" y="294775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97F4226-F5FE-DC53-2027-127E9E914A00}"/>
              </a:ext>
            </a:extLst>
          </p:cNvPr>
          <p:cNvSpPr txBox="1"/>
          <p:nvPr/>
        </p:nvSpPr>
        <p:spPr>
          <a:xfrm>
            <a:off x="3167619" y="1260853"/>
            <a:ext cx="2103120" cy="215444"/>
          </a:xfrm>
          <a:prstGeom prst="rect">
            <a:avLst/>
          </a:prstGeom>
          <a:noFill/>
        </p:spPr>
        <p:txBody>
          <a:bodyPr wrap="square" lIns="0" tIns="0" rIns="91440" bIns="0" rtlCol="0">
            <a:spAutoFit/>
          </a:bodyPr>
          <a:lstStyle/>
          <a:p>
            <a:pPr rtl="0"/>
            <a:r>
              <a:rPr lang="es-419" sz="1400">
                <a:solidFill>
                  <a:schemeClr val="tx1">
                    <a:lumMod val="75000"/>
                    <a:lumOff val="25000"/>
                  </a:schemeClr>
                </a:solidFill>
                <a:latin typeface="Century Gothic" panose="020B0502020202020204" pitchFamily="34" charset="0"/>
              </a:rPr>
              <a:t>Texto</a:t>
            </a:r>
          </a:p>
        </p:txBody>
      </p:sp>
      <p:sp>
        <p:nvSpPr>
          <p:cNvPr id="14" name="TextBox 13">
            <a:extLst>
              <a:ext uri="{FF2B5EF4-FFF2-40B4-BE49-F238E27FC236}">
                <a16:creationId xmlns:a16="http://schemas.microsoft.com/office/drawing/2014/main" id="{BD9933F0-0870-59A0-246C-00242E539A44}"/>
              </a:ext>
            </a:extLst>
          </p:cNvPr>
          <p:cNvSpPr txBox="1"/>
          <p:nvPr/>
        </p:nvSpPr>
        <p:spPr>
          <a:xfrm>
            <a:off x="3330980" y="1947973"/>
            <a:ext cx="2103120" cy="215444"/>
          </a:xfrm>
          <a:prstGeom prst="rect">
            <a:avLst/>
          </a:prstGeom>
          <a:noFill/>
        </p:spPr>
        <p:txBody>
          <a:bodyPr wrap="square" lIns="0" tIns="0" rIns="91440" bIns="0" rtlCol="0">
            <a:spAutoFit/>
          </a:bodyPr>
          <a:lstStyle/>
          <a:p>
            <a:pPr rtl="0"/>
            <a:r>
              <a:rPr lang="es-419" sz="1400">
                <a:solidFill>
                  <a:schemeClr val="tx1">
                    <a:lumMod val="75000"/>
                    <a:lumOff val="25000"/>
                  </a:schemeClr>
                </a:solidFill>
                <a:latin typeface="Century Gothic" panose="020B0502020202020204" pitchFamily="34" charset="0"/>
              </a:rPr>
              <a:t>Texto</a:t>
            </a:r>
          </a:p>
        </p:txBody>
      </p:sp>
      <p:sp>
        <p:nvSpPr>
          <p:cNvPr id="15" name="TextBox 14">
            <a:extLst>
              <a:ext uri="{FF2B5EF4-FFF2-40B4-BE49-F238E27FC236}">
                <a16:creationId xmlns:a16="http://schemas.microsoft.com/office/drawing/2014/main" id="{0949F748-EA96-03E8-0FC7-2A4C4A98EA17}"/>
              </a:ext>
            </a:extLst>
          </p:cNvPr>
          <p:cNvSpPr txBox="1"/>
          <p:nvPr/>
        </p:nvSpPr>
        <p:spPr>
          <a:xfrm>
            <a:off x="3435589" y="2638746"/>
            <a:ext cx="2103120" cy="215444"/>
          </a:xfrm>
          <a:prstGeom prst="rect">
            <a:avLst/>
          </a:prstGeom>
          <a:noFill/>
        </p:spPr>
        <p:txBody>
          <a:bodyPr wrap="square" lIns="0" tIns="0" rIns="91440" bIns="0" rtlCol="0">
            <a:spAutoFit/>
          </a:bodyPr>
          <a:lstStyle/>
          <a:p>
            <a:pPr rtl="0"/>
            <a:r>
              <a:rPr lang="es-419" sz="1400">
                <a:solidFill>
                  <a:schemeClr val="tx1">
                    <a:lumMod val="75000"/>
                    <a:lumOff val="25000"/>
                  </a:schemeClr>
                </a:solidFill>
                <a:latin typeface="Century Gothic" panose="020B0502020202020204" pitchFamily="34" charset="0"/>
              </a:rPr>
              <a:t>Texto</a:t>
            </a:r>
          </a:p>
        </p:txBody>
      </p:sp>
      <p:sp>
        <p:nvSpPr>
          <p:cNvPr id="16" name="TextBox 15">
            <a:extLst>
              <a:ext uri="{FF2B5EF4-FFF2-40B4-BE49-F238E27FC236}">
                <a16:creationId xmlns:a16="http://schemas.microsoft.com/office/drawing/2014/main" id="{B68CA59D-7104-0B71-D5DE-8CD6BB6ACFD9}"/>
              </a:ext>
            </a:extLst>
          </p:cNvPr>
          <p:cNvSpPr txBox="1"/>
          <p:nvPr/>
        </p:nvSpPr>
        <p:spPr>
          <a:xfrm>
            <a:off x="3255287" y="501467"/>
            <a:ext cx="2377440" cy="307777"/>
          </a:xfrm>
          <a:prstGeom prst="rect">
            <a:avLst/>
          </a:prstGeom>
          <a:noFill/>
        </p:spPr>
        <p:txBody>
          <a:bodyPr wrap="square" lIns="0" tIns="0" rIns="0" bIns="0" rtlCol="0" anchor="ctr" anchorCtr="0">
            <a:spAutoFit/>
          </a:bodyPr>
          <a:lstStyle/>
          <a:p>
            <a:pPr algn="ctr" rtl="0"/>
            <a:r>
              <a:rPr lang="es-419" sz="2000">
                <a:solidFill>
                  <a:srgbClr val="3F385F"/>
                </a:solidFill>
                <a:latin typeface="Century Gothic" panose="020B0502020202020204" pitchFamily="34" charset="0"/>
              </a:rPr>
              <a:t>Texto</a:t>
            </a:r>
          </a:p>
        </p:txBody>
      </p:sp>
      <p:sp>
        <p:nvSpPr>
          <p:cNvPr id="17" name="TextBox 16">
            <a:extLst>
              <a:ext uri="{FF2B5EF4-FFF2-40B4-BE49-F238E27FC236}">
                <a16:creationId xmlns:a16="http://schemas.microsoft.com/office/drawing/2014/main" id="{8F1C2FC8-4BF7-43ED-0FC1-6148A168FA1E}"/>
              </a:ext>
            </a:extLst>
          </p:cNvPr>
          <p:cNvSpPr txBox="1"/>
          <p:nvPr/>
        </p:nvSpPr>
        <p:spPr>
          <a:xfrm>
            <a:off x="3255286" y="6111882"/>
            <a:ext cx="2377440" cy="307777"/>
          </a:xfrm>
          <a:prstGeom prst="rect">
            <a:avLst/>
          </a:prstGeom>
          <a:noFill/>
        </p:spPr>
        <p:txBody>
          <a:bodyPr wrap="square" lIns="0" tIns="0" rIns="0" bIns="0" rtlCol="0" anchor="ctr" anchorCtr="0">
            <a:spAutoFit/>
          </a:bodyPr>
          <a:lstStyle/>
          <a:p>
            <a:pPr algn="ctr" rtl="0"/>
            <a:r>
              <a:rPr lang="es-419" sz="2000">
                <a:solidFill>
                  <a:srgbClr val="3F385F"/>
                </a:solidFill>
                <a:latin typeface="Century Gothic" panose="020B0502020202020204" pitchFamily="34" charset="0"/>
              </a:rPr>
              <a:t>Texto</a:t>
            </a:r>
          </a:p>
        </p:txBody>
      </p:sp>
      <p:cxnSp>
        <p:nvCxnSpPr>
          <p:cNvPr id="19" name="Straight Connector 18">
            <a:extLst>
              <a:ext uri="{FF2B5EF4-FFF2-40B4-BE49-F238E27FC236}">
                <a16:creationId xmlns:a16="http://schemas.microsoft.com/office/drawing/2014/main" id="{3419B0DA-98E8-9C76-8F65-2CD56B0665CB}"/>
              </a:ext>
            </a:extLst>
          </p:cNvPr>
          <p:cNvCxnSpPr>
            <a:cxnSpLocks/>
          </p:cNvCxnSpPr>
          <p:nvPr/>
        </p:nvCxnSpPr>
        <p:spPr>
          <a:xfrm>
            <a:off x="3167619" y="547426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F6251AE-3533-BF7E-BD80-EF210CFFAEE6}"/>
              </a:ext>
            </a:extLst>
          </p:cNvPr>
          <p:cNvCxnSpPr>
            <a:cxnSpLocks/>
          </p:cNvCxnSpPr>
          <p:nvPr/>
        </p:nvCxnSpPr>
        <p:spPr>
          <a:xfrm>
            <a:off x="3330980" y="478348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58FAE8D-9AE7-A72C-0375-C8DB715F0F8D}"/>
              </a:ext>
            </a:extLst>
          </p:cNvPr>
          <p:cNvCxnSpPr>
            <a:cxnSpLocks/>
          </p:cNvCxnSpPr>
          <p:nvPr/>
        </p:nvCxnSpPr>
        <p:spPr>
          <a:xfrm>
            <a:off x="3435589" y="409271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E132D8D8-38C2-C5C3-A766-906595A3B534}"/>
              </a:ext>
            </a:extLst>
          </p:cNvPr>
          <p:cNvSpPr txBox="1"/>
          <p:nvPr/>
        </p:nvSpPr>
        <p:spPr>
          <a:xfrm rot="10800000" flipV="1">
            <a:off x="3167619" y="5147706"/>
            <a:ext cx="2103120" cy="215444"/>
          </a:xfrm>
          <a:prstGeom prst="rect">
            <a:avLst/>
          </a:prstGeom>
          <a:noFill/>
        </p:spPr>
        <p:txBody>
          <a:bodyPr wrap="square" lIns="0" tIns="0" rIns="91440" bIns="0" rtlCol="0">
            <a:spAutoFit/>
          </a:bodyPr>
          <a:lstStyle/>
          <a:p>
            <a:pPr rtl="0"/>
            <a:r>
              <a:rPr lang="es-419" sz="1400">
                <a:solidFill>
                  <a:schemeClr val="tx1">
                    <a:lumMod val="75000"/>
                    <a:lumOff val="25000"/>
                  </a:schemeClr>
                </a:solidFill>
                <a:latin typeface="Century Gothic" panose="020B0502020202020204" pitchFamily="34" charset="0"/>
              </a:rPr>
              <a:t>Texto</a:t>
            </a:r>
          </a:p>
        </p:txBody>
      </p:sp>
      <p:sp>
        <p:nvSpPr>
          <p:cNvPr id="23" name="TextBox 22">
            <a:extLst>
              <a:ext uri="{FF2B5EF4-FFF2-40B4-BE49-F238E27FC236}">
                <a16:creationId xmlns:a16="http://schemas.microsoft.com/office/drawing/2014/main" id="{F54630A3-766F-A0ED-08B7-672FE57CCD8E}"/>
              </a:ext>
            </a:extLst>
          </p:cNvPr>
          <p:cNvSpPr txBox="1"/>
          <p:nvPr/>
        </p:nvSpPr>
        <p:spPr>
          <a:xfrm rot="10800000" flipV="1">
            <a:off x="3330980" y="4473286"/>
            <a:ext cx="2103120" cy="215444"/>
          </a:xfrm>
          <a:prstGeom prst="rect">
            <a:avLst/>
          </a:prstGeom>
          <a:noFill/>
        </p:spPr>
        <p:txBody>
          <a:bodyPr wrap="square" lIns="0" tIns="0" rIns="91440" bIns="0" rtlCol="0">
            <a:spAutoFit/>
          </a:bodyPr>
          <a:lstStyle/>
          <a:p>
            <a:pPr rtl="0"/>
            <a:r>
              <a:rPr lang="es-419" sz="1400">
                <a:solidFill>
                  <a:schemeClr val="tx1">
                    <a:lumMod val="75000"/>
                    <a:lumOff val="25000"/>
                  </a:schemeClr>
                </a:solidFill>
                <a:latin typeface="Century Gothic" panose="020B0502020202020204" pitchFamily="34" charset="0"/>
              </a:rPr>
              <a:t>Texto</a:t>
            </a:r>
          </a:p>
        </p:txBody>
      </p:sp>
      <p:sp>
        <p:nvSpPr>
          <p:cNvPr id="24" name="TextBox 23">
            <a:extLst>
              <a:ext uri="{FF2B5EF4-FFF2-40B4-BE49-F238E27FC236}">
                <a16:creationId xmlns:a16="http://schemas.microsoft.com/office/drawing/2014/main" id="{82C826D6-FA45-88D0-91C9-1EC8A849E3DA}"/>
              </a:ext>
            </a:extLst>
          </p:cNvPr>
          <p:cNvSpPr txBox="1"/>
          <p:nvPr/>
        </p:nvSpPr>
        <p:spPr>
          <a:xfrm rot="10800000" flipV="1">
            <a:off x="3435589" y="3782513"/>
            <a:ext cx="2103120" cy="215444"/>
          </a:xfrm>
          <a:prstGeom prst="rect">
            <a:avLst/>
          </a:prstGeom>
          <a:noFill/>
        </p:spPr>
        <p:txBody>
          <a:bodyPr wrap="square" lIns="0" tIns="0" rIns="91440" bIns="0" rtlCol="0">
            <a:spAutoFit/>
          </a:bodyPr>
          <a:lstStyle/>
          <a:p>
            <a:pPr rtl="0"/>
            <a:r>
              <a:rPr lang="es-419" sz="1400">
                <a:solidFill>
                  <a:schemeClr val="tx1">
                    <a:lumMod val="75000"/>
                    <a:lumOff val="25000"/>
                  </a:schemeClr>
                </a:solidFill>
                <a:latin typeface="Century Gothic" panose="020B0502020202020204" pitchFamily="34" charset="0"/>
              </a:rPr>
              <a:t>Texto</a:t>
            </a:r>
          </a:p>
        </p:txBody>
      </p:sp>
      <p:sp>
        <p:nvSpPr>
          <p:cNvPr id="45" name="Rounded Rectangle 44">
            <a:extLst>
              <a:ext uri="{FF2B5EF4-FFF2-40B4-BE49-F238E27FC236}">
                <a16:creationId xmlns:a16="http://schemas.microsoft.com/office/drawing/2014/main" id="{51F1A4AE-7731-B4D5-4E6B-E970799ED27C}"/>
              </a:ext>
            </a:extLst>
          </p:cNvPr>
          <p:cNvSpPr/>
          <p:nvPr/>
        </p:nvSpPr>
        <p:spPr>
          <a:xfrm>
            <a:off x="6162879" y="231242"/>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a:extLst>
              <a:ext uri="{FF2B5EF4-FFF2-40B4-BE49-F238E27FC236}">
                <a16:creationId xmlns:a16="http://schemas.microsoft.com/office/drawing/2014/main" id="{7B6859D5-09CB-6BBA-3ABC-C3F978496DEF}"/>
              </a:ext>
            </a:extLst>
          </p:cNvPr>
          <p:cNvSpPr/>
          <p:nvPr/>
        </p:nvSpPr>
        <p:spPr>
          <a:xfrm>
            <a:off x="0" y="2988144"/>
            <a:ext cx="9749580" cy="893257"/>
          </a:xfrm>
          <a:prstGeom prst="rightArrow">
            <a:avLst>
              <a:gd name="adj1" fmla="val 14358"/>
              <a:gd name="adj2" fmla="val 48746"/>
            </a:avLst>
          </a:prstGeom>
          <a:gradFill>
            <a:gsLst>
              <a:gs pos="35000">
                <a:srgbClr val="61B1AD"/>
              </a:gs>
              <a:gs pos="0">
                <a:srgbClr val="CBE5E9"/>
              </a:gs>
              <a:gs pos="89000">
                <a:srgbClr val="118079"/>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162879" y="5839176"/>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Connector 49">
            <a:extLst>
              <a:ext uri="{FF2B5EF4-FFF2-40B4-BE49-F238E27FC236}">
                <a16:creationId xmlns:a16="http://schemas.microsoft.com/office/drawing/2014/main" id="{A12EC001-00BB-D1AB-AA25-48C3CD4C805F}"/>
              </a:ext>
            </a:extLst>
          </p:cNvPr>
          <p:cNvCxnSpPr>
            <a:cxnSpLocks/>
          </p:cNvCxnSpPr>
          <p:nvPr/>
        </p:nvCxnSpPr>
        <p:spPr>
          <a:xfrm flipV="1">
            <a:off x="6162879" y="156620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12CC18F-D40C-8E02-C078-DFE4E9932476}"/>
              </a:ext>
            </a:extLst>
          </p:cNvPr>
          <p:cNvCxnSpPr>
            <a:cxnSpLocks/>
          </p:cNvCxnSpPr>
          <p:nvPr/>
        </p:nvCxnSpPr>
        <p:spPr>
          <a:xfrm flipV="1">
            <a:off x="6326240" y="225697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EFE71A5-5B64-A318-6BB8-AE90A2AB6693}"/>
              </a:ext>
            </a:extLst>
          </p:cNvPr>
          <p:cNvCxnSpPr>
            <a:cxnSpLocks/>
          </p:cNvCxnSpPr>
          <p:nvPr/>
        </p:nvCxnSpPr>
        <p:spPr>
          <a:xfrm flipV="1">
            <a:off x="6430849" y="294775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8C7BD71A-2412-3957-C52F-4260353E64C3}"/>
              </a:ext>
            </a:extLst>
          </p:cNvPr>
          <p:cNvSpPr txBox="1"/>
          <p:nvPr/>
        </p:nvSpPr>
        <p:spPr>
          <a:xfrm>
            <a:off x="6162879" y="1260853"/>
            <a:ext cx="2103120" cy="215444"/>
          </a:xfrm>
          <a:prstGeom prst="rect">
            <a:avLst/>
          </a:prstGeom>
          <a:noFill/>
        </p:spPr>
        <p:txBody>
          <a:bodyPr wrap="square" lIns="0" tIns="0" rIns="91440" bIns="0" rtlCol="0">
            <a:spAutoFit/>
          </a:bodyPr>
          <a:lstStyle/>
          <a:p>
            <a:pPr rtl="0"/>
            <a:r>
              <a:rPr lang="es-419" sz="1400">
                <a:solidFill>
                  <a:schemeClr val="tx1">
                    <a:lumMod val="75000"/>
                    <a:lumOff val="25000"/>
                  </a:schemeClr>
                </a:solidFill>
                <a:latin typeface="Century Gothic" panose="020B0502020202020204" pitchFamily="34" charset="0"/>
              </a:rPr>
              <a:t>Texto</a:t>
            </a:r>
          </a:p>
        </p:txBody>
      </p:sp>
      <p:sp>
        <p:nvSpPr>
          <p:cNvPr id="56" name="TextBox 55">
            <a:extLst>
              <a:ext uri="{FF2B5EF4-FFF2-40B4-BE49-F238E27FC236}">
                <a16:creationId xmlns:a16="http://schemas.microsoft.com/office/drawing/2014/main" id="{4C29924B-0EED-4458-F042-7533CB0C16C2}"/>
              </a:ext>
            </a:extLst>
          </p:cNvPr>
          <p:cNvSpPr txBox="1"/>
          <p:nvPr/>
        </p:nvSpPr>
        <p:spPr>
          <a:xfrm>
            <a:off x="6326240" y="1947973"/>
            <a:ext cx="2103120" cy="215444"/>
          </a:xfrm>
          <a:prstGeom prst="rect">
            <a:avLst/>
          </a:prstGeom>
          <a:noFill/>
        </p:spPr>
        <p:txBody>
          <a:bodyPr wrap="square" lIns="0" tIns="0" rIns="91440" bIns="0" rtlCol="0">
            <a:spAutoFit/>
          </a:bodyPr>
          <a:lstStyle/>
          <a:p>
            <a:pPr rtl="0"/>
            <a:r>
              <a:rPr lang="es-419" sz="1400">
                <a:solidFill>
                  <a:schemeClr val="tx1">
                    <a:lumMod val="75000"/>
                    <a:lumOff val="25000"/>
                  </a:schemeClr>
                </a:solidFill>
                <a:latin typeface="Century Gothic" panose="020B0502020202020204" pitchFamily="34" charset="0"/>
              </a:rPr>
              <a:t>Texto</a:t>
            </a:r>
          </a:p>
        </p:txBody>
      </p:sp>
      <p:sp>
        <p:nvSpPr>
          <p:cNvPr id="58" name="TextBox 57">
            <a:extLst>
              <a:ext uri="{FF2B5EF4-FFF2-40B4-BE49-F238E27FC236}">
                <a16:creationId xmlns:a16="http://schemas.microsoft.com/office/drawing/2014/main" id="{D0DAB3E5-7504-9A6D-4E14-3607870C11EB}"/>
              </a:ext>
            </a:extLst>
          </p:cNvPr>
          <p:cNvSpPr txBox="1"/>
          <p:nvPr/>
        </p:nvSpPr>
        <p:spPr>
          <a:xfrm>
            <a:off x="6430849" y="2638746"/>
            <a:ext cx="2103120" cy="215444"/>
          </a:xfrm>
          <a:prstGeom prst="rect">
            <a:avLst/>
          </a:prstGeom>
          <a:noFill/>
        </p:spPr>
        <p:txBody>
          <a:bodyPr wrap="square" lIns="0" tIns="0" rIns="91440" bIns="0" rtlCol="0">
            <a:spAutoFit/>
          </a:bodyPr>
          <a:lstStyle/>
          <a:p>
            <a:pPr rtl="0"/>
            <a:r>
              <a:rPr lang="es-419" sz="1400">
                <a:solidFill>
                  <a:schemeClr val="tx1">
                    <a:lumMod val="75000"/>
                    <a:lumOff val="25000"/>
                  </a:schemeClr>
                </a:solidFill>
                <a:latin typeface="Century Gothic" panose="020B0502020202020204" pitchFamily="34" charset="0"/>
              </a:rPr>
              <a:t>Texto</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250547" y="501467"/>
            <a:ext cx="2377440" cy="307777"/>
          </a:xfrm>
          <a:prstGeom prst="rect">
            <a:avLst/>
          </a:prstGeom>
          <a:noFill/>
        </p:spPr>
        <p:txBody>
          <a:bodyPr wrap="square" lIns="0" tIns="0" rIns="0" bIns="0" rtlCol="0" anchor="ctr" anchorCtr="0">
            <a:spAutoFit/>
          </a:bodyPr>
          <a:lstStyle/>
          <a:p>
            <a:pPr algn="ctr" rtl="0"/>
            <a:r>
              <a:rPr lang="es-419" sz="2000">
                <a:solidFill>
                  <a:srgbClr val="3F385F"/>
                </a:solidFill>
                <a:latin typeface="Century Gothic" panose="020B0502020202020204" pitchFamily="34" charset="0"/>
              </a:rPr>
              <a:t>Texto</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250546" y="6111882"/>
            <a:ext cx="2377440" cy="307777"/>
          </a:xfrm>
          <a:prstGeom prst="rect">
            <a:avLst/>
          </a:prstGeom>
          <a:noFill/>
        </p:spPr>
        <p:txBody>
          <a:bodyPr wrap="square" lIns="0" tIns="0" rIns="0" bIns="0" rtlCol="0" anchor="ctr" anchorCtr="0">
            <a:spAutoFit/>
          </a:bodyPr>
          <a:lstStyle/>
          <a:p>
            <a:pPr algn="ctr" rtl="0"/>
            <a:r>
              <a:rPr lang="es-419" sz="2000">
                <a:solidFill>
                  <a:srgbClr val="3F385F"/>
                </a:solidFill>
                <a:latin typeface="Century Gothic" panose="020B0502020202020204" pitchFamily="34" charset="0"/>
              </a:rPr>
              <a:t>Texto</a:t>
            </a:r>
          </a:p>
        </p:txBody>
      </p:sp>
      <p:cxnSp>
        <p:nvCxnSpPr>
          <p:cNvPr id="83" name="Straight Connector 82">
            <a:extLst>
              <a:ext uri="{FF2B5EF4-FFF2-40B4-BE49-F238E27FC236}">
                <a16:creationId xmlns:a16="http://schemas.microsoft.com/office/drawing/2014/main" id="{6E12EC87-98D5-42FF-1855-7D2380ABE946}"/>
              </a:ext>
            </a:extLst>
          </p:cNvPr>
          <p:cNvCxnSpPr>
            <a:cxnSpLocks/>
          </p:cNvCxnSpPr>
          <p:nvPr/>
        </p:nvCxnSpPr>
        <p:spPr>
          <a:xfrm>
            <a:off x="6162879" y="547426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212710E-3545-2C01-66A5-82B6BC7831B3}"/>
              </a:ext>
            </a:extLst>
          </p:cNvPr>
          <p:cNvCxnSpPr>
            <a:cxnSpLocks/>
          </p:cNvCxnSpPr>
          <p:nvPr/>
        </p:nvCxnSpPr>
        <p:spPr>
          <a:xfrm>
            <a:off x="6326240" y="478348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BAA9D3F7-FCB3-E8F9-8906-D414AD12EEA3}"/>
              </a:ext>
            </a:extLst>
          </p:cNvPr>
          <p:cNvCxnSpPr>
            <a:cxnSpLocks/>
          </p:cNvCxnSpPr>
          <p:nvPr/>
        </p:nvCxnSpPr>
        <p:spPr>
          <a:xfrm>
            <a:off x="6430849" y="409271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162879" y="5147706"/>
            <a:ext cx="2103120" cy="215444"/>
          </a:xfrm>
          <a:prstGeom prst="rect">
            <a:avLst/>
          </a:prstGeom>
          <a:noFill/>
        </p:spPr>
        <p:txBody>
          <a:bodyPr wrap="square" lIns="0" tIns="0" rIns="91440" bIns="0" rtlCol="0">
            <a:spAutoFit/>
          </a:bodyPr>
          <a:lstStyle/>
          <a:p>
            <a:pPr rtl="0"/>
            <a:r>
              <a:rPr lang="es-419" sz="1400">
                <a:solidFill>
                  <a:schemeClr val="tx1">
                    <a:lumMod val="75000"/>
                    <a:lumOff val="25000"/>
                  </a:schemeClr>
                </a:solidFill>
                <a:latin typeface="Century Gothic" panose="020B0502020202020204" pitchFamily="34" charset="0"/>
              </a:rPr>
              <a:t>Texto</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6326240" y="4473286"/>
            <a:ext cx="2103120" cy="215444"/>
          </a:xfrm>
          <a:prstGeom prst="rect">
            <a:avLst/>
          </a:prstGeom>
          <a:noFill/>
        </p:spPr>
        <p:txBody>
          <a:bodyPr wrap="square" lIns="0" tIns="0" rIns="91440" bIns="0" rtlCol="0">
            <a:spAutoFit/>
          </a:bodyPr>
          <a:lstStyle/>
          <a:p>
            <a:pPr rtl="0"/>
            <a:r>
              <a:rPr lang="es-419" sz="1400">
                <a:solidFill>
                  <a:schemeClr val="tx1">
                    <a:lumMod val="75000"/>
                    <a:lumOff val="25000"/>
                  </a:schemeClr>
                </a:solidFill>
                <a:latin typeface="Century Gothic" panose="020B0502020202020204" pitchFamily="34" charset="0"/>
              </a:rPr>
              <a:t>Texto</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6430849" y="3782513"/>
            <a:ext cx="2103120" cy="215444"/>
          </a:xfrm>
          <a:prstGeom prst="rect">
            <a:avLst/>
          </a:prstGeom>
          <a:noFill/>
        </p:spPr>
        <p:txBody>
          <a:bodyPr wrap="square" lIns="0" tIns="0" rIns="91440" bIns="0" rtlCol="0">
            <a:spAutoFit/>
          </a:bodyPr>
          <a:lstStyle/>
          <a:p>
            <a:pPr rtl="0"/>
            <a:r>
              <a:rPr lang="es-419" sz="1400">
                <a:solidFill>
                  <a:schemeClr val="tx1">
                    <a:lumMod val="75000"/>
                    <a:lumOff val="25000"/>
                  </a:schemeClr>
                </a:solidFill>
                <a:latin typeface="Century Gothic" panose="020B0502020202020204" pitchFamily="34" charset="0"/>
              </a:rPr>
              <a:t>Texto</a:t>
            </a:r>
          </a:p>
        </p:txBody>
      </p:sp>
      <p:sp>
        <p:nvSpPr>
          <p:cNvPr id="32" name="Half Frame 31">
            <a:extLst>
              <a:ext uri="{FF2B5EF4-FFF2-40B4-BE49-F238E27FC236}">
                <a16:creationId xmlns:a16="http://schemas.microsoft.com/office/drawing/2014/main" id="{FBB3DFCE-F835-F324-8607-659A9804408E}"/>
              </a:ext>
            </a:extLst>
          </p:cNvPr>
          <p:cNvSpPr/>
          <p:nvPr/>
        </p:nvSpPr>
        <p:spPr>
          <a:xfrm rot="8099458">
            <a:off x="9055940" y="3161510"/>
            <a:ext cx="548640" cy="548640"/>
          </a:xfrm>
          <a:prstGeom prst="halfFrame">
            <a:avLst>
              <a:gd name="adj1" fmla="val 32842"/>
              <a:gd name="adj2" fmla="val 33806"/>
            </a:avLst>
          </a:prstGeom>
          <a:gradFill>
            <a:gsLst>
              <a:gs pos="48000">
                <a:srgbClr val="A3D3CD"/>
              </a:gs>
              <a:gs pos="0">
                <a:srgbClr val="118079"/>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a:extLst>
              <a:ext uri="{FF2B5EF4-FFF2-40B4-BE49-F238E27FC236}">
                <a16:creationId xmlns:a16="http://schemas.microsoft.com/office/drawing/2014/main" id="{135E612E-43D6-B6A0-6D77-2380CFC0AC4B}"/>
              </a:ext>
            </a:extLst>
          </p:cNvPr>
          <p:cNvCxnSpPr>
            <a:cxnSpLocks/>
            <a:stCxn id="6" idx="1"/>
          </p:cNvCxnSpPr>
          <p:nvPr/>
        </p:nvCxnSpPr>
        <p:spPr>
          <a:xfrm>
            <a:off x="0" y="3434773"/>
            <a:ext cx="9169400" cy="0"/>
          </a:xfrm>
          <a:prstGeom prst="line">
            <a:avLst/>
          </a:prstGeom>
          <a:ln w="19050">
            <a:solidFill>
              <a:srgbClr val="118079"/>
            </a:solidFil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6F6DE210-7C69-FE71-AA0E-95A878B04842}"/>
              </a:ext>
            </a:extLst>
          </p:cNvPr>
          <p:cNvSpPr txBox="1"/>
          <p:nvPr/>
        </p:nvSpPr>
        <p:spPr>
          <a:xfrm>
            <a:off x="9945976" y="3254662"/>
            <a:ext cx="1977197" cy="307777"/>
          </a:xfrm>
          <a:prstGeom prst="rect">
            <a:avLst/>
          </a:prstGeom>
          <a:noFill/>
        </p:spPr>
        <p:txBody>
          <a:bodyPr wrap="square" lIns="0" tIns="0" rIns="0" bIns="0" rtlCol="0" anchor="ctr" anchorCtr="0">
            <a:spAutoFit/>
          </a:bodyPr>
          <a:lstStyle/>
          <a:p>
            <a:pPr algn="ctr" rtl="0"/>
            <a:r>
              <a:rPr lang="es-419" sz="2000">
                <a:solidFill>
                  <a:srgbClr val="118079"/>
                </a:solidFill>
                <a:latin typeface="Century Gothic" panose="020B0502020202020204" pitchFamily="34" charset="0"/>
              </a:rPr>
              <a:t>Texto</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093202180"/>
              </p:ext>
            </p:extLst>
          </p:nvPr>
        </p:nvGraphicFramePr>
        <p:xfrm>
          <a:off x="787790" y="1050352"/>
          <a:ext cx="10327053" cy="2468352"/>
        </p:xfrm>
        <a:graphic>
          <a:graphicData uri="http://schemas.openxmlformats.org/drawingml/2006/table">
            <a:tbl>
              <a:tblPr firstRow="1" firstCol="1" bandRow="1">
                <a:tableStyleId>{5C22544A-7EE6-4342-B048-85BDC9FD1C3A}</a:tableStyleId>
              </a:tblPr>
              <a:tblGrid>
                <a:gridCol w="1032705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es-419" sz="1600" b="1" dirty="0">
                          <a:solidFill>
                            <a:schemeClr val="tx1"/>
                          </a:solidFill>
                          <a:effectLst/>
                          <a:latin typeface="Century Gothic" panose="020B0502020202020204" pitchFamily="34" charset="0"/>
                        </a:rPr>
                        <a:t>DESCARGO DE RESPONSABILIDAD</a:t>
                      </a:r>
                    </a:p>
                    <a:p>
                      <a:pPr marL="0" marR="0" rtl="0">
                        <a:spcBef>
                          <a:spcPts val="0"/>
                        </a:spcBef>
                        <a:spcAft>
                          <a:spcPts val="0"/>
                        </a:spcAft>
                      </a:pPr>
                      <a:r>
                        <a:rPr lang="es-419" sz="1200" b="0" dirty="0">
                          <a:solidFill>
                            <a:schemeClr val="tx1"/>
                          </a:solidFill>
                          <a:effectLst/>
                          <a:latin typeface="Century Gothic" panose="020B0502020202020204" pitchFamily="34" charset="0"/>
                        </a:rPr>
                        <a:t> </a:t>
                      </a:r>
                    </a:p>
                    <a:p>
                      <a:pPr marL="0" marR="0" rtl="0">
                        <a:spcBef>
                          <a:spcPts val="0"/>
                        </a:spcBef>
                        <a:spcAft>
                          <a:spcPts val="0"/>
                        </a:spcAft>
                      </a:pPr>
                      <a:r>
                        <a:rPr lang="es-419" sz="1400" b="0" dirty="0">
                          <a:solidFill>
                            <a:schemeClr val="tx1"/>
                          </a:solidFill>
                          <a:effectLst/>
                          <a:latin typeface="Century Gothic" panose="020B0502020202020204" pitchFamily="34" charset="0"/>
                        </a:rPr>
                        <a:t>Todos los artículos, las plantillas o la información que proporcione Smartsheet en el sitio web son solo de referencia. Si bien nos esforzamos por mantener la información actualizada y correcta, no hacemos declaraciones ni garantías de ningún tipo, explícitas o implícitas, sobre la integridad, precisión, confiabilidad, idoneidad o disponibilidad con respecto al sitio web o la información, los artículos, las plantillas o los gráficos relacionados que figuran en el sitio web. Por lo tanto, la confianza que usted deposite en dicha información es estrictamente bajo su propio riesgo.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12484</TotalTime>
  <Words>296</Words>
  <Application>Microsoft Office PowerPoint</Application>
  <PresentationFormat>Widescreen</PresentationFormat>
  <Paragraphs>35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175</cp:revision>
  <cp:lastPrinted>2024-02-20T23:48:17Z</cp:lastPrinted>
  <dcterms:created xsi:type="dcterms:W3CDTF">2021-07-07T23:54:57Z</dcterms:created>
  <dcterms:modified xsi:type="dcterms:W3CDTF">2024-11-04T14:19:02Z</dcterms:modified>
</cp:coreProperties>
</file>