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2" r:id="rId2"/>
    <p:sldId id="354" r:id="rId3"/>
    <p:sldId id="353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hyperlink" Target="https://es.smartsheet.com/try-it?trp=28045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abstracta de color blanco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D72E7F-CF42-3D18-6E45-935682DF323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8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PLANTILLA DE CASO DE ESTUDIO DE PROBLEMA, IMPACTO Y SOLUCIÓN PARA POWERPOINT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267316" y="5309729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CREADO POR</a:t>
            </a:r>
          </a:p>
          <a:p>
            <a:pPr rtl="0"/>
            <a:r>
              <a:rPr lang="es-419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NOMBRE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Fecha de creación: DD/MM/AA</a:t>
            </a: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8" name="Graphic 7" descr="Esquema de comentario importante">
            <a:extLst>
              <a:ext uri="{FF2B5EF4-FFF2-40B4-BE49-F238E27FC236}">
                <a16:creationId xmlns:a16="http://schemas.microsoft.com/office/drawing/2014/main" id="{FD49A617-4D42-4193-6F38-2F4BD3E14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971" y="2112098"/>
            <a:ext cx="2307772" cy="2307772"/>
          </a:xfrm>
          <a:prstGeom prst="rect">
            <a:avLst/>
          </a:prstGeom>
        </p:spPr>
      </p:pic>
      <p:pic>
        <p:nvPicPr>
          <p:cNvPr id="9" name="Graphic 8" descr="Esquema de causa y efecto">
            <a:extLst>
              <a:ext uri="{FF2B5EF4-FFF2-40B4-BE49-F238E27FC236}">
                <a16:creationId xmlns:a16="http://schemas.microsoft.com/office/drawing/2014/main" id="{DDD42C86-2987-ED3C-589E-D59B27C4A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8242" y="2168449"/>
            <a:ext cx="2307772" cy="2307772"/>
          </a:xfrm>
          <a:prstGeom prst="rect">
            <a:avLst/>
          </a:prstGeom>
        </p:spPr>
      </p:pic>
      <p:pic>
        <p:nvPicPr>
          <p:cNvPr id="10" name="Graphic 9" descr="Esquema de lluvia de ideas">
            <a:extLst>
              <a:ext uri="{FF2B5EF4-FFF2-40B4-BE49-F238E27FC236}">
                <a16:creationId xmlns:a16="http://schemas.microsoft.com/office/drawing/2014/main" id="{186BCEF7-59FC-5A95-B15F-4FAB38EAC6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85779" y="2257726"/>
            <a:ext cx="2307772" cy="2307772"/>
          </a:xfrm>
          <a:prstGeom prst="rect">
            <a:avLst/>
          </a:prstGeom>
        </p:spPr>
      </p:pic>
      <p:pic>
        <p:nvPicPr>
          <p:cNvPr id="4" name="Picture 3">
            <a:hlinkClick r:id="rId9"/>
            <a:extLst>
              <a:ext uri="{FF2B5EF4-FFF2-40B4-BE49-F238E27FC236}">
                <a16:creationId xmlns:a16="http://schemas.microsoft.com/office/drawing/2014/main" id="{146B9B6C-151E-EA0D-3E83-82A745A2FC5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243395" y="392971"/>
            <a:ext cx="2561538" cy="5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abstracta de color blanco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6D57DDE-C52A-283A-2486-0BFACD4825DF}"/>
              </a:ext>
            </a:extLst>
          </p:cNvPr>
          <p:cNvSpPr/>
          <p:nvPr/>
        </p:nvSpPr>
        <p:spPr>
          <a:xfrm>
            <a:off x="1" y="0"/>
            <a:ext cx="1353312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8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2095C-9F10-0C5D-A2F4-82AD2446A4E0}"/>
              </a:ext>
            </a:extLst>
          </p:cNvPr>
          <p:cNvSpPr txBox="1"/>
          <p:nvPr/>
        </p:nvSpPr>
        <p:spPr>
          <a:xfrm>
            <a:off x="1706880" y="2147019"/>
            <a:ext cx="986332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rtl="0">
              <a:buAutoNum type="arabicPeriod"/>
            </a:pPr>
            <a:r>
              <a:rPr lang="es-419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E</a:t>
            </a:r>
            <a:r>
              <a:rPr lang="es-419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 la sección </a:t>
            </a:r>
            <a:r>
              <a:rPr lang="es-419" sz="2200" b="1" i="0" u="none" strike="noStrike" dirty="0">
                <a:solidFill>
                  <a:schemeClr val="accent2"/>
                </a:solidFill>
                <a:effectLst/>
                <a:latin typeface="Century Gothic" panose="020B0502020202020204" pitchFamily="34" charset="0"/>
              </a:rPr>
              <a:t>Problema</a:t>
            </a:r>
            <a:r>
              <a:rPr lang="es-419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identifique y describ</a:t>
            </a:r>
            <a:r>
              <a:rPr lang="es-419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a</a:t>
            </a:r>
            <a:r>
              <a:rPr lang="es-419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un desafío específico al que se enfrentó su empresa</a:t>
            </a:r>
            <a:r>
              <a:rPr lang="es-419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indent="-457200" rtl="0">
              <a:buAutoNum type="arabicPeriod"/>
            </a:pPr>
            <a:r>
              <a:rPr lang="es-419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En la sección </a:t>
            </a:r>
            <a:r>
              <a:rPr lang="es-419" sz="2200" b="1" i="0" u="none" strike="noStrike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Impacto</a:t>
            </a:r>
            <a:r>
              <a:rPr lang="es-419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,</a:t>
            </a:r>
            <a:r>
              <a:rPr lang="es-419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es-419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describa los efectos de este problema.</a:t>
            </a:r>
          </a:p>
          <a:p>
            <a:pPr marL="457200" indent="-457200" rtl="0">
              <a:buAutoNum type="arabicPeriod"/>
            </a:pPr>
            <a:r>
              <a:rPr lang="es-419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E</a:t>
            </a:r>
            <a:r>
              <a:rPr lang="es-419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 la sección </a:t>
            </a:r>
            <a:r>
              <a:rPr lang="es-419" sz="2200" b="1" i="0" u="none" strike="noStrike" dirty="0">
                <a:solidFill>
                  <a:schemeClr val="accent5"/>
                </a:solidFill>
                <a:effectLst/>
                <a:latin typeface="Century Gothic" panose="020B0502020202020204" pitchFamily="34" charset="0"/>
              </a:rPr>
              <a:t>Solución</a:t>
            </a:r>
            <a:r>
              <a:rPr lang="es-419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explique las estrategias y acciones que implementó para resolver el problema, y asegúrese de proporcionar una narrativa clara y concisa para cada componente.</a:t>
            </a:r>
          </a:p>
          <a:p>
            <a:endParaRPr lang="en-US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Por medio de este enfoque, </a:t>
            </a:r>
            <a:r>
              <a:rPr lang="es-419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puede comunicar de manera eficaz los desafíos, </a:t>
            </a:r>
            <a:r>
              <a:rPr lang="es-419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sus</a:t>
            </a:r>
            <a:r>
              <a:rPr lang="es-419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repercusiones y </a:t>
            </a:r>
            <a:r>
              <a:rPr lang="es-419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las</a:t>
            </a:r>
            <a:r>
              <a:rPr lang="es-419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resoluciones exitosas, y así articular una presentación de estudio de caso completa y atractiva.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D7A6C-E4E8-9DCA-455B-8A5D1A374407}"/>
              </a:ext>
            </a:extLst>
          </p:cNvPr>
          <p:cNvSpPr txBox="1"/>
          <p:nvPr/>
        </p:nvSpPr>
        <p:spPr>
          <a:xfrm>
            <a:off x="1706880" y="452248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CÓMO UTILIZAR ESTA PLANTILLA:</a:t>
            </a:r>
          </a:p>
        </p:txBody>
      </p:sp>
      <p:pic>
        <p:nvPicPr>
          <p:cNvPr id="7" name="Graphic 6" descr="Esquema de comentario importante">
            <a:extLst>
              <a:ext uri="{FF2B5EF4-FFF2-40B4-BE49-F238E27FC236}">
                <a16:creationId xmlns:a16="http://schemas.microsoft.com/office/drawing/2014/main" id="{DB6BDE22-0AB5-8FD8-DCDC-E689F5F71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457" y="441283"/>
            <a:ext cx="914400" cy="914400"/>
          </a:xfrm>
          <a:prstGeom prst="rect">
            <a:avLst/>
          </a:prstGeom>
        </p:spPr>
      </p:pic>
      <p:pic>
        <p:nvPicPr>
          <p:cNvPr id="8" name="Graphic 7" descr="Esquema de causa y efecto">
            <a:extLst>
              <a:ext uri="{FF2B5EF4-FFF2-40B4-BE49-F238E27FC236}">
                <a16:creationId xmlns:a16="http://schemas.microsoft.com/office/drawing/2014/main" id="{AD6B5C44-D11D-72AD-19A3-BEA6E1C9F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564" y="2735241"/>
            <a:ext cx="914400" cy="914400"/>
          </a:xfrm>
          <a:prstGeom prst="rect">
            <a:avLst/>
          </a:prstGeom>
        </p:spPr>
      </p:pic>
      <p:pic>
        <p:nvPicPr>
          <p:cNvPr id="9" name="Graphic 8" descr="Esquema de lluvia de ideas">
            <a:extLst>
              <a:ext uri="{FF2B5EF4-FFF2-40B4-BE49-F238E27FC236}">
                <a16:creationId xmlns:a16="http://schemas.microsoft.com/office/drawing/2014/main" id="{8B17AE1A-4178-DEE4-137C-88175CC8A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7564" y="56248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0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219456" y="111009"/>
            <a:ext cx="3740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4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ESTUDIO DE CASO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F3682-9C26-697A-6E6A-BA3FE0BC880C}"/>
              </a:ext>
            </a:extLst>
          </p:cNvPr>
          <p:cNvSpPr/>
          <p:nvPr/>
        </p:nvSpPr>
        <p:spPr>
          <a:xfrm>
            <a:off x="271411" y="1097870"/>
            <a:ext cx="2898461" cy="13645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27C8A-597A-BE3D-4746-545BD24AE4C3}"/>
              </a:ext>
            </a:extLst>
          </p:cNvPr>
          <p:cNvSpPr/>
          <p:nvPr/>
        </p:nvSpPr>
        <p:spPr>
          <a:xfrm>
            <a:off x="271411" y="3238587"/>
            <a:ext cx="2898461" cy="13621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55294-58BC-AE52-B839-41D5EC1D5689}"/>
              </a:ext>
            </a:extLst>
          </p:cNvPr>
          <p:cNvSpPr/>
          <p:nvPr/>
        </p:nvSpPr>
        <p:spPr>
          <a:xfrm>
            <a:off x="271411" y="5269720"/>
            <a:ext cx="2898461" cy="13621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5C49-CE5A-57E8-FF2E-B32F9B9AF7E3}"/>
              </a:ext>
            </a:extLst>
          </p:cNvPr>
          <p:cNvSpPr txBox="1"/>
          <p:nvPr/>
        </p:nvSpPr>
        <p:spPr>
          <a:xfrm>
            <a:off x="1513960" y="1111673"/>
            <a:ext cx="1655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PROBLEMA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8457-70D6-997A-A2F5-2B3BEED4B6C3}"/>
              </a:ext>
            </a:extLst>
          </p:cNvPr>
          <p:cNvSpPr txBox="1"/>
          <p:nvPr/>
        </p:nvSpPr>
        <p:spPr>
          <a:xfrm>
            <a:off x="1948063" y="3238587"/>
            <a:ext cx="1221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s-419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IMPACTO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3F1D6-A483-D23C-D4EC-85F867B07196}"/>
              </a:ext>
            </a:extLst>
          </p:cNvPr>
          <p:cNvSpPr txBox="1"/>
          <p:nvPr/>
        </p:nvSpPr>
        <p:spPr>
          <a:xfrm>
            <a:off x="1583534" y="5329243"/>
            <a:ext cx="1516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s-419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SOLUCIÓN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271411" y="1101720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4CAEC-66C4-0471-49F1-5F371F398CEA}"/>
              </a:ext>
            </a:extLst>
          </p:cNvPr>
          <p:cNvGrpSpPr/>
          <p:nvPr/>
        </p:nvGrpSpPr>
        <p:grpSpPr>
          <a:xfrm>
            <a:off x="271411" y="3228838"/>
            <a:ext cx="1242548" cy="430887"/>
            <a:chOff x="3110346" y="1097870"/>
            <a:chExt cx="1242548" cy="43088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2FC6CA2-4561-BE47-8927-DF52EEC65684}"/>
                </a:ext>
              </a:extLst>
            </p:cNvPr>
            <p:cNvSpPr/>
            <p:nvPr/>
          </p:nvSpPr>
          <p:spPr>
            <a:xfrm>
              <a:off x="3110346" y="109787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F7D2EC1-E91B-AFA7-9388-617763DE38CB}"/>
                </a:ext>
              </a:extLst>
            </p:cNvPr>
            <p:cNvSpPr/>
            <p:nvPr/>
          </p:nvSpPr>
          <p:spPr>
            <a:xfrm>
              <a:off x="3875775" y="110192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85B26-9E75-7575-8564-385065BA38CB}"/>
              </a:ext>
            </a:extLst>
          </p:cNvPr>
          <p:cNvGrpSpPr/>
          <p:nvPr/>
        </p:nvGrpSpPr>
        <p:grpSpPr>
          <a:xfrm>
            <a:off x="271411" y="5269719"/>
            <a:ext cx="1242548" cy="430887"/>
            <a:chOff x="51955" y="1101720"/>
            <a:chExt cx="1242548" cy="43088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5A8F5DAE-8AE6-54B0-B331-81A43204E393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C14BE37F-E27B-BE10-E5DD-D64C9DA9F3FD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0D6B1EE-95D0-9E71-998B-41540618B749}"/>
              </a:ext>
            </a:extLst>
          </p:cNvPr>
          <p:cNvSpPr/>
          <p:nvPr/>
        </p:nvSpPr>
        <p:spPr>
          <a:xfrm rot="16200000">
            <a:off x="4041747" y="426138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EA25F-C56C-979B-B384-4795718C8817}"/>
              </a:ext>
            </a:extLst>
          </p:cNvPr>
          <p:cNvSpPr txBox="1"/>
          <p:nvPr/>
        </p:nvSpPr>
        <p:spPr>
          <a:xfrm>
            <a:off x="4375406" y="750154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06F8EA-BDF3-A79F-07D2-EB200945EB9B}"/>
              </a:ext>
            </a:extLst>
          </p:cNvPr>
          <p:cNvSpPr/>
          <p:nvPr/>
        </p:nvSpPr>
        <p:spPr>
          <a:xfrm rot="16200000">
            <a:off x="6960761" y="426370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E67862-7892-46CC-4B32-9502DEE55920}"/>
              </a:ext>
            </a:extLst>
          </p:cNvPr>
          <p:cNvSpPr/>
          <p:nvPr/>
        </p:nvSpPr>
        <p:spPr>
          <a:xfrm rot="16200000">
            <a:off x="9874410" y="451168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A6C3E9-659A-15B0-0825-F77D696BB755}"/>
              </a:ext>
            </a:extLst>
          </p:cNvPr>
          <p:cNvSpPr txBox="1"/>
          <p:nvPr/>
        </p:nvSpPr>
        <p:spPr>
          <a:xfrm>
            <a:off x="7442783" y="721894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9451CD-0995-8811-702A-006ABD99795E}"/>
              </a:ext>
            </a:extLst>
          </p:cNvPr>
          <p:cNvSpPr txBox="1"/>
          <p:nvPr/>
        </p:nvSpPr>
        <p:spPr>
          <a:xfrm>
            <a:off x="10360019" y="729040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ED50F-FA0D-F86A-D9ED-B433C25428CE}"/>
              </a:ext>
            </a:extLst>
          </p:cNvPr>
          <p:cNvSpPr txBox="1"/>
          <p:nvPr/>
        </p:nvSpPr>
        <p:spPr>
          <a:xfrm>
            <a:off x="3359124" y="1496555"/>
            <a:ext cx="2729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Describa el desafío o problema específico que enfrentó. Detalle la naturaleza del problema y su contexto.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6543F9-53E6-D682-9EEA-F939B57F634F}"/>
              </a:ext>
            </a:extLst>
          </p:cNvPr>
          <p:cNvSpPr/>
          <p:nvPr/>
        </p:nvSpPr>
        <p:spPr>
          <a:xfrm rot="16200000">
            <a:off x="4041747" y="2553643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E6A438-A039-DC5B-638D-BC4B08B7FDF5}"/>
              </a:ext>
            </a:extLst>
          </p:cNvPr>
          <p:cNvSpPr txBox="1"/>
          <p:nvPr/>
        </p:nvSpPr>
        <p:spPr>
          <a:xfrm>
            <a:off x="3359124" y="3349101"/>
            <a:ext cx="27297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Explique los efectos o consecuencias del problema 1. Describa cómo el problema afectó las operaciones, el rendimiento, la satisfacción del cliente, etc.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A49BC5-C52F-E2DC-33E4-4D04FD57837A}"/>
              </a:ext>
            </a:extLst>
          </p:cNvPr>
          <p:cNvSpPr/>
          <p:nvPr/>
        </p:nvSpPr>
        <p:spPr>
          <a:xfrm rot="16200000">
            <a:off x="4041746" y="4587097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26AEEF-3E25-ACA2-8C31-BF57DC3E4DCD}"/>
              </a:ext>
            </a:extLst>
          </p:cNvPr>
          <p:cNvSpPr txBox="1"/>
          <p:nvPr/>
        </p:nvSpPr>
        <p:spPr>
          <a:xfrm>
            <a:off x="3359123" y="5382556"/>
            <a:ext cx="27297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Describa la solución que implementó para abordar el problema 1. Describa la estrategia</a:t>
            </a:r>
            <a:r>
              <a:rPr lang="es-419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y las </a:t>
            </a: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herramientas que utilizó</a:t>
            </a:r>
            <a:r>
              <a:rPr lang="es-419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así como</a:t>
            </a: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cualquier enfoque innovador.</a:t>
            </a:r>
          </a:p>
        </p:txBody>
      </p:sp>
      <p:pic>
        <p:nvPicPr>
          <p:cNvPr id="40" name="Graphic 39" descr="Esquema de comentario importante">
            <a:extLst>
              <a:ext uri="{FF2B5EF4-FFF2-40B4-BE49-F238E27FC236}">
                <a16:creationId xmlns:a16="http://schemas.microsoft.com/office/drawing/2014/main" id="{FB9BEEDA-7A34-1B0F-F4E0-4EA99050F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3441" y="1547987"/>
            <a:ext cx="914400" cy="914400"/>
          </a:xfrm>
          <a:prstGeom prst="rect">
            <a:avLst/>
          </a:prstGeom>
        </p:spPr>
      </p:pic>
      <p:pic>
        <p:nvPicPr>
          <p:cNvPr id="43" name="Graphic 42" descr="Esquema de causa y efecto">
            <a:extLst>
              <a:ext uri="{FF2B5EF4-FFF2-40B4-BE49-F238E27FC236}">
                <a16:creationId xmlns:a16="http://schemas.microsoft.com/office/drawing/2014/main" id="{BC5570C6-0E8F-77DF-92E1-F45E820F0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7515" y="3680594"/>
            <a:ext cx="914400" cy="914400"/>
          </a:xfrm>
          <a:prstGeom prst="rect">
            <a:avLst/>
          </a:prstGeom>
        </p:spPr>
      </p:pic>
      <p:pic>
        <p:nvPicPr>
          <p:cNvPr id="45" name="Graphic 44" descr="Esquema de lluvia de ideas">
            <a:extLst>
              <a:ext uri="{FF2B5EF4-FFF2-40B4-BE49-F238E27FC236}">
                <a16:creationId xmlns:a16="http://schemas.microsoft.com/office/drawing/2014/main" id="{6B3FF225-D569-1DEE-4EAC-87DD1F0C35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7515" y="5714466"/>
            <a:ext cx="914400" cy="914400"/>
          </a:xfrm>
          <a:prstGeom prst="rect">
            <a:avLst/>
          </a:prstGeom>
        </p:spPr>
      </p:pic>
      <p:sp>
        <p:nvSpPr>
          <p:cNvPr id="48" name="Arrow: Chevron 47">
            <a:extLst>
              <a:ext uri="{FF2B5EF4-FFF2-40B4-BE49-F238E27FC236}">
                <a16:creationId xmlns:a16="http://schemas.microsoft.com/office/drawing/2014/main" id="{FAAEB15E-65AA-2B35-1715-D5BA7498CC87}"/>
              </a:ext>
            </a:extLst>
          </p:cNvPr>
          <p:cNvSpPr/>
          <p:nvPr/>
        </p:nvSpPr>
        <p:spPr>
          <a:xfrm rot="5400000">
            <a:off x="4477343" y="2616192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C5D8463E-705F-645F-AB79-BC3C7FDD7048}"/>
              </a:ext>
            </a:extLst>
          </p:cNvPr>
          <p:cNvSpPr/>
          <p:nvPr/>
        </p:nvSpPr>
        <p:spPr>
          <a:xfrm rot="5400000">
            <a:off x="4477342" y="4706173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9134AA-0FA5-1607-51D2-13D40010DAC3}"/>
              </a:ext>
            </a:extLst>
          </p:cNvPr>
          <p:cNvSpPr txBox="1"/>
          <p:nvPr/>
        </p:nvSpPr>
        <p:spPr>
          <a:xfrm>
            <a:off x="6278137" y="1496555"/>
            <a:ext cx="2729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Detalle el segundo desafío o problema. Proporcione detalles </a:t>
            </a: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sobre </a:t>
            </a: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el problema, incluida su importancia.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46CE38-BA4E-62E7-B48B-767DBFE63B8C}"/>
              </a:ext>
            </a:extLst>
          </p:cNvPr>
          <p:cNvSpPr/>
          <p:nvPr/>
        </p:nvSpPr>
        <p:spPr>
          <a:xfrm rot="16200000">
            <a:off x="6960760" y="2548273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C70772A-AD4F-C1DF-9DAC-2D6B50137257}"/>
              </a:ext>
            </a:extLst>
          </p:cNvPr>
          <p:cNvSpPr txBox="1"/>
          <p:nvPr/>
        </p:nvSpPr>
        <p:spPr>
          <a:xfrm>
            <a:off x="6278136" y="3349101"/>
            <a:ext cx="2729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Analice el impacto del problema 2. Resalte los resultados o desafíos negativos causados por este problema específico.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0584DCF-1393-5CCC-0E29-24A24210EFB8}"/>
              </a:ext>
            </a:extLst>
          </p:cNvPr>
          <p:cNvSpPr/>
          <p:nvPr/>
        </p:nvSpPr>
        <p:spPr>
          <a:xfrm rot="16200000">
            <a:off x="6960759" y="4581727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961DFB6-3C9C-5A70-2EFD-1F989F1A5684}"/>
              </a:ext>
            </a:extLst>
          </p:cNvPr>
          <p:cNvSpPr txBox="1"/>
          <p:nvPr/>
        </p:nvSpPr>
        <p:spPr>
          <a:xfrm>
            <a:off x="6278136" y="5382556"/>
            <a:ext cx="27297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Describa la solución o estrategia que adoptó para resolver el problema 2. Incluya detalles sobre el proceso de implementación y cómo </a:t>
            </a: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 adaptó</a:t>
            </a: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a este problema.</a:t>
            </a:r>
          </a:p>
        </p:txBody>
      </p:sp>
      <p:sp>
        <p:nvSpPr>
          <p:cNvPr id="65" name="Arrow: Chevron 64">
            <a:extLst>
              <a:ext uri="{FF2B5EF4-FFF2-40B4-BE49-F238E27FC236}">
                <a16:creationId xmlns:a16="http://schemas.microsoft.com/office/drawing/2014/main" id="{DD3458CD-07C5-2739-40AF-5863ED765DA7}"/>
              </a:ext>
            </a:extLst>
          </p:cNvPr>
          <p:cNvSpPr/>
          <p:nvPr/>
        </p:nvSpPr>
        <p:spPr>
          <a:xfrm rot="5400000">
            <a:off x="7396356" y="2610822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Arrow: Chevron 65">
            <a:extLst>
              <a:ext uri="{FF2B5EF4-FFF2-40B4-BE49-F238E27FC236}">
                <a16:creationId xmlns:a16="http://schemas.microsoft.com/office/drawing/2014/main" id="{9CBD0B56-F054-6ACA-6C47-4574081C8413}"/>
              </a:ext>
            </a:extLst>
          </p:cNvPr>
          <p:cNvSpPr/>
          <p:nvPr/>
        </p:nvSpPr>
        <p:spPr>
          <a:xfrm rot="5400000">
            <a:off x="7396355" y="4700803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CFF843-C9F2-B26B-312A-CFE32FF2FECF}"/>
              </a:ext>
            </a:extLst>
          </p:cNvPr>
          <p:cNvSpPr txBox="1"/>
          <p:nvPr/>
        </p:nvSpPr>
        <p:spPr>
          <a:xfrm>
            <a:off x="9202134" y="1496555"/>
            <a:ext cx="2729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Identifique y describa el tercer problema. Explique los detalles y antecedentes del problema.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F5C6207-7868-BBAB-5029-27979BD3E97E}"/>
              </a:ext>
            </a:extLst>
          </p:cNvPr>
          <p:cNvSpPr/>
          <p:nvPr/>
        </p:nvSpPr>
        <p:spPr>
          <a:xfrm rot="16200000">
            <a:off x="9884757" y="2543149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83420A4-2092-F906-F7DC-46792233702D}"/>
              </a:ext>
            </a:extLst>
          </p:cNvPr>
          <p:cNvSpPr txBox="1"/>
          <p:nvPr/>
        </p:nvSpPr>
        <p:spPr>
          <a:xfrm>
            <a:off x="9202133" y="3349101"/>
            <a:ext cx="2729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Explique cómo el problema 3 afectó al negocio o proyecto. Céntrese en las repercusiones o desafíos que genera este problema.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86EE005-4216-E7D3-25D7-4AA3BFF5580B}"/>
              </a:ext>
            </a:extLst>
          </p:cNvPr>
          <p:cNvSpPr/>
          <p:nvPr/>
        </p:nvSpPr>
        <p:spPr>
          <a:xfrm rot="16200000">
            <a:off x="9884756" y="4576603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24A364C-E0D3-4984-97CB-17C21CC44573}"/>
              </a:ext>
            </a:extLst>
          </p:cNvPr>
          <p:cNvSpPr txBox="1"/>
          <p:nvPr/>
        </p:nvSpPr>
        <p:spPr>
          <a:xfrm>
            <a:off x="9202133" y="5382556"/>
            <a:ext cx="27297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Proporcione detalles de la solución que aplicó al problema 3. Explique el enfoque y los métodos que utilizó y cómo </a:t>
            </a: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estos</a:t>
            </a: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abordaron el problema de manera eficaz.</a:t>
            </a:r>
          </a:p>
        </p:txBody>
      </p:sp>
      <p:sp>
        <p:nvSpPr>
          <p:cNvPr id="72" name="Arrow: Chevron 71">
            <a:extLst>
              <a:ext uri="{FF2B5EF4-FFF2-40B4-BE49-F238E27FC236}">
                <a16:creationId xmlns:a16="http://schemas.microsoft.com/office/drawing/2014/main" id="{7DB35E0F-0D18-65A1-6B7F-9AF212C5541F}"/>
              </a:ext>
            </a:extLst>
          </p:cNvPr>
          <p:cNvSpPr/>
          <p:nvPr/>
        </p:nvSpPr>
        <p:spPr>
          <a:xfrm rot="5400000">
            <a:off x="10320353" y="2605698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Arrow: Chevron 72">
            <a:extLst>
              <a:ext uri="{FF2B5EF4-FFF2-40B4-BE49-F238E27FC236}">
                <a16:creationId xmlns:a16="http://schemas.microsoft.com/office/drawing/2014/main" id="{DAC98240-16D5-95AC-F1EF-A86DE6B04F9F}"/>
              </a:ext>
            </a:extLst>
          </p:cNvPr>
          <p:cNvSpPr/>
          <p:nvPr/>
        </p:nvSpPr>
        <p:spPr>
          <a:xfrm rot="5400000">
            <a:off x="10320352" y="4695679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106674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</a:t>
                      </a:r>
                      <a:b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1375</TotalTime>
  <Words>443</Words>
  <Application>Microsoft Office PowerPoint</Application>
  <PresentationFormat>Widescreen</PresentationFormat>
  <Paragraphs>33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21</cp:revision>
  <dcterms:created xsi:type="dcterms:W3CDTF">2022-05-22T18:55:25Z</dcterms:created>
  <dcterms:modified xsi:type="dcterms:W3CDTF">2024-10-20T08:48:05Z</dcterms:modified>
</cp:coreProperties>
</file>