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2" r:id="rId2"/>
    <p:sldId id="354" r:id="rId3"/>
    <p:sldId id="353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hyperlink" Target="https://es.smartsheet.com/try-it?trp=2804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abstracta de color blanco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D72E7F-CF42-3D18-6E45-935682DF323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8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8942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EJEMPLO DE PLANTILLA DE CASO DE ESTUDIO DE PROBLEMA, IMPACTO Y SOLUCIÓN PARA POWERPOINT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267316" y="5309729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CREADO POR</a:t>
            </a:r>
          </a:p>
          <a:p>
            <a:pPr rtl="0"/>
            <a:r>
              <a:rPr lang="es-419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NOMBRE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Fecha de creación: DD/MM/AA</a:t>
            </a: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8" name="Graphic 7" descr="Esquema de comentario importante">
            <a:extLst>
              <a:ext uri="{FF2B5EF4-FFF2-40B4-BE49-F238E27FC236}">
                <a16:creationId xmlns:a16="http://schemas.microsoft.com/office/drawing/2014/main" id="{FD49A617-4D42-4193-6F38-2F4BD3E14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971" y="2112098"/>
            <a:ext cx="2307772" cy="2307772"/>
          </a:xfrm>
          <a:prstGeom prst="rect">
            <a:avLst/>
          </a:prstGeom>
        </p:spPr>
      </p:pic>
      <p:pic>
        <p:nvPicPr>
          <p:cNvPr id="9" name="Graphic 8" descr="Esquema de causa y efecto">
            <a:extLst>
              <a:ext uri="{FF2B5EF4-FFF2-40B4-BE49-F238E27FC236}">
                <a16:creationId xmlns:a16="http://schemas.microsoft.com/office/drawing/2014/main" id="{DDD42C86-2987-ED3C-589E-D59B27C4A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8242" y="2168449"/>
            <a:ext cx="2307772" cy="2307772"/>
          </a:xfrm>
          <a:prstGeom prst="rect">
            <a:avLst/>
          </a:prstGeom>
        </p:spPr>
      </p:pic>
      <p:pic>
        <p:nvPicPr>
          <p:cNvPr id="10" name="Graphic 9" descr="Esquema de lluvia de ideas">
            <a:extLst>
              <a:ext uri="{FF2B5EF4-FFF2-40B4-BE49-F238E27FC236}">
                <a16:creationId xmlns:a16="http://schemas.microsoft.com/office/drawing/2014/main" id="{186BCEF7-59FC-5A95-B15F-4FAB38EAC6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85779" y="2257726"/>
            <a:ext cx="2307772" cy="2307772"/>
          </a:xfrm>
          <a:prstGeom prst="rect">
            <a:avLst/>
          </a:prstGeom>
        </p:spPr>
      </p:pic>
      <p:pic>
        <p:nvPicPr>
          <p:cNvPr id="2" name="Picture 1">
            <a:hlinkClick r:id="rId9"/>
            <a:extLst>
              <a:ext uri="{FF2B5EF4-FFF2-40B4-BE49-F238E27FC236}">
                <a16:creationId xmlns:a16="http://schemas.microsoft.com/office/drawing/2014/main" id="{8CD7A887-8794-0F2B-D370-DDC5314D980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243395" y="392971"/>
            <a:ext cx="2561538" cy="5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abstracta de color blanco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6D57DDE-C52A-283A-2486-0BFACD4825DF}"/>
              </a:ext>
            </a:extLst>
          </p:cNvPr>
          <p:cNvSpPr/>
          <p:nvPr/>
        </p:nvSpPr>
        <p:spPr>
          <a:xfrm>
            <a:off x="1" y="0"/>
            <a:ext cx="1353312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8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2095C-9F10-0C5D-A2F4-82AD2446A4E0}"/>
              </a:ext>
            </a:extLst>
          </p:cNvPr>
          <p:cNvSpPr txBox="1"/>
          <p:nvPr/>
        </p:nvSpPr>
        <p:spPr>
          <a:xfrm>
            <a:off x="1706880" y="2147019"/>
            <a:ext cx="986332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419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la sección </a:t>
            </a:r>
            <a:r>
              <a:rPr kumimoji="0" lang="es-419" sz="2200" b="1" i="0" u="none" strike="noStrike" kern="1200" cap="none" spc="0" normalizeH="0" baseline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Problema</a:t>
            </a:r>
            <a:r>
              <a:rPr kumimoji="0" lang="es-419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identifique y describa un desafío específico al que se enfrentó su empresa.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419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la sección </a:t>
            </a:r>
            <a:r>
              <a:rPr kumimoji="0" lang="es-419" sz="2200" b="1" i="0" u="none" strike="noStrike" kern="1200" cap="none" spc="0" normalizeH="0" baseline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Impacto</a:t>
            </a:r>
            <a:r>
              <a:rPr kumimoji="0" lang="es-419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describa los efectos de este problema.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419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la sección </a:t>
            </a:r>
            <a:r>
              <a:rPr kumimoji="0" lang="es-419" sz="2200" b="1" i="0" u="none" strike="noStrike" kern="1200" cap="none" spc="0" normalizeH="0" baseline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Solución</a:t>
            </a:r>
            <a:r>
              <a:rPr kumimoji="0" lang="es-419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explique las estrategias y acciones que implementó para resolver el problema, y asegúrese de proporcionar una narrativa clara y concisa para cada componente.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2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Por medio de este enfoque, puede comunicar de manera eficaz los desafíos, sus repercusiones y las resoluciones exitosas, y así articular una presentación de estudio de caso completa y atractiva.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D7A6C-E4E8-9DCA-455B-8A5D1A374407}"/>
              </a:ext>
            </a:extLst>
          </p:cNvPr>
          <p:cNvSpPr txBox="1"/>
          <p:nvPr/>
        </p:nvSpPr>
        <p:spPr>
          <a:xfrm>
            <a:off x="1706880" y="452248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CÓMO UTILIZAR ESTA PLANTILLA:</a:t>
            </a:r>
          </a:p>
        </p:txBody>
      </p:sp>
      <p:pic>
        <p:nvPicPr>
          <p:cNvPr id="7" name="Graphic 6" descr="Esquema de comentario importante">
            <a:extLst>
              <a:ext uri="{FF2B5EF4-FFF2-40B4-BE49-F238E27FC236}">
                <a16:creationId xmlns:a16="http://schemas.microsoft.com/office/drawing/2014/main" id="{DB6BDE22-0AB5-8FD8-DCDC-E689F5F71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457" y="441283"/>
            <a:ext cx="914400" cy="914400"/>
          </a:xfrm>
          <a:prstGeom prst="rect">
            <a:avLst/>
          </a:prstGeom>
        </p:spPr>
      </p:pic>
      <p:pic>
        <p:nvPicPr>
          <p:cNvPr id="8" name="Graphic 7" descr="Esquema de causa y efecto">
            <a:extLst>
              <a:ext uri="{FF2B5EF4-FFF2-40B4-BE49-F238E27FC236}">
                <a16:creationId xmlns:a16="http://schemas.microsoft.com/office/drawing/2014/main" id="{AD6B5C44-D11D-72AD-19A3-BEA6E1C9F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564" y="2735241"/>
            <a:ext cx="914400" cy="914400"/>
          </a:xfrm>
          <a:prstGeom prst="rect">
            <a:avLst/>
          </a:prstGeom>
        </p:spPr>
      </p:pic>
      <p:pic>
        <p:nvPicPr>
          <p:cNvPr id="9" name="Graphic 8" descr="Esquema de lluvia de ideas">
            <a:extLst>
              <a:ext uri="{FF2B5EF4-FFF2-40B4-BE49-F238E27FC236}">
                <a16:creationId xmlns:a16="http://schemas.microsoft.com/office/drawing/2014/main" id="{8B17AE1A-4178-DEE4-137C-88175CC8A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564" y="56248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0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219456" y="111009"/>
            <a:ext cx="3740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4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ESTUDIO DE CASO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271411" y="1097870"/>
            <a:ext cx="2898461" cy="13645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271411" y="3238587"/>
            <a:ext cx="2898461" cy="13621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271411" y="5269720"/>
            <a:ext cx="2898461" cy="13621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1427516" y="1111673"/>
            <a:ext cx="1742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PROBLEMA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1948063" y="3238587"/>
            <a:ext cx="1221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s-419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IMPACTO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1583534" y="5329243"/>
            <a:ext cx="1516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s-419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SOLUCIÓN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271411" y="1101720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271411" y="3228838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271411" y="5269719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 rot="16200000">
            <a:off x="4041747" y="426138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EA25F-C56C-979B-B384-4795718C8817}"/>
              </a:ext>
            </a:extLst>
          </p:cNvPr>
          <p:cNvSpPr txBox="1"/>
          <p:nvPr/>
        </p:nvSpPr>
        <p:spPr>
          <a:xfrm>
            <a:off x="4375406" y="750154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06F8EA-BDF3-A79F-07D2-EB200945EB9B}"/>
              </a:ext>
            </a:extLst>
          </p:cNvPr>
          <p:cNvSpPr/>
          <p:nvPr/>
        </p:nvSpPr>
        <p:spPr>
          <a:xfrm rot="16200000">
            <a:off x="6960761" y="426370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67862-7892-46CC-4B32-9502DEE55920}"/>
              </a:ext>
            </a:extLst>
          </p:cNvPr>
          <p:cNvSpPr/>
          <p:nvPr/>
        </p:nvSpPr>
        <p:spPr>
          <a:xfrm rot="16200000">
            <a:off x="9874410" y="451168"/>
            <a:ext cx="1364516" cy="272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A6C3E9-659A-15B0-0825-F77D696BB755}"/>
              </a:ext>
            </a:extLst>
          </p:cNvPr>
          <p:cNvSpPr txBox="1"/>
          <p:nvPr/>
        </p:nvSpPr>
        <p:spPr>
          <a:xfrm>
            <a:off x="7442783" y="721894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9451CD-0995-8811-702A-006ABD99795E}"/>
              </a:ext>
            </a:extLst>
          </p:cNvPr>
          <p:cNvSpPr txBox="1"/>
          <p:nvPr/>
        </p:nvSpPr>
        <p:spPr>
          <a:xfrm>
            <a:off x="10360019" y="729040"/>
            <a:ext cx="58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4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3359124" y="1478800"/>
            <a:ext cx="272976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Un número insuficiente de estaciones de carga de alta velocidad en las principales zonas urbanas</a:t>
            </a:r>
            <a:r>
              <a:rPr lang="es-419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provocó</a:t>
            </a:r>
            <a:r>
              <a:rPr lang="es-419" sz="1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un aumento en el tiempo de inactividad de nuestra flota de EV.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6543F9-53E6-D682-9EEA-F939B57F634F}"/>
              </a:ext>
            </a:extLst>
          </p:cNvPr>
          <p:cNvSpPr/>
          <p:nvPr/>
        </p:nvSpPr>
        <p:spPr>
          <a:xfrm rot="16200000">
            <a:off x="4041747" y="2553643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E6A438-A039-DC5B-638D-BC4B08B7FDF5}"/>
              </a:ext>
            </a:extLst>
          </p:cNvPr>
          <p:cNvSpPr txBox="1"/>
          <p:nvPr/>
        </p:nvSpPr>
        <p:spPr>
          <a:xfrm>
            <a:off x="3359124" y="3429000"/>
            <a:ext cx="272976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Esta limitación </a:t>
            </a:r>
            <a:r>
              <a:rPr lang="es-419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 tradujo</a:t>
            </a:r>
            <a:r>
              <a:rPr lang="es-419" sz="1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en una disminución del 20% en la velocidad y eficiencia de la entrega, lo que produjo una disminución notable en la satisfacción del cliente.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A49BC5-C52F-E2DC-33E4-4D04FD57837A}"/>
              </a:ext>
            </a:extLst>
          </p:cNvPr>
          <p:cNvSpPr/>
          <p:nvPr/>
        </p:nvSpPr>
        <p:spPr>
          <a:xfrm rot="16200000">
            <a:off x="4041746" y="4587097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26AEEF-3E25-ACA2-8C31-BF57DC3E4DCD}"/>
              </a:ext>
            </a:extLst>
          </p:cNvPr>
          <p:cNvSpPr txBox="1"/>
          <p:nvPr/>
        </p:nvSpPr>
        <p:spPr>
          <a:xfrm>
            <a:off x="3359123" y="5364799"/>
            <a:ext cx="27297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Positive </a:t>
            </a:r>
            <a:r>
              <a:rPr lang="es-419" sz="11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Charge</a:t>
            </a:r>
            <a:r>
              <a:rPr lang="es-419" sz="1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instaló estaciones avanzadas de carga rápida en ubicaciones urbanas estratégicas, lo que redujo significativamente el tiempo de carga y el tiempo de inactividad de la flota.</a:t>
            </a:r>
          </a:p>
        </p:txBody>
      </p:sp>
      <p:pic>
        <p:nvPicPr>
          <p:cNvPr id="40" name="Graphic 39" descr="Esquema de comentario importante">
            <a:extLst>
              <a:ext uri="{FF2B5EF4-FFF2-40B4-BE49-F238E27FC236}">
                <a16:creationId xmlns:a16="http://schemas.microsoft.com/office/drawing/2014/main" id="{FB9BEEDA-7A34-1B0F-F4E0-4EA99050F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3441" y="1547987"/>
            <a:ext cx="914400" cy="914400"/>
          </a:xfrm>
          <a:prstGeom prst="rect">
            <a:avLst/>
          </a:prstGeom>
        </p:spPr>
      </p:pic>
      <p:pic>
        <p:nvPicPr>
          <p:cNvPr id="43" name="Graphic 42" descr="Esquema de causa y efecto">
            <a:extLst>
              <a:ext uri="{FF2B5EF4-FFF2-40B4-BE49-F238E27FC236}">
                <a16:creationId xmlns:a16="http://schemas.microsoft.com/office/drawing/2014/main" id="{BC5570C6-0E8F-77DF-92E1-F45E820F0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7515" y="3680594"/>
            <a:ext cx="914400" cy="914400"/>
          </a:xfrm>
          <a:prstGeom prst="rect">
            <a:avLst/>
          </a:prstGeom>
        </p:spPr>
      </p:pic>
      <p:pic>
        <p:nvPicPr>
          <p:cNvPr id="45" name="Graphic 44" descr="Esquema de lluvia de ideas">
            <a:extLst>
              <a:ext uri="{FF2B5EF4-FFF2-40B4-BE49-F238E27FC236}">
                <a16:creationId xmlns:a16="http://schemas.microsoft.com/office/drawing/2014/main" id="{6B3FF225-D569-1DEE-4EAC-87DD1F0C35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27515" y="5714466"/>
            <a:ext cx="914400" cy="914400"/>
          </a:xfrm>
          <a:prstGeom prst="rect">
            <a:avLst/>
          </a:prstGeom>
        </p:spPr>
      </p:pic>
      <p:sp>
        <p:nvSpPr>
          <p:cNvPr id="48" name="Arrow: Chevron 47">
            <a:extLst>
              <a:ext uri="{FF2B5EF4-FFF2-40B4-BE49-F238E27FC236}">
                <a16:creationId xmlns:a16="http://schemas.microsoft.com/office/drawing/2014/main" id="{FAAEB15E-65AA-2B35-1715-D5BA7498CC87}"/>
              </a:ext>
            </a:extLst>
          </p:cNvPr>
          <p:cNvSpPr/>
          <p:nvPr/>
        </p:nvSpPr>
        <p:spPr>
          <a:xfrm rot="5400000">
            <a:off x="4477343" y="2616192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C5D8463E-705F-645F-AB79-BC3C7FDD7048}"/>
              </a:ext>
            </a:extLst>
          </p:cNvPr>
          <p:cNvSpPr/>
          <p:nvPr/>
        </p:nvSpPr>
        <p:spPr>
          <a:xfrm rot="5400000">
            <a:off x="4477342" y="4706173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9134AA-0FA5-1607-51D2-13D40010DAC3}"/>
              </a:ext>
            </a:extLst>
          </p:cNvPr>
          <p:cNvSpPr txBox="1"/>
          <p:nvPr/>
        </p:nvSpPr>
        <p:spPr>
          <a:xfrm>
            <a:off x="6278137" y="1478800"/>
            <a:ext cx="272976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1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La planificación ineficiente de rutas para la logística de EV </a:t>
            </a:r>
            <a:r>
              <a:rPr lang="es-419"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provocó</a:t>
            </a:r>
            <a:r>
              <a:rPr lang="es-419" sz="11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un aumento en el consumo de energía y una reducción en la capacidad de entrega.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46CE38-BA4E-62E7-B48B-767DBFE63B8C}"/>
              </a:ext>
            </a:extLst>
          </p:cNvPr>
          <p:cNvSpPr/>
          <p:nvPr/>
        </p:nvSpPr>
        <p:spPr>
          <a:xfrm rot="16200000">
            <a:off x="6960760" y="2548273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C70772A-AD4F-C1DF-9DAC-2D6B50137257}"/>
              </a:ext>
            </a:extLst>
          </p:cNvPr>
          <p:cNvSpPr txBox="1"/>
          <p:nvPr/>
        </p:nvSpPr>
        <p:spPr>
          <a:xfrm>
            <a:off x="6278136" y="3429000"/>
            <a:ext cx="27297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1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El enrutamiento ineficiente causó un aumento del 15% en el uso de energía y una reducción del 10% en el volumen de entrega diaria.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0584DCF-1393-5CCC-0E29-24A24210EFB8}"/>
              </a:ext>
            </a:extLst>
          </p:cNvPr>
          <p:cNvSpPr/>
          <p:nvPr/>
        </p:nvSpPr>
        <p:spPr>
          <a:xfrm rot="16200000">
            <a:off x="6960759" y="4581727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961DFB6-3C9C-5A70-2EFD-1F989F1A5684}"/>
              </a:ext>
            </a:extLst>
          </p:cNvPr>
          <p:cNvSpPr txBox="1"/>
          <p:nvPr/>
        </p:nvSpPr>
        <p:spPr>
          <a:xfrm>
            <a:off x="6278136" y="5364799"/>
            <a:ext cx="272976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s-419" sz="1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mplementamos un software de optimización dinámica de rutas, lo que permitió integrar datos de tráfico y cargas de vehículos en tiempo real, y optimizar las rutas para lograr eficiencia energética y velocidad de entrega.</a:t>
            </a:r>
          </a:p>
        </p:txBody>
      </p:sp>
      <p:sp>
        <p:nvSpPr>
          <p:cNvPr id="65" name="Arrow: Chevron 64">
            <a:extLst>
              <a:ext uri="{FF2B5EF4-FFF2-40B4-BE49-F238E27FC236}">
                <a16:creationId xmlns:a16="http://schemas.microsoft.com/office/drawing/2014/main" id="{DD3458CD-07C5-2739-40AF-5863ED765DA7}"/>
              </a:ext>
            </a:extLst>
          </p:cNvPr>
          <p:cNvSpPr/>
          <p:nvPr/>
        </p:nvSpPr>
        <p:spPr>
          <a:xfrm rot="5400000">
            <a:off x="7396356" y="2610822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Arrow: Chevron 65">
            <a:extLst>
              <a:ext uri="{FF2B5EF4-FFF2-40B4-BE49-F238E27FC236}">
                <a16:creationId xmlns:a16="http://schemas.microsoft.com/office/drawing/2014/main" id="{9CBD0B56-F054-6ACA-6C47-4574081C8413}"/>
              </a:ext>
            </a:extLst>
          </p:cNvPr>
          <p:cNvSpPr/>
          <p:nvPr/>
        </p:nvSpPr>
        <p:spPr>
          <a:xfrm rot="5400000">
            <a:off x="7396355" y="4700803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CFF843-C9F2-B26B-312A-CFE32FF2FECF}"/>
              </a:ext>
            </a:extLst>
          </p:cNvPr>
          <p:cNvSpPr txBox="1"/>
          <p:nvPr/>
        </p:nvSpPr>
        <p:spPr>
          <a:xfrm>
            <a:off x="9202134" y="1478800"/>
            <a:ext cx="272976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1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La falta de seguimiento y gestión en tiempo real de la flota de EV obstaculizó la transparencia operativa y la capacidad de respuesta.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F5C6207-7868-BBAB-5029-27979BD3E97E}"/>
              </a:ext>
            </a:extLst>
          </p:cNvPr>
          <p:cNvSpPr/>
          <p:nvPr/>
        </p:nvSpPr>
        <p:spPr>
          <a:xfrm rot="16200000">
            <a:off x="9884757" y="2543149"/>
            <a:ext cx="1364516" cy="27297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3420A4-2092-F906-F7DC-46792233702D}"/>
              </a:ext>
            </a:extLst>
          </p:cNvPr>
          <p:cNvSpPr txBox="1"/>
          <p:nvPr/>
        </p:nvSpPr>
        <p:spPr>
          <a:xfrm>
            <a:off x="9202133" y="3429000"/>
            <a:ext cx="272976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1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Esta brecha generó desafíos en la gestión de la flota, incluida la demora en las respuestas a las necesidades de mantenimiento y la subutilización de los vehículos.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86EE005-4216-E7D3-25D7-4AA3BFF5580B}"/>
              </a:ext>
            </a:extLst>
          </p:cNvPr>
          <p:cNvSpPr/>
          <p:nvPr/>
        </p:nvSpPr>
        <p:spPr>
          <a:xfrm rot="16200000">
            <a:off x="9884756" y="4576603"/>
            <a:ext cx="1364516" cy="2729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24A364C-E0D3-4984-97CB-17C21CC44573}"/>
              </a:ext>
            </a:extLst>
          </p:cNvPr>
          <p:cNvSpPr txBox="1"/>
          <p:nvPr/>
        </p:nvSpPr>
        <p:spPr>
          <a:xfrm>
            <a:off x="9202133" y="5364799"/>
            <a:ext cx="272976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es-419" sz="11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esarrollamos e integramos un sistema integral de gestión de flotas con seguimiento en tiempo real, alertas de mantenimiento predictivo y análisis de utilización.</a:t>
            </a: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7DB35E0F-0D18-65A1-6B7F-9AF212C5541F}"/>
              </a:ext>
            </a:extLst>
          </p:cNvPr>
          <p:cNvSpPr/>
          <p:nvPr/>
        </p:nvSpPr>
        <p:spPr>
          <a:xfrm rot="5400000">
            <a:off x="10320353" y="2605698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DAC98240-16D5-95AC-F1EF-A86DE6B04F9F}"/>
              </a:ext>
            </a:extLst>
          </p:cNvPr>
          <p:cNvSpPr/>
          <p:nvPr/>
        </p:nvSpPr>
        <p:spPr>
          <a:xfrm rot="5400000">
            <a:off x="10320352" y="4695679"/>
            <a:ext cx="382276" cy="432579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197</TotalTime>
  <Words>502</Words>
  <Application>Microsoft Office PowerPoint</Application>
  <PresentationFormat>Widescreen</PresentationFormat>
  <Paragraphs>33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21</cp:revision>
  <dcterms:created xsi:type="dcterms:W3CDTF">2022-05-22T18:55:25Z</dcterms:created>
  <dcterms:modified xsi:type="dcterms:W3CDTF">2024-10-20T08:47:31Z</dcterms:modified>
</cp:coreProperties>
</file>