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1" r:id="rId2"/>
    <p:sldId id="352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E659"/>
    <a:srgbClr val="FFFF00"/>
    <a:srgbClr val="F7F9FB"/>
    <a:srgbClr val="EAEEF3"/>
    <a:srgbClr val="F3F0F0"/>
    <a:srgbClr val="E6DFDB"/>
    <a:srgbClr val="EDE4DB"/>
    <a:srgbClr val="FBF2EB"/>
    <a:srgbClr val="FE5A01"/>
    <a:srgbClr val="FFF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14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1272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s.smartsheet.com/try-it?trp=28194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07847" y="224390"/>
            <a:ext cx="888832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MATRIZ DE RIESGOS Y OPORTUNIDADES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86C7DFE-B85D-0D0F-FAF3-AFC34F3C1F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443329"/>
              </p:ext>
            </p:extLst>
          </p:nvPr>
        </p:nvGraphicFramePr>
        <p:xfrm>
          <a:off x="6251163" y="870824"/>
          <a:ext cx="5550558" cy="56824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9556">
                  <a:extLst>
                    <a:ext uri="{9D8B030D-6E8A-4147-A177-3AD203B41FA5}">
                      <a16:colId xmlns:a16="http://schemas.microsoft.com/office/drawing/2014/main" val="3795786135"/>
                    </a:ext>
                  </a:extLst>
                </a:gridCol>
                <a:gridCol w="1850501">
                  <a:extLst>
                    <a:ext uri="{9D8B030D-6E8A-4147-A177-3AD203B41FA5}">
                      <a16:colId xmlns:a16="http://schemas.microsoft.com/office/drawing/2014/main" val="37213754"/>
                    </a:ext>
                  </a:extLst>
                </a:gridCol>
                <a:gridCol w="1850501">
                  <a:extLst>
                    <a:ext uri="{9D8B030D-6E8A-4147-A177-3AD203B41FA5}">
                      <a16:colId xmlns:a16="http://schemas.microsoft.com/office/drawing/2014/main" val="1959910323"/>
                    </a:ext>
                  </a:extLst>
                </a:gridCol>
              </a:tblGrid>
              <a:tr h="416001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5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GRAVEDAD </a:t>
                      </a:r>
                      <a:br>
                        <a:rPr lang="en-US" sz="105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05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DEL RIESGO</a:t>
                      </a:r>
                    </a:p>
                  </a:txBody>
                  <a:tcPr marL="70715" marR="56474" marT="70715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5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PROBABILIDAD </a:t>
                      </a:r>
                      <a:br>
                        <a:rPr lang="en-US" sz="105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05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DEL RIESGO</a:t>
                      </a:r>
                    </a:p>
                  </a:txBody>
                  <a:tcPr marL="70715" marR="56474" marT="70715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5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NIVEL </a:t>
                      </a:r>
                      <a:br>
                        <a:rPr lang="en-US" sz="105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05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DEL RIESGO</a:t>
                      </a:r>
                    </a:p>
                  </a:txBody>
                  <a:tcPr marL="70715" marR="56474" marT="70715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546052"/>
                  </a:ext>
                </a:extLst>
              </a:tr>
              <a:tr h="44401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INTOLERABLE</a:t>
                      </a:r>
                    </a:p>
                  </a:txBody>
                  <a:tcPr marL="70715" marR="5647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POSIBLE</a:t>
                      </a:r>
                    </a:p>
                  </a:txBody>
                  <a:tcPr marL="70715" marR="5647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EXTREMO</a:t>
                      </a:r>
                    </a:p>
                  </a:txBody>
                  <a:tcPr marL="70715" marR="5647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060009"/>
                  </a:ext>
                </a:extLst>
              </a:tr>
              <a:tr h="501692">
                <a:tc gridSpan="3"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0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RIESGO E IMPACTO</a:t>
                      </a:r>
                    </a:p>
                  </a:txBody>
                  <a:tcPr marL="70715" marR="56474" marT="70715" marB="0" anchor="b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348549"/>
                  </a:ext>
                </a:extLst>
              </a:tr>
              <a:tr h="1472707">
                <a:tc gridSpan="3"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419" sz="14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Escasez de protección ocular:</a:t>
                      </a:r>
                    </a:p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– Aumento de las lesiones</a:t>
                      </a:r>
                    </a:p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– Retrasos en la producción</a:t>
                      </a:r>
                    </a:p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– Aumento de las primas</a:t>
                      </a:r>
                    </a:p>
                  </a:txBody>
                  <a:tcPr marL="182880" marR="56474" marT="18288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780632"/>
                  </a:ext>
                </a:extLst>
              </a:tr>
              <a:tr h="415749">
                <a:tc gridSpan="3"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0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OPORTUNIDADES</a:t>
                      </a:r>
                    </a:p>
                  </a:txBody>
                  <a:tcPr marL="70715" marR="56474" marT="70715" marB="0" anchor="b"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850893"/>
                  </a:ext>
                </a:extLst>
              </a:tr>
              <a:tr h="2432304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– Aumentar la oferta </a:t>
                      </a:r>
                    </a:p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– Advertencias de bajo inventario </a:t>
                      </a:r>
                    </a:p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– Buscar proveedores alternativos</a:t>
                      </a:r>
                    </a:p>
                  </a:txBody>
                  <a:tcPr marL="182880" marR="56474" marT="18288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52573"/>
                  </a:ext>
                </a:extLst>
              </a:tr>
            </a:tbl>
          </a:graphicData>
        </a:graphic>
      </p:graphicFrame>
      <p:pic>
        <p:nvPicPr>
          <p:cNvPr id="2" name="Picture 1">
            <a:hlinkClick r:id="rId2"/>
            <a:extLst>
              <a:ext uri="{FF2B5EF4-FFF2-40B4-BE49-F238E27FC236}">
                <a16:creationId xmlns:a16="http://schemas.microsoft.com/office/drawing/2014/main" id="{52986737-B4D5-20AF-2F9E-1D35E242DE1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096172" y="184920"/>
            <a:ext cx="2769231" cy="54876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8991FCA-A213-EDF5-DFF4-4472DDF9F7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846" y="826434"/>
            <a:ext cx="5727035" cy="574516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521320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07847" y="224390"/>
            <a:ext cx="79187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MATRIZ DE RIESGOS Y OPORTUNIDADES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E4645E0-747C-1295-F8B6-F4ACD88622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360733"/>
              </p:ext>
            </p:extLst>
          </p:nvPr>
        </p:nvGraphicFramePr>
        <p:xfrm>
          <a:off x="6251163" y="870823"/>
          <a:ext cx="5550558" cy="56770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9556">
                  <a:extLst>
                    <a:ext uri="{9D8B030D-6E8A-4147-A177-3AD203B41FA5}">
                      <a16:colId xmlns:a16="http://schemas.microsoft.com/office/drawing/2014/main" val="3795786135"/>
                    </a:ext>
                  </a:extLst>
                </a:gridCol>
                <a:gridCol w="1850501">
                  <a:extLst>
                    <a:ext uri="{9D8B030D-6E8A-4147-A177-3AD203B41FA5}">
                      <a16:colId xmlns:a16="http://schemas.microsoft.com/office/drawing/2014/main" val="37213754"/>
                    </a:ext>
                  </a:extLst>
                </a:gridCol>
                <a:gridCol w="1850501">
                  <a:extLst>
                    <a:ext uri="{9D8B030D-6E8A-4147-A177-3AD203B41FA5}">
                      <a16:colId xmlns:a16="http://schemas.microsoft.com/office/drawing/2014/main" val="1959910323"/>
                    </a:ext>
                  </a:extLst>
                </a:gridCol>
              </a:tblGrid>
              <a:tr h="415305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5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GRAVEDAD </a:t>
                      </a:r>
                      <a:br>
                        <a:rPr lang="en-US" sz="105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05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DEL RIESGO</a:t>
                      </a:r>
                    </a:p>
                  </a:txBody>
                  <a:tcPr marL="70715" marR="56474" marT="70715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5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PROBABILIDAD </a:t>
                      </a:r>
                      <a:br>
                        <a:rPr lang="en-US" sz="105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05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DEL RIESGO</a:t>
                      </a:r>
                    </a:p>
                  </a:txBody>
                  <a:tcPr marL="70715" marR="56474" marT="70715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5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NIVEL </a:t>
                      </a:r>
                      <a:br>
                        <a:rPr lang="en-US" sz="105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05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DEL RIESGO</a:t>
                      </a:r>
                    </a:p>
                  </a:txBody>
                  <a:tcPr marL="70715" marR="56474" marT="70715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546052"/>
                  </a:ext>
                </a:extLst>
              </a:tr>
              <a:tr h="4432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715" marR="5647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715" marR="5647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715" marR="5647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060009"/>
                  </a:ext>
                </a:extLst>
              </a:tr>
              <a:tr h="500853">
                <a:tc gridSpan="3"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0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RIESGO E IMPACTO</a:t>
                      </a:r>
                    </a:p>
                  </a:txBody>
                  <a:tcPr marL="70715" marR="56474" marT="70715" marB="0" anchor="b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348549"/>
                  </a:ext>
                </a:extLst>
              </a:tr>
              <a:tr h="1470243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56474" marT="18288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780632"/>
                  </a:ext>
                </a:extLst>
              </a:tr>
              <a:tr h="415054">
                <a:tc gridSpan="3"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0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OPORTUNIDADES</a:t>
                      </a:r>
                    </a:p>
                  </a:txBody>
                  <a:tcPr marL="70715" marR="56474" marT="70715" marB="0" anchor="b"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850893"/>
                  </a:ext>
                </a:extLst>
              </a:tr>
              <a:tr h="2432304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56474" marT="18288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52573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C08CE986-F0CB-90ED-536A-C0A0C12799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846" y="826434"/>
            <a:ext cx="5727035" cy="574516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91925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540678"/>
              </p:ext>
            </p:extLst>
          </p:nvPr>
        </p:nvGraphicFramePr>
        <p:xfrm>
          <a:off x="787790" y="1050352"/>
          <a:ext cx="10309297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09297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la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2458</TotalTime>
  <Words>188</Words>
  <Application>Microsoft Office PowerPoint</Application>
  <PresentationFormat>Widescreen</PresentationFormat>
  <Paragraphs>27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67</cp:revision>
  <cp:lastPrinted>2020-08-31T22:23:58Z</cp:lastPrinted>
  <dcterms:created xsi:type="dcterms:W3CDTF">2021-07-07T23:54:57Z</dcterms:created>
  <dcterms:modified xsi:type="dcterms:W3CDTF">2024-12-08T13:47:18Z</dcterms:modified>
</cp:coreProperties>
</file>