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BE371"/>
    <a:srgbClr val="FFA318"/>
    <a:srgbClr val="83F5ED"/>
    <a:srgbClr val="FFD63F"/>
    <a:srgbClr val="F5703B"/>
    <a:srgbClr val="ACECEA"/>
    <a:srgbClr val="9ACECB"/>
    <a:srgbClr val="8499A0"/>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3" autoAdjust="0"/>
    <p:restoredTop sz="96058"/>
  </p:normalViewPr>
  <p:slideViewPr>
    <p:cSldViewPr snapToGrid="0" snapToObjects="1">
      <p:cViewPr varScale="1">
        <p:scale>
          <a:sx n="98" d="100"/>
          <a:sy n="98" d="100"/>
        </p:scale>
        <p:origin x="96" y="30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8318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es.smartsheet.com/try-it?trp=28162" TargetMode="Externa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7268A-9D9A-D4BB-B542-BA592FAFB01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7000"/>
                    </a14:imgEffect>
                  </a14:imgLayer>
                </a14:imgProps>
              </a:ext>
            </a:extLst>
          </a:blip>
          <a:srcRect t="4090" b="4813"/>
          <a:stretch/>
        </p:blipFill>
        <p:spPr>
          <a:xfrm>
            <a:off x="1520" y="0"/>
            <a:ext cx="12190480" cy="6858000"/>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8" y="282533"/>
            <a:ext cx="7802400" cy="1077218"/>
          </a:xfrm>
          <a:prstGeom prst="rect">
            <a:avLst/>
          </a:prstGeom>
          <a:noFill/>
          <a:effectLst/>
        </p:spPr>
        <p:txBody>
          <a:bodyPr wrap="square" rtlCol="0">
            <a:spAutoFit/>
          </a:bodyPr>
          <a:lstStyle/>
          <a:p>
            <a:pPr rtl="0"/>
            <a:r>
              <a:rPr lang="es-419" sz="3200" b="1" dirty="0">
                <a:solidFill>
                  <a:schemeClr val="tx1">
                    <a:lumMod val="65000"/>
                    <a:lumOff val="35000"/>
                  </a:schemeClr>
                </a:solidFill>
                <a:latin typeface="Century Gothic" panose="020B0502020202020204" pitchFamily="34" charset="0"/>
              </a:rPr>
              <a:t>Plantilla de diagrama de </a:t>
            </a:r>
            <a:br>
              <a:rPr lang="es-419" sz="3200" b="1" dirty="0">
                <a:solidFill>
                  <a:schemeClr val="tx1">
                    <a:lumMod val="65000"/>
                    <a:lumOff val="35000"/>
                  </a:schemeClr>
                </a:solidFill>
                <a:latin typeface="Century Gothic" panose="020B0502020202020204" pitchFamily="34" charset="0"/>
              </a:rPr>
            </a:br>
            <a:r>
              <a:rPr lang="es-419" sz="3200" b="1" dirty="0">
                <a:solidFill>
                  <a:schemeClr val="tx1">
                    <a:lumMod val="65000"/>
                    <a:lumOff val="35000"/>
                  </a:schemeClr>
                </a:solidFill>
                <a:latin typeface="Century Gothic" panose="020B0502020202020204" pitchFamily="34" charset="0"/>
              </a:rPr>
              <a:t>causa-efecto de línea de tiempo</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3" y="1473715"/>
            <a:ext cx="4513481" cy="4870629"/>
          </a:xfrm>
          <a:prstGeom prst="rect">
            <a:avLst/>
          </a:prstGeom>
          <a:noFill/>
        </p:spPr>
        <p:txBody>
          <a:bodyPr wrap="square" rtlCol="0">
            <a:spAutoFit/>
          </a:bodyPr>
          <a:lstStyle/>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Cuándo se debe usar esta plantilla: </a:t>
            </a:r>
            <a:r>
              <a:rPr lang="es-419" sz="1300" i="0" u="none" strike="noStrike" dirty="0">
                <a:solidFill>
                  <a:srgbClr val="000000"/>
                </a:solidFill>
                <a:effectLst/>
                <a:latin typeface="Century Gothic" panose="020B0502020202020204" pitchFamily="34" charset="0"/>
              </a:rPr>
              <a:t>Utilice este diagrama de causa-efecto de línea de tiempo para representar la progresión cronológica de proyectos o eventos. Los equipos de marketing, por ejemplo, pueden usar esta plantilla para realizar el seguimiento del desarrollo de las campañas durante varios años. Los gerentes de proyectos pueden resaltar los hitos y plazos clave dentro del ciclo de vida de un proyecto. La línea de tiempo también se puede usar para analizar problemas, como la asignación de factores causales a varios puntos de tiempo. </a:t>
            </a:r>
          </a:p>
          <a:p>
            <a:pPr algn="l" rtl="0">
              <a:lnSpc>
                <a:spcPct val="120000"/>
              </a:lnSpc>
              <a:spcBef>
                <a:spcPts val="0"/>
              </a:spcBef>
              <a:spcAft>
                <a:spcPts val="0"/>
              </a:spcAft>
            </a:pPr>
            <a:r>
              <a:rPr lang="es-419"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Funciones notables de la plantilla: </a:t>
            </a:r>
            <a:r>
              <a:rPr lang="es-419" sz="1300" i="0" u="none" strike="noStrike" dirty="0">
                <a:solidFill>
                  <a:srgbClr val="000000"/>
                </a:solidFill>
                <a:effectLst/>
                <a:latin typeface="Century Gothic" panose="020B0502020202020204" pitchFamily="34" charset="0"/>
              </a:rPr>
              <a:t>Con esta plantilla, se ofrece un sistema codificado por color para realizar una comparación rápida año tras año. Con los puntos de ramificación, se proporciona espacio para realizar anotaciones detalladas de eventos o etapas significativos. Además, el diseño puede adaptarse a una variedad de puntos de datos sin comprometer la legibilidad.</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5" name="Google Shape;90;p13">
            <a:hlinkClick r:id="rId6"/>
            <a:extLst>
              <a:ext uri="{FF2B5EF4-FFF2-40B4-BE49-F238E27FC236}">
                <a16:creationId xmlns:a16="http://schemas.microsoft.com/office/drawing/2014/main" id="{18B1EE9D-E721-9F8F-BE3E-917F66355DDE}"/>
              </a:ext>
            </a:extLst>
          </p:cNvPr>
          <p:cNvPicPr preferRelativeResize="0"/>
          <p:nvPr/>
        </p:nvPicPr>
        <p:blipFill>
          <a:blip r:embed="rId7"/>
          <a:srcRect/>
          <a:stretch/>
        </p:blipFill>
        <p:spPr>
          <a:xfrm>
            <a:off x="8910413" y="326321"/>
            <a:ext cx="2999376" cy="594372"/>
          </a:xfrm>
          <a:prstGeom prst="rect">
            <a:avLst/>
          </a:prstGeom>
          <a:noFill/>
          <a:ln>
            <a:noFill/>
          </a:ln>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226481"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78943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32321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9886173"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210776"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743485" y="499157"/>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276220" y="582269"/>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9808929"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232634"/>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80F82E6-8E2D-CED9-6F6E-DDD3ADF4DC9B}"/>
              </a:ext>
            </a:extLst>
          </p:cNvPr>
          <p:cNvSpPr txBox="1"/>
          <p:nvPr/>
        </p:nvSpPr>
        <p:spPr>
          <a:xfrm>
            <a:off x="8711649" y="2794237"/>
            <a:ext cx="1554480" cy="1081980"/>
          </a:xfrm>
          <a:prstGeom prst="roundRect">
            <a:avLst>
              <a:gd name="adj" fmla="val 50000"/>
            </a:avLst>
          </a:prstGeom>
          <a:solidFill>
            <a:srgbClr val="7BE371"/>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es-419" sz="1400" dirty="0">
                <a:solidFill>
                  <a:schemeClr val="tx1">
                    <a:lumMod val="65000"/>
                    <a:lumOff val="35000"/>
                  </a:schemeClr>
                </a:solidFill>
                <a:latin typeface="Century Gothic" panose="020B0502020202020204" pitchFamily="34" charset="0"/>
              </a:rPr>
              <a:t>AÑO FISCAL</a:t>
            </a:r>
            <a:br>
              <a:rPr lang="es-419" sz="1400" dirty="0">
                <a:solidFill>
                  <a:schemeClr val="tx1">
                    <a:lumMod val="65000"/>
                    <a:lumOff val="35000"/>
                  </a:schemeClr>
                </a:solidFill>
                <a:latin typeface="Century Gothic" panose="020B0502020202020204" pitchFamily="34" charset="0"/>
              </a:rPr>
            </a:br>
            <a:r>
              <a:rPr lang="es-419" dirty="0">
                <a:latin typeface="Century Gothic" panose="020B0502020202020204" pitchFamily="34" charset="0"/>
              </a:rPr>
              <a:t>20XX </a:t>
            </a:r>
            <a:r>
              <a:rPr lang="es-419" sz="1400" dirty="0">
                <a:solidFill>
                  <a:schemeClr val="tx1">
                    <a:lumMod val="65000"/>
                    <a:lumOff val="35000"/>
                  </a:schemeClr>
                </a:solidFill>
                <a:latin typeface="Century Gothic" panose="020B0502020202020204" pitchFamily="34" charset="0"/>
              </a:rPr>
              <a:t>TRIMESTRE</a:t>
            </a:r>
            <a:r>
              <a:rPr lang="es-419" dirty="0">
                <a:latin typeface="Century Gothic" panose="020B0502020202020204" pitchFamily="34" charset="0"/>
              </a:rPr>
              <a:t>4</a:t>
            </a: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336720"/>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697886"/>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852152" y="3780707"/>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18" name="TextBox 17">
            <a:extLst>
              <a:ext uri="{FF2B5EF4-FFF2-40B4-BE49-F238E27FC236}">
                <a16:creationId xmlns:a16="http://schemas.microsoft.com/office/drawing/2014/main" id="{9DA6A5CD-EC77-DE89-B356-7490E0AABA43}"/>
              </a:ext>
            </a:extLst>
          </p:cNvPr>
          <p:cNvSpPr txBox="1"/>
          <p:nvPr/>
        </p:nvSpPr>
        <p:spPr>
          <a:xfrm>
            <a:off x="1274194" y="2794237"/>
            <a:ext cx="1554480" cy="1081980"/>
          </a:xfrm>
          <a:prstGeom prst="roundRect">
            <a:avLst>
              <a:gd name="adj" fmla="val 50000"/>
            </a:avLst>
          </a:prstGeom>
          <a:solidFill>
            <a:srgbClr val="FFD63F"/>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es-419" sz="1400" dirty="0">
                <a:solidFill>
                  <a:schemeClr val="tx1">
                    <a:lumMod val="65000"/>
                    <a:lumOff val="35000"/>
                  </a:schemeClr>
                </a:solidFill>
                <a:latin typeface="Century Gothic" panose="020B0502020202020204" pitchFamily="34" charset="0"/>
              </a:rPr>
              <a:t>AÑO FISCAL</a:t>
            </a:r>
            <a:br>
              <a:rPr lang="es-419" sz="1400" dirty="0">
                <a:solidFill>
                  <a:schemeClr val="tx1">
                    <a:lumMod val="65000"/>
                    <a:lumOff val="35000"/>
                  </a:schemeClr>
                </a:solidFill>
                <a:latin typeface="Century Gothic" panose="020B0502020202020204" pitchFamily="34" charset="0"/>
              </a:rPr>
            </a:br>
            <a:r>
              <a:rPr lang="es-419" dirty="0">
                <a:latin typeface="Century Gothic" panose="020B0502020202020204" pitchFamily="34" charset="0"/>
              </a:rPr>
              <a:t>20XX </a:t>
            </a:r>
            <a:r>
              <a:rPr lang="es-419" sz="1400" dirty="0">
                <a:solidFill>
                  <a:schemeClr val="tx1">
                    <a:lumMod val="65000"/>
                    <a:lumOff val="35000"/>
                  </a:schemeClr>
                </a:solidFill>
                <a:latin typeface="Century Gothic" panose="020B0502020202020204" pitchFamily="34" charset="0"/>
              </a:rPr>
              <a:t>TRIMESTRE</a:t>
            </a:r>
            <a:r>
              <a:rPr lang="es-419" dirty="0">
                <a:latin typeface="Century Gothic" panose="020B0502020202020204" pitchFamily="34" charset="0"/>
              </a:rPr>
              <a:t>1</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172769" y="3780706"/>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735751" y="3780706"/>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298706" y="3780706"/>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560367" y="3903817"/>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10053346"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982302"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489747"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43CAFF4-C301-533C-CBCC-3493B675BAC3}"/>
              </a:ext>
            </a:extLst>
          </p:cNvPr>
          <p:cNvSpPr txBox="1"/>
          <p:nvPr/>
        </p:nvSpPr>
        <p:spPr>
          <a:xfrm>
            <a:off x="3695471" y="2794237"/>
            <a:ext cx="1554480" cy="1081980"/>
          </a:xfrm>
          <a:prstGeom prst="roundRect">
            <a:avLst>
              <a:gd name="adj" fmla="val 50000"/>
            </a:avLst>
          </a:prstGeom>
          <a:solidFill>
            <a:srgbClr val="83F5ED"/>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es-419" sz="1400" dirty="0">
                <a:solidFill>
                  <a:schemeClr val="tx1">
                    <a:lumMod val="65000"/>
                    <a:lumOff val="35000"/>
                  </a:schemeClr>
                </a:solidFill>
                <a:latin typeface="Century Gothic" panose="020B0502020202020204" pitchFamily="34" charset="0"/>
              </a:rPr>
              <a:t>AÑO FISCAL</a:t>
            </a:r>
            <a:br>
              <a:rPr lang="es-419" sz="1400" dirty="0">
                <a:solidFill>
                  <a:schemeClr val="tx1">
                    <a:lumMod val="65000"/>
                    <a:lumOff val="35000"/>
                  </a:schemeClr>
                </a:solidFill>
                <a:latin typeface="Century Gothic" panose="020B0502020202020204" pitchFamily="34" charset="0"/>
              </a:rPr>
            </a:br>
            <a:r>
              <a:rPr lang="es-419" dirty="0">
                <a:latin typeface="Century Gothic" panose="020B0502020202020204" pitchFamily="34" charset="0"/>
              </a:rPr>
              <a:t>20XX </a:t>
            </a:r>
            <a:r>
              <a:rPr lang="es-419" sz="1400" dirty="0">
                <a:solidFill>
                  <a:schemeClr val="tx1">
                    <a:lumMod val="65000"/>
                    <a:lumOff val="35000"/>
                  </a:schemeClr>
                </a:solidFill>
                <a:latin typeface="Century Gothic" panose="020B0502020202020204" pitchFamily="34" charset="0"/>
              </a:rPr>
              <a:t>TRIMESTRE</a:t>
            </a:r>
            <a:r>
              <a:rPr lang="es-419" dirty="0">
                <a:latin typeface="Century Gothic" panose="020B0502020202020204" pitchFamily="34" charset="0"/>
              </a:rPr>
              <a:t>2</a:t>
            </a:r>
          </a:p>
        </p:txBody>
      </p:sp>
      <p:sp>
        <p:nvSpPr>
          <p:cNvPr id="4" name="TextBox 3">
            <a:extLst>
              <a:ext uri="{FF2B5EF4-FFF2-40B4-BE49-F238E27FC236}">
                <a16:creationId xmlns:a16="http://schemas.microsoft.com/office/drawing/2014/main" id="{A4185875-6607-886C-F73A-F1282C7D6251}"/>
              </a:ext>
            </a:extLst>
          </p:cNvPr>
          <p:cNvSpPr txBox="1"/>
          <p:nvPr/>
        </p:nvSpPr>
        <p:spPr>
          <a:xfrm>
            <a:off x="6232498" y="2794237"/>
            <a:ext cx="1554480" cy="1081980"/>
          </a:xfrm>
          <a:prstGeom prst="roundRect">
            <a:avLst>
              <a:gd name="adj" fmla="val 50000"/>
            </a:avLst>
          </a:prstGeom>
          <a:solidFill>
            <a:srgbClr val="FFA318"/>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es-419" sz="1400" dirty="0">
                <a:solidFill>
                  <a:schemeClr val="tx1">
                    <a:lumMod val="65000"/>
                    <a:lumOff val="35000"/>
                  </a:schemeClr>
                </a:solidFill>
                <a:latin typeface="Century Gothic" panose="020B0502020202020204" pitchFamily="34" charset="0"/>
              </a:rPr>
              <a:t>AÑO FISCAL</a:t>
            </a:r>
            <a:br>
              <a:rPr lang="es-419" sz="1400" dirty="0">
                <a:solidFill>
                  <a:schemeClr val="tx1">
                    <a:lumMod val="65000"/>
                    <a:lumOff val="35000"/>
                  </a:schemeClr>
                </a:solidFill>
                <a:latin typeface="Century Gothic" panose="020B0502020202020204" pitchFamily="34" charset="0"/>
              </a:rPr>
            </a:br>
            <a:r>
              <a:rPr lang="es-419" dirty="0">
                <a:latin typeface="Century Gothic" panose="020B0502020202020204" pitchFamily="34" charset="0"/>
              </a:rPr>
              <a:t>20XX </a:t>
            </a:r>
            <a:r>
              <a:rPr lang="es-419" sz="1400" dirty="0">
                <a:solidFill>
                  <a:schemeClr val="tx1">
                    <a:lumMod val="65000"/>
                    <a:lumOff val="35000"/>
                  </a:schemeClr>
                </a:solidFill>
                <a:latin typeface="Century Gothic" panose="020B0502020202020204" pitchFamily="34" charset="0"/>
              </a:rPr>
              <a:t>TRIMESTRE</a:t>
            </a:r>
            <a:r>
              <a:rPr lang="es-419" dirty="0">
                <a:latin typeface="Century Gothic" panose="020B0502020202020204" pitchFamily="34" charset="0"/>
              </a:rPr>
              <a:t>3</a:t>
            </a:r>
          </a:p>
        </p:txBody>
      </p:sp>
      <p:sp>
        <p:nvSpPr>
          <p:cNvPr id="16" name="TextBox 15">
            <a:extLst>
              <a:ext uri="{FF2B5EF4-FFF2-40B4-BE49-F238E27FC236}">
                <a16:creationId xmlns:a16="http://schemas.microsoft.com/office/drawing/2014/main" id="{055D0EC7-01BF-BBC0-6690-ADAE4CD3DC69}"/>
              </a:ext>
            </a:extLst>
          </p:cNvPr>
          <p:cNvSpPr txBox="1"/>
          <p:nvPr/>
        </p:nvSpPr>
        <p:spPr>
          <a:xfrm>
            <a:off x="141202" y="55658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17" name="TextBox 16">
            <a:extLst>
              <a:ext uri="{FF2B5EF4-FFF2-40B4-BE49-F238E27FC236}">
                <a16:creationId xmlns:a16="http://schemas.microsoft.com/office/drawing/2014/main" id="{3C4A80B4-6B03-80BF-B062-6B31B853130F}"/>
              </a:ext>
            </a:extLst>
          </p:cNvPr>
          <p:cNvSpPr txBox="1"/>
          <p:nvPr/>
        </p:nvSpPr>
        <p:spPr>
          <a:xfrm>
            <a:off x="2736519" y="55658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19" name="TextBox 18">
            <a:extLst>
              <a:ext uri="{FF2B5EF4-FFF2-40B4-BE49-F238E27FC236}">
                <a16:creationId xmlns:a16="http://schemas.microsoft.com/office/drawing/2014/main" id="{9F4F3DAD-2E7B-CF3B-3BD1-62A8CA18D5D4}"/>
              </a:ext>
            </a:extLst>
          </p:cNvPr>
          <p:cNvSpPr txBox="1"/>
          <p:nvPr/>
        </p:nvSpPr>
        <p:spPr>
          <a:xfrm>
            <a:off x="5299501" y="55658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20" name="TextBox 19">
            <a:extLst>
              <a:ext uri="{FF2B5EF4-FFF2-40B4-BE49-F238E27FC236}">
                <a16:creationId xmlns:a16="http://schemas.microsoft.com/office/drawing/2014/main" id="{9170B298-6B25-75D7-BADF-C92954EC7279}"/>
              </a:ext>
            </a:extLst>
          </p:cNvPr>
          <p:cNvSpPr txBox="1"/>
          <p:nvPr/>
        </p:nvSpPr>
        <p:spPr>
          <a:xfrm>
            <a:off x="7862457" y="55658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cxnSp>
        <p:nvCxnSpPr>
          <p:cNvPr id="21" name="Straight Connector 20">
            <a:extLst>
              <a:ext uri="{FF2B5EF4-FFF2-40B4-BE49-F238E27FC236}">
                <a16:creationId xmlns:a16="http://schemas.microsoft.com/office/drawing/2014/main" id="{F7C24D4C-D00F-74F5-92C1-08FF02F7C792}"/>
              </a:ext>
            </a:extLst>
          </p:cNvPr>
          <p:cNvCxnSpPr>
            <a:cxnSpLocks/>
          </p:cNvCxnSpPr>
          <p:nvPr/>
        </p:nvCxnSpPr>
        <p:spPr>
          <a:xfrm>
            <a:off x="1780654" y="67969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1E64DD-4FA7-DEC4-AA04-0A2EC476D914}"/>
              </a:ext>
            </a:extLst>
          </p:cNvPr>
          <p:cNvCxnSpPr>
            <a:cxnSpLocks/>
          </p:cNvCxnSpPr>
          <p:nvPr/>
        </p:nvCxnSpPr>
        <p:spPr>
          <a:xfrm>
            <a:off x="926497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7961C76-CDCD-3A69-363D-E084ECADDDBF}"/>
              </a:ext>
            </a:extLst>
          </p:cNvPr>
          <p:cNvCxnSpPr>
            <a:cxnSpLocks/>
          </p:cNvCxnSpPr>
          <p:nvPr/>
        </p:nvCxnSpPr>
        <p:spPr>
          <a:xfrm>
            <a:off x="4210507"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CDB8779-B6F3-3FE4-BA7E-5A01909F737E}"/>
              </a:ext>
            </a:extLst>
          </p:cNvPr>
          <p:cNvCxnSpPr>
            <a:cxnSpLocks/>
          </p:cNvCxnSpPr>
          <p:nvPr/>
        </p:nvCxnSpPr>
        <p:spPr>
          <a:xfrm>
            <a:off x="670488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F384F9A-7589-9B1C-63CE-452D3954CD4A}"/>
              </a:ext>
            </a:extLst>
          </p:cNvPr>
          <p:cNvSpPr txBox="1"/>
          <p:nvPr/>
        </p:nvSpPr>
        <p:spPr>
          <a:xfrm>
            <a:off x="599655" y="189643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35" name="TextBox 34">
            <a:extLst>
              <a:ext uri="{FF2B5EF4-FFF2-40B4-BE49-F238E27FC236}">
                <a16:creationId xmlns:a16="http://schemas.microsoft.com/office/drawing/2014/main" id="{DC3C60DB-5ED0-430C-2ABE-C5D0A23AB26B}"/>
              </a:ext>
            </a:extLst>
          </p:cNvPr>
          <p:cNvSpPr txBox="1"/>
          <p:nvPr/>
        </p:nvSpPr>
        <p:spPr>
          <a:xfrm>
            <a:off x="3216334" y="189643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36" name="TextBox 35">
            <a:extLst>
              <a:ext uri="{FF2B5EF4-FFF2-40B4-BE49-F238E27FC236}">
                <a16:creationId xmlns:a16="http://schemas.microsoft.com/office/drawing/2014/main" id="{9A076305-4D6B-6E39-1235-0B7441F7C461}"/>
              </a:ext>
            </a:extLst>
          </p:cNvPr>
          <p:cNvSpPr txBox="1"/>
          <p:nvPr/>
        </p:nvSpPr>
        <p:spPr>
          <a:xfrm>
            <a:off x="5779316" y="189643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38" name="TextBox 37">
            <a:extLst>
              <a:ext uri="{FF2B5EF4-FFF2-40B4-BE49-F238E27FC236}">
                <a16:creationId xmlns:a16="http://schemas.microsoft.com/office/drawing/2014/main" id="{05669E0E-A5AB-B6EC-202C-D190D85212F4}"/>
              </a:ext>
            </a:extLst>
          </p:cNvPr>
          <p:cNvSpPr txBox="1"/>
          <p:nvPr/>
        </p:nvSpPr>
        <p:spPr>
          <a:xfrm>
            <a:off x="8342272" y="1896433"/>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cxnSp>
        <p:nvCxnSpPr>
          <p:cNvPr id="39" name="Straight Connector 38">
            <a:extLst>
              <a:ext uri="{FF2B5EF4-FFF2-40B4-BE49-F238E27FC236}">
                <a16:creationId xmlns:a16="http://schemas.microsoft.com/office/drawing/2014/main" id="{0D41DBCC-EB28-D096-E1D4-D1F0136FE41F}"/>
              </a:ext>
            </a:extLst>
          </p:cNvPr>
          <p:cNvCxnSpPr>
            <a:cxnSpLocks/>
          </p:cNvCxnSpPr>
          <p:nvPr/>
        </p:nvCxnSpPr>
        <p:spPr>
          <a:xfrm>
            <a:off x="2260469" y="201954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3EA6E2-0573-00F0-63EA-00899CE4B544}"/>
              </a:ext>
            </a:extLst>
          </p:cNvPr>
          <p:cNvCxnSpPr>
            <a:cxnSpLocks/>
          </p:cNvCxnSpPr>
          <p:nvPr/>
        </p:nvCxnSpPr>
        <p:spPr>
          <a:xfrm>
            <a:off x="974479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8E4C4C-492D-3132-EE64-27ECE9E1E681}"/>
              </a:ext>
            </a:extLst>
          </p:cNvPr>
          <p:cNvCxnSpPr>
            <a:cxnSpLocks/>
          </p:cNvCxnSpPr>
          <p:nvPr/>
        </p:nvCxnSpPr>
        <p:spPr>
          <a:xfrm>
            <a:off x="4690322"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20EF76-3F74-0C3C-79BC-BB50D42F81FB}"/>
              </a:ext>
            </a:extLst>
          </p:cNvPr>
          <p:cNvCxnSpPr>
            <a:cxnSpLocks/>
          </p:cNvCxnSpPr>
          <p:nvPr/>
        </p:nvCxnSpPr>
        <p:spPr>
          <a:xfrm>
            <a:off x="718470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2988CEDF-1DD3-72E3-1377-B049C19CE0D7}"/>
              </a:ext>
            </a:extLst>
          </p:cNvPr>
          <p:cNvSpPr txBox="1"/>
          <p:nvPr/>
        </p:nvSpPr>
        <p:spPr>
          <a:xfrm rot="10800000" flipV="1">
            <a:off x="469440" y="4899830"/>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59" name="TextBox 58">
            <a:extLst>
              <a:ext uri="{FF2B5EF4-FFF2-40B4-BE49-F238E27FC236}">
                <a16:creationId xmlns:a16="http://schemas.microsoft.com/office/drawing/2014/main" id="{A7B73EDF-48C1-A802-475B-70D249C34FE6}"/>
              </a:ext>
            </a:extLst>
          </p:cNvPr>
          <p:cNvSpPr txBox="1"/>
          <p:nvPr/>
        </p:nvSpPr>
        <p:spPr>
          <a:xfrm rot="10800000" flipV="1">
            <a:off x="2790057" y="4899829"/>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60" name="TextBox 59">
            <a:extLst>
              <a:ext uri="{FF2B5EF4-FFF2-40B4-BE49-F238E27FC236}">
                <a16:creationId xmlns:a16="http://schemas.microsoft.com/office/drawing/2014/main" id="{C487C62C-6188-9BCB-BBE2-203ABFBBD9BF}"/>
              </a:ext>
            </a:extLst>
          </p:cNvPr>
          <p:cNvSpPr txBox="1"/>
          <p:nvPr/>
        </p:nvSpPr>
        <p:spPr>
          <a:xfrm rot="10800000" flipV="1">
            <a:off x="5353039" y="4899829"/>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sp>
        <p:nvSpPr>
          <p:cNvPr id="61" name="TextBox 60">
            <a:extLst>
              <a:ext uri="{FF2B5EF4-FFF2-40B4-BE49-F238E27FC236}">
                <a16:creationId xmlns:a16="http://schemas.microsoft.com/office/drawing/2014/main" id="{0296ABEE-C009-2344-F8A0-8E122CB9E63D}"/>
              </a:ext>
            </a:extLst>
          </p:cNvPr>
          <p:cNvSpPr txBox="1"/>
          <p:nvPr/>
        </p:nvSpPr>
        <p:spPr>
          <a:xfrm rot="10800000" flipV="1">
            <a:off x="7915994" y="4899829"/>
            <a:ext cx="1828800" cy="246221"/>
          </a:xfrm>
          <a:prstGeom prst="rect">
            <a:avLst/>
          </a:prstGeom>
          <a:noFill/>
        </p:spPr>
        <p:txBody>
          <a:bodyPr wrap="square" lIns="0" tIns="0" rIns="91440" bIns="0" rtlCol="0" anchor="t" anchorCtr="0">
            <a:spAutoFit/>
          </a:bodyPr>
          <a:lstStyle/>
          <a:p>
            <a:pPr rtl="0"/>
            <a:r>
              <a:rPr lang="es-419" sz="1600">
                <a:latin typeface="Century Gothic" panose="020B0502020202020204" pitchFamily="34" charset="0"/>
              </a:rPr>
              <a:t>Texto</a:t>
            </a:r>
          </a:p>
        </p:txBody>
      </p:sp>
      <p:cxnSp>
        <p:nvCxnSpPr>
          <p:cNvPr id="62" name="Straight Connector 61">
            <a:extLst>
              <a:ext uri="{FF2B5EF4-FFF2-40B4-BE49-F238E27FC236}">
                <a16:creationId xmlns:a16="http://schemas.microsoft.com/office/drawing/2014/main" id="{5C51CA64-B277-B200-AA59-231971AC804A}"/>
              </a:ext>
            </a:extLst>
          </p:cNvPr>
          <p:cNvCxnSpPr>
            <a:cxnSpLocks/>
          </p:cNvCxnSpPr>
          <p:nvPr/>
        </p:nvCxnSpPr>
        <p:spPr>
          <a:xfrm>
            <a:off x="2177655" y="5022940"/>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6B5FCE9-051C-E928-B4AA-679C7BA448F7}"/>
              </a:ext>
            </a:extLst>
          </p:cNvPr>
          <p:cNvCxnSpPr>
            <a:cxnSpLocks/>
          </p:cNvCxnSpPr>
          <p:nvPr/>
        </p:nvCxnSpPr>
        <p:spPr>
          <a:xfrm>
            <a:off x="9670634"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A1C34B4-CB4B-0459-5430-A64BEAD91EAE}"/>
              </a:ext>
            </a:extLst>
          </p:cNvPr>
          <p:cNvCxnSpPr>
            <a:cxnSpLocks/>
          </p:cNvCxnSpPr>
          <p:nvPr/>
        </p:nvCxnSpPr>
        <p:spPr>
          <a:xfrm>
            <a:off x="4599590"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550D598-B869-563F-1961-DA339B321B89}"/>
              </a:ext>
            </a:extLst>
          </p:cNvPr>
          <p:cNvCxnSpPr>
            <a:cxnSpLocks/>
          </p:cNvCxnSpPr>
          <p:nvPr/>
        </p:nvCxnSpPr>
        <p:spPr>
          <a:xfrm>
            <a:off x="7107035"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19B9C35-1EA5-B54A-6322-E43A8CF6028F}"/>
              </a:ext>
            </a:extLst>
          </p:cNvPr>
          <p:cNvSpPr txBox="1"/>
          <p:nvPr/>
        </p:nvSpPr>
        <p:spPr>
          <a:xfrm>
            <a:off x="-79192" y="-687906"/>
            <a:ext cx="12996539" cy="400110"/>
          </a:xfrm>
          <a:prstGeom prst="rect">
            <a:avLst/>
          </a:prstGeom>
          <a:noFill/>
          <a:effectLst/>
        </p:spPr>
        <p:txBody>
          <a:bodyPr wrap="square" rtlCol="0">
            <a:spAutoFit/>
          </a:bodyPr>
          <a:lstStyle/>
          <a:p>
            <a:pPr rtl="0"/>
            <a:r>
              <a:rPr lang="es-419" sz="2000" b="1" dirty="0">
                <a:solidFill>
                  <a:srgbClr val="2E75B6"/>
                </a:solidFill>
                <a:latin typeface="Century Gothic" panose="020B0502020202020204" pitchFamily="34" charset="0"/>
              </a:rPr>
              <a:t>Plantilla de diagrama de causa-efecto de línea de tiempo para PowerPoint</a:t>
            </a:r>
          </a:p>
        </p:txBody>
      </p:sp>
    </p:spTree>
    <p:extLst>
      <p:ext uri="{BB962C8B-B14F-4D97-AF65-F5344CB8AC3E}">
        <p14:creationId xmlns:p14="http://schemas.microsoft.com/office/powerpoint/2010/main" val="38608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851845807"/>
              </p:ext>
            </p:extLst>
          </p:nvPr>
        </p:nvGraphicFramePr>
        <p:xfrm>
          <a:off x="787790" y="1050352"/>
          <a:ext cx="10371441" cy="2468352"/>
        </p:xfrm>
        <a:graphic>
          <a:graphicData uri="http://schemas.openxmlformats.org/drawingml/2006/table">
            <a:tbl>
              <a:tblPr firstRow="1" firstCol="1" bandRow="1">
                <a:tableStyleId>{5C22544A-7EE6-4342-B048-85BDC9FD1C3A}</a:tableStyleId>
              </a:tblPr>
              <a:tblGrid>
                <a:gridCol w="10371441">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dirty="0">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dirty="0">
                          <a:solidFill>
                            <a:schemeClr val="tx1"/>
                          </a:solidFill>
                          <a:effectLst/>
                          <a:latin typeface="Century Gothic" panose="020B0502020202020204" pitchFamily="34" charset="0"/>
                        </a:rPr>
                        <a:t> </a:t>
                      </a:r>
                    </a:p>
                    <a:p>
                      <a:pPr marL="0" marR="0" rtl="0">
                        <a:spcBef>
                          <a:spcPts val="0"/>
                        </a:spcBef>
                        <a:spcAft>
                          <a:spcPts val="0"/>
                        </a:spcAft>
                      </a:pPr>
                      <a:r>
                        <a:rPr lang="es-419" sz="1400" b="0" dirty="0">
                          <a:solidFill>
                            <a:schemeClr val="tx1"/>
                          </a:solidFill>
                          <a:effectLst/>
                          <a:latin typeface="Century Gothic" panose="020B0502020202020204" pitchFamily="34" charset="0"/>
                        </a:rPr>
                        <a:t>Todos los artículos, las plantillas o la información que proporcione Smartsheet en el sitio web son solo de referencia. </a:t>
                      </a:r>
                      <a:br>
                        <a:rPr lang="es-419" sz="1400" b="0" dirty="0">
                          <a:solidFill>
                            <a:schemeClr val="tx1"/>
                          </a:solidFill>
                          <a:effectLst/>
                          <a:latin typeface="Century Gothic" panose="020B0502020202020204" pitchFamily="34" charset="0"/>
                        </a:rPr>
                      </a:br>
                      <a:r>
                        <a:rPr lang="es-419" sz="1400" b="0" dirty="0">
                          <a:solidFill>
                            <a:schemeClr val="tx1"/>
                          </a:solidFill>
                          <a:effectLst/>
                          <a:latin typeface="Century Gothic" panose="020B0502020202020204" pitchFamily="34" charset="0"/>
                        </a:rPr>
                        <a:t>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la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12608</TotalTime>
  <Words>325</Words>
  <Application>Microsoft Office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195</cp:revision>
  <cp:lastPrinted>2024-02-20T23:48:17Z</cp:lastPrinted>
  <dcterms:created xsi:type="dcterms:W3CDTF">2021-07-07T23:54:57Z</dcterms:created>
  <dcterms:modified xsi:type="dcterms:W3CDTF">2024-11-05T06:41:13Z</dcterms:modified>
</cp:coreProperties>
</file>