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809"/>
    <a:srgbClr val="EC5A2E"/>
    <a:srgbClr val="61B1AD"/>
    <a:srgbClr val="B3621C"/>
    <a:srgbClr val="F8B160"/>
    <a:srgbClr val="78DBD7"/>
    <a:srgbClr val="118079"/>
    <a:srgbClr val="75C97F"/>
    <a:srgbClr val="56935D"/>
    <a:srgbClr val="C93A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21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426" y="1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16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bg1"/>
            </a:gs>
            <a:gs pos="43000">
              <a:schemeClr val="accent4">
                <a:lumMod val="20000"/>
                <a:lumOff val="80000"/>
              </a:schemeClr>
            </a:gs>
            <a:gs pos="84000">
              <a:schemeClr val="accent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37744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diagrama de causa-efecto con triángulos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791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4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Cuándo se debe usar esta plantilla: </a:t>
            </a:r>
            <a:r>
              <a:rPr lang="es-419" sz="14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Este diagrama de causa-efecto es ideal para la gestión de proyectos, la planificación estratégica y la mejora de procesos. Utilice esta plantilla para presentar un análisis de causa y efecto en entornos como reuniones de partes interesadas o informes de equipo.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s-419" sz="14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4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Funciones notables de la plantilla: </a:t>
            </a:r>
            <a:r>
              <a:rPr lang="es-419" sz="14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 este diagrama, se incorporan triángulos para diferenciar entre los niveles de jerarquía dentro de las causas de origen. Este enfoque geométrico agrega una dimensión estética y ayuda al público a seguir el flujo de información de causas menores a mayores.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94703" y="1588441"/>
            <a:ext cx="6809218" cy="3830185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Google Shape;90;p13">
            <a:hlinkClick r:id="rId4"/>
            <a:extLst>
              <a:ext uri="{FF2B5EF4-FFF2-40B4-BE49-F238E27FC236}">
                <a16:creationId xmlns:a16="http://schemas.microsoft.com/office/drawing/2014/main" id="{976395CA-87A5-DC53-35CD-8255F5F2B573}"/>
              </a:ext>
            </a:extLst>
          </p:cNvPr>
          <p:cNvPicPr preferRelativeResize="0"/>
          <p:nvPr/>
        </p:nvPicPr>
        <p:blipFill>
          <a:blip r:embed="rId5"/>
          <a:srcRect/>
          <a:stretch/>
        </p:blipFill>
        <p:spPr>
          <a:xfrm>
            <a:off x="8910413" y="326321"/>
            <a:ext cx="2999376" cy="594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>
            <a:extLst>
              <a:ext uri="{FF2B5EF4-FFF2-40B4-BE49-F238E27FC236}">
                <a16:creationId xmlns:a16="http://schemas.microsoft.com/office/drawing/2014/main" id="{A67D0702-A6D0-5455-C96F-9FAA110EFC12}"/>
              </a:ext>
            </a:extLst>
          </p:cNvPr>
          <p:cNvSpPr/>
          <p:nvPr/>
        </p:nvSpPr>
        <p:spPr>
          <a:xfrm>
            <a:off x="346794" y="2465605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" name="Snip Diagonal Corner Rectangle 8">
            <a:extLst>
              <a:ext uri="{FF2B5EF4-FFF2-40B4-BE49-F238E27FC236}">
                <a16:creationId xmlns:a16="http://schemas.microsoft.com/office/drawing/2014/main" id="{870EA7C5-FBD1-9B69-5B77-7D94E65C8633}"/>
              </a:ext>
            </a:extLst>
          </p:cNvPr>
          <p:cNvSpPr/>
          <p:nvPr/>
        </p:nvSpPr>
        <p:spPr>
          <a:xfrm>
            <a:off x="2818486" y="1727295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F8B1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F77DBCD4-5090-56A1-9335-40F36B1FE31C}"/>
              </a:ext>
            </a:extLst>
          </p:cNvPr>
          <p:cNvSpPr/>
          <p:nvPr/>
        </p:nvSpPr>
        <p:spPr>
          <a:xfrm flipV="1">
            <a:off x="399617" y="3886448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78DB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" name="Snip Diagonal Corner Rectangle 1">
            <a:extLst>
              <a:ext uri="{FF2B5EF4-FFF2-40B4-BE49-F238E27FC236}">
                <a16:creationId xmlns:a16="http://schemas.microsoft.com/office/drawing/2014/main" id="{655699E6-F760-E395-C821-8DEC6033D1BF}"/>
              </a:ext>
            </a:extLst>
          </p:cNvPr>
          <p:cNvSpPr/>
          <p:nvPr/>
        </p:nvSpPr>
        <p:spPr>
          <a:xfrm flipV="1">
            <a:off x="2812395" y="4614171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7" name="Snip Diagonal Corner Rectangle 26">
            <a:extLst>
              <a:ext uri="{FF2B5EF4-FFF2-40B4-BE49-F238E27FC236}">
                <a16:creationId xmlns:a16="http://schemas.microsoft.com/office/drawing/2014/main" id="{05087813-4960-9B41-87A6-D5266E182922}"/>
              </a:ext>
            </a:extLst>
          </p:cNvPr>
          <p:cNvSpPr/>
          <p:nvPr/>
        </p:nvSpPr>
        <p:spPr>
          <a:xfrm flipV="1">
            <a:off x="5319286" y="5301291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75C97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5" name="Snip Diagonal Corner Rectangle 24">
            <a:extLst>
              <a:ext uri="{FF2B5EF4-FFF2-40B4-BE49-F238E27FC236}">
                <a16:creationId xmlns:a16="http://schemas.microsoft.com/office/drawing/2014/main" id="{06E7B1E2-E779-F3EC-EB74-00D468BBA3C8}"/>
              </a:ext>
            </a:extLst>
          </p:cNvPr>
          <p:cNvSpPr/>
          <p:nvPr/>
        </p:nvSpPr>
        <p:spPr>
          <a:xfrm>
            <a:off x="5325076" y="1029373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EC5A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7101215" y="488644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/>
          <p:nvPr/>
        </p:nvCxnSpPr>
        <p:spPr>
          <a:xfrm>
            <a:off x="3891130" y="490178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/>
          <p:nvPr/>
        </p:nvCxnSpPr>
        <p:spPr>
          <a:xfrm>
            <a:off x="670678" y="488644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>
            <a:cxnSpLocks/>
          </p:cNvCxnSpPr>
          <p:nvPr/>
        </p:nvCxnSpPr>
        <p:spPr>
          <a:xfrm flipV="1">
            <a:off x="7119281" y="3454442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3901118" y="3452908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682955" y="3454442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8E6D2B3C-20AB-14AD-83E4-E342C51ECEED}"/>
              </a:ext>
            </a:extLst>
          </p:cNvPr>
          <p:cNvSpPr>
            <a:spLocks noChangeAspect="1"/>
          </p:cNvSpPr>
          <p:nvPr/>
        </p:nvSpPr>
        <p:spPr>
          <a:xfrm rot="5400000">
            <a:off x="6740656" y="140104"/>
            <a:ext cx="731520" cy="731520"/>
          </a:xfrm>
          <a:prstGeom prst="rtTriangle">
            <a:avLst/>
          </a:prstGeom>
          <a:solidFill>
            <a:srgbClr val="C93A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5470534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6180927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6888914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61" name="Right Triangle 60">
            <a:extLst>
              <a:ext uri="{FF2B5EF4-FFF2-40B4-BE49-F238E27FC236}">
                <a16:creationId xmlns:a16="http://schemas.microsoft.com/office/drawing/2014/main" id="{8B7ED5B3-7E57-3236-71CE-0F0952EE3585}"/>
              </a:ext>
            </a:extLst>
          </p:cNvPr>
          <p:cNvSpPr>
            <a:spLocks noChangeAspect="1"/>
          </p:cNvSpPr>
          <p:nvPr/>
        </p:nvSpPr>
        <p:spPr>
          <a:xfrm rot="5400000">
            <a:off x="3524339" y="140104"/>
            <a:ext cx="731520" cy="731520"/>
          </a:xfrm>
          <a:prstGeom prst="rtTriangle">
            <a:avLst/>
          </a:prstGeom>
          <a:solidFill>
            <a:srgbClr val="B36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2" name="Right Triangle 61">
            <a:extLst>
              <a:ext uri="{FF2B5EF4-FFF2-40B4-BE49-F238E27FC236}">
                <a16:creationId xmlns:a16="http://schemas.microsoft.com/office/drawing/2014/main" id="{00CFA292-B088-E040-EF7B-D372B53C3F2A}"/>
              </a:ext>
            </a:extLst>
          </p:cNvPr>
          <p:cNvSpPr>
            <a:spLocks noChangeAspect="1"/>
          </p:cNvSpPr>
          <p:nvPr/>
        </p:nvSpPr>
        <p:spPr>
          <a:xfrm rot="5400000">
            <a:off x="320722" y="140104"/>
            <a:ext cx="731520" cy="73152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3" name="Right Triangle 62">
            <a:extLst>
              <a:ext uri="{FF2B5EF4-FFF2-40B4-BE49-F238E27FC236}">
                <a16:creationId xmlns:a16="http://schemas.microsoft.com/office/drawing/2014/main" id="{F4DC6787-3067-75D4-9413-4A70462650FB}"/>
              </a:ext>
            </a:extLst>
          </p:cNvPr>
          <p:cNvSpPr>
            <a:spLocks noChangeAspect="1"/>
          </p:cNvSpPr>
          <p:nvPr/>
        </p:nvSpPr>
        <p:spPr>
          <a:xfrm>
            <a:off x="6740656" y="6013228"/>
            <a:ext cx="731520" cy="731520"/>
          </a:xfrm>
          <a:prstGeom prst="rtTriangle">
            <a:avLst/>
          </a:prstGeom>
          <a:solidFill>
            <a:srgbClr val="5693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4" name="Right Triangle 63">
            <a:extLst>
              <a:ext uri="{FF2B5EF4-FFF2-40B4-BE49-F238E27FC236}">
                <a16:creationId xmlns:a16="http://schemas.microsoft.com/office/drawing/2014/main" id="{FC3B50E6-5004-5AD7-C838-2F7DEF58BB5B}"/>
              </a:ext>
            </a:extLst>
          </p:cNvPr>
          <p:cNvSpPr>
            <a:spLocks noChangeAspect="1"/>
          </p:cNvSpPr>
          <p:nvPr/>
        </p:nvSpPr>
        <p:spPr>
          <a:xfrm>
            <a:off x="3524339" y="6012006"/>
            <a:ext cx="731520" cy="731520"/>
          </a:xfrm>
          <a:prstGeom prst="rtTriangl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5" name="Right Triangle 64">
            <a:extLst>
              <a:ext uri="{FF2B5EF4-FFF2-40B4-BE49-F238E27FC236}">
                <a16:creationId xmlns:a16="http://schemas.microsoft.com/office/drawing/2014/main" id="{000D07F1-BB38-79BE-CEB2-0E1639D58D41}"/>
              </a:ext>
            </a:extLst>
          </p:cNvPr>
          <p:cNvSpPr>
            <a:spLocks noChangeAspect="1"/>
          </p:cNvSpPr>
          <p:nvPr/>
        </p:nvSpPr>
        <p:spPr>
          <a:xfrm>
            <a:off x="320722" y="6012006"/>
            <a:ext cx="731520" cy="731520"/>
          </a:xfrm>
          <a:prstGeom prst="rtTriangle">
            <a:avLst/>
          </a:prstGeom>
          <a:solidFill>
            <a:srgbClr val="118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2216116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2926509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3634496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-1068675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-35828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349705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5464745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6175138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6883125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2210327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2920720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3628707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-1074464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-364071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343916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0DA1C39-E503-1BC5-98F5-686E2625E2B4}"/>
              </a:ext>
            </a:extLst>
          </p:cNvPr>
          <p:cNvCxnSpPr>
            <a:cxnSpLocks/>
          </p:cNvCxnSpPr>
          <p:nvPr/>
        </p:nvCxnSpPr>
        <p:spPr>
          <a:xfrm>
            <a:off x="682955" y="3435350"/>
            <a:ext cx="9545286" cy="0"/>
          </a:xfrm>
          <a:prstGeom prst="line">
            <a:avLst/>
          </a:prstGeom>
          <a:ln w="6350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raphic 4">
            <a:extLst>
              <a:ext uri="{FF2B5EF4-FFF2-40B4-BE49-F238E27FC236}">
                <a16:creationId xmlns:a16="http://schemas.microsoft.com/office/drawing/2014/main" id="{B68450EE-7FA4-C559-BCE0-D82123949659}"/>
              </a:ext>
            </a:extLst>
          </p:cNvPr>
          <p:cNvSpPr/>
          <p:nvPr/>
        </p:nvSpPr>
        <p:spPr>
          <a:xfrm>
            <a:off x="95376" y="2691035"/>
            <a:ext cx="739201" cy="1478814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8" name="Graphic 4">
            <a:extLst>
              <a:ext uri="{FF2B5EF4-FFF2-40B4-BE49-F238E27FC236}">
                <a16:creationId xmlns:a16="http://schemas.microsoft.com/office/drawing/2014/main" id="{8395B132-D390-2030-2EEE-FD4706B80773}"/>
              </a:ext>
            </a:extLst>
          </p:cNvPr>
          <p:cNvSpPr/>
          <p:nvPr/>
        </p:nvSpPr>
        <p:spPr>
          <a:xfrm>
            <a:off x="11218716" y="2553828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C93A0B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0" name="Graphic 4">
            <a:extLst>
              <a:ext uri="{FF2B5EF4-FFF2-40B4-BE49-F238E27FC236}">
                <a16:creationId xmlns:a16="http://schemas.microsoft.com/office/drawing/2014/main" id="{648B5550-7687-FD9E-004F-FBC66142F7B6}"/>
              </a:ext>
            </a:extLst>
          </p:cNvPr>
          <p:cNvSpPr/>
          <p:nvPr/>
        </p:nvSpPr>
        <p:spPr>
          <a:xfrm>
            <a:off x="10334211" y="3439153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118079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1" name="Graphic 4">
            <a:extLst>
              <a:ext uri="{FF2B5EF4-FFF2-40B4-BE49-F238E27FC236}">
                <a16:creationId xmlns:a16="http://schemas.microsoft.com/office/drawing/2014/main" id="{DD60D1CB-7DEB-39DC-47C7-DF8352B045F0}"/>
              </a:ext>
            </a:extLst>
          </p:cNvPr>
          <p:cNvSpPr/>
          <p:nvPr/>
        </p:nvSpPr>
        <p:spPr>
          <a:xfrm>
            <a:off x="10334211" y="1669077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C98107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7" name="Graphic 4">
            <a:extLst>
              <a:ext uri="{FF2B5EF4-FFF2-40B4-BE49-F238E27FC236}">
                <a16:creationId xmlns:a16="http://schemas.microsoft.com/office/drawing/2014/main" id="{0D2915AE-1A74-5107-0255-4568F1E4B57F}"/>
              </a:ext>
            </a:extLst>
          </p:cNvPr>
          <p:cNvSpPr/>
          <p:nvPr/>
        </p:nvSpPr>
        <p:spPr>
          <a:xfrm>
            <a:off x="165602" y="2853824"/>
            <a:ext cx="575302" cy="1150925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BAB4E2-215C-6E0F-5051-9B3065A6E868}"/>
              </a:ext>
            </a:extLst>
          </p:cNvPr>
          <p:cNvSpPr txBox="1"/>
          <p:nvPr/>
        </p:nvSpPr>
        <p:spPr>
          <a:xfrm>
            <a:off x="320722" y="163416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es-419" sz="240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83DC70-BB67-58E8-1C36-FC6ABA820BAD}"/>
              </a:ext>
            </a:extLst>
          </p:cNvPr>
          <p:cNvSpPr txBox="1"/>
          <p:nvPr/>
        </p:nvSpPr>
        <p:spPr>
          <a:xfrm>
            <a:off x="3522710" y="141742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es-419" sz="240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FB04C8-CB29-FF2F-C3E6-57638F8AD414}"/>
              </a:ext>
            </a:extLst>
          </p:cNvPr>
          <p:cNvSpPr txBox="1"/>
          <p:nvPr/>
        </p:nvSpPr>
        <p:spPr>
          <a:xfrm>
            <a:off x="6743162" y="163416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es-419" sz="240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B4C141-F76B-E27A-9874-CA30B5522893}"/>
              </a:ext>
            </a:extLst>
          </p:cNvPr>
          <p:cNvSpPr txBox="1"/>
          <p:nvPr/>
        </p:nvSpPr>
        <p:spPr>
          <a:xfrm>
            <a:off x="320722" y="6341084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es-419" sz="240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780465-69AA-3DF8-3F0F-C910664238E1}"/>
              </a:ext>
            </a:extLst>
          </p:cNvPr>
          <p:cNvSpPr txBox="1"/>
          <p:nvPr/>
        </p:nvSpPr>
        <p:spPr>
          <a:xfrm>
            <a:off x="3522710" y="6319410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es-419" sz="240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515DFB8-4EA8-DD8C-691D-E17450D76025}"/>
              </a:ext>
            </a:extLst>
          </p:cNvPr>
          <p:cNvSpPr txBox="1"/>
          <p:nvPr/>
        </p:nvSpPr>
        <p:spPr>
          <a:xfrm>
            <a:off x="6743162" y="6341084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es-419" sz="240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3" name="Graphic 4">
            <a:extLst>
              <a:ext uri="{FF2B5EF4-FFF2-40B4-BE49-F238E27FC236}">
                <a16:creationId xmlns:a16="http://schemas.microsoft.com/office/drawing/2014/main" id="{D01DF0FB-4378-C5CB-224D-0BE7C26CF580}"/>
              </a:ext>
            </a:extLst>
          </p:cNvPr>
          <p:cNvSpPr/>
          <p:nvPr/>
        </p:nvSpPr>
        <p:spPr>
          <a:xfrm>
            <a:off x="10413591" y="1842177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accent4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4" name="Graphic 4">
            <a:extLst>
              <a:ext uri="{FF2B5EF4-FFF2-40B4-BE49-F238E27FC236}">
                <a16:creationId xmlns:a16="http://schemas.microsoft.com/office/drawing/2014/main" id="{40A05DC5-D977-B475-B6F5-2DDFB987BCA1}"/>
              </a:ext>
            </a:extLst>
          </p:cNvPr>
          <p:cNvSpPr/>
          <p:nvPr/>
        </p:nvSpPr>
        <p:spPr>
          <a:xfrm>
            <a:off x="10420738" y="3611680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61B1AD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5" name="Graphic 4">
            <a:extLst>
              <a:ext uri="{FF2B5EF4-FFF2-40B4-BE49-F238E27FC236}">
                <a16:creationId xmlns:a16="http://schemas.microsoft.com/office/drawing/2014/main" id="{54BF9993-5748-E158-31A1-14911C2BCBC4}"/>
              </a:ext>
            </a:extLst>
          </p:cNvPr>
          <p:cNvSpPr/>
          <p:nvPr/>
        </p:nvSpPr>
        <p:spPr>
          <a:xfrm>
            <a:off x="11298096" y="2720102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FF5809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78477"/>
              </p:ext>
            </p:extLst>
          </p:nvPr>
        </p:nvGraphicFramePr>
        <p:xfrm>
          <a:off x="787790" y="1050352"/>
          <a:ext cx="1033593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3593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12473</TotalTime>
  <Words>241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189</cp:revision>
  <cp:lastPrinted>2024-02-20T23:48:17Z</cp:lastPrinted>
  <dcterms:created xsi:type="dcterms:W3CDTF">2021-07-07T23:54:57Z</dcterms:created>
  <dcterms:modified xsi:type="dcterms:W3CDTF">2024-11-05T06:44:50Z</dcterms:modified>
</cp:coreProperties>
</file>