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353" r:id="rId2"/>
    <p:sldId id="364" r:id="rId3"/>
    <p:sldId id="363" r:id="rId4"/>
    <p:sldId id="366" r:id="rId5"/>
    <p:sldId id="365"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F015"/>
    <a:srgbClr val="B1BA4A"/>
    <a:srgbClr val="93AC00"/>
    <a:srgbClr val="C6E037"/>
    <a:srgbClr val="0099FF"/>
    <a:srgbClr val="95E700"/>
    <a:srgbClr val="B8EA1A"/>
    <a:srgbClr val="9ED113"/>
    <a:srgbClr val="DCFF5E"/>
    <a:srgbClr val="125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16" autoAdjust="0"/>
    <p:restoredTop sz="96058"/>
  </p:normalViewPr>
  <p:slideViewPr>
    <p:cSldViewPr snapToGrid="0" snapToObjects="1">
      <p:cViewPr varScale="1">
        <p:scale>
          <a:sx n="108" d="100"/>
          <a:sy n="108" d="100"/>
        </p:scale>
        <p:origin x="510"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389272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356628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2774694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s://es.smartsheet.com/try-it?trp=28162"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CBE3051-D1DD-D5A9-1163-7FE181064B77}"/>
              </a:ext>
            </a:extLst>
          </p:cNvPr>
          <p:cNvSpPr txBox="1"/>
          <p:nvPr/>
        </p:nvSpPr>
        <p:spPr>
          <a:xfrm>
            <a:off x="249647" y="236233"/>
            <a:ext cx="7197528" cy="1077218"/>
          </a:xfrm>
          <a:prstGeom prst="rect">
            <a:avLst/>
          </a:prstGeom>
          <a:noFill/>
          <a:effectLst/>
        </p:spPr>
        <p:txBody>
          <a:bodyPr wrap="square" rtlCol="0">
            <a:spAutoFit/>
          </a:bodyPr>
          <a:lstStyle/>
          <a:p>
            <a:pPr rtl="0"/>
            <a:r>
              <a:rPr lang="es-419" sz="3200" b="1" dirty="0">
                <a:solidFill>
                  <a:schemeClr val="tx1">
                    <a:lumMod val="65000"/>
                    <a:lumOff val="35000"/>
                  </a:schemeClr>
                </a:solidFill>
                <a:latin typeface="Century Gothic" panose="020B0502020202020204" pitchFamily="34" charset="0"/>
              </a:rPr>
              <a:t>PLANTILLA DE DIAGRAMA DE causa-efecto ESTILO PIZARRA</a:t>
            </a:r>
          </a:p>
        </p:txBody>
      </p:sp>
      <p:sp>
        <p:nvSpPr>
          <p:cNvPr id="8" name="TextBox 7">
            <a:extLst>
              <a:ext uri="{FF2B5EF4-FFF2-40B4-BE49-F238E27FC236}">
                <a16:creationId xmlns:a16="http://schemas.microsoft.com/office/drawing/2014/main" id="{F14F14E5-966E-0039-6900-0101F13C7830}"/>
              </a:ext>
            </a:extLst>
          </p:cNvPr>
          <p:cNvSpPr txBox="1"/>
          <p:nvPr/>
        </p:nvSpPr>
        <p:spPr>
          <a:xfrm>
            <a:off x="249648" y="1535597"/>
            <a:ext cx="4700040" cy="4700902"/>
          </a:xfrm>
          <a:prstGeom prst="rect">
            <a:avLst/>
          </a:prstGeom>
          <a:noFill/>
        </p:spPr>
        <p:txBody>
          <a:bodyPr wrap="square" rtlCol="0">
            <a:spAutoFit/>
          </a:bodyPr>
          <a:lstStyle/>
          <a:p>
            <a:pPr algn="l" rtl="0">
              <a:lnSpc>
                <a:spcPct val="120000"/>
              </a:lnSpc>
              <a:spcBef>
                <a:spcPts val="0"/>
              </a:spcBef>
              <a:spcAft>
                <a:spcPts val="0"/>
              </a:spcAft>
            </a:pPr>
            <a:r>
              <a:rPr lang="es-419" sz="1500" b="1" i="0" u="none" strike="noStrike" dirty="0">
                <a:solidFill>
                  <a:srgbClr val="000000"/>
                </a:solidFill>
                <a:effectLst/>
                <a:latin typeface="Century Gothic" panose="020B0502020202020204" pitchFamily="34" charset="0"/>
              </a:rPr>
              <a:t>Cuándo se debe usar esta plantilla:  </a:t>
            </a:r>
          </a:p>
          <a:p>
            <a:pPr algn="l" rtl="0">
              <a:lnSpc>
                <a:spcPct val="120000"/>
              </a:lnSpc>
              <a:spcBef>
                <a:spcPts val="0"/>
              </a:spcBef>
              <a:spcAft>
                <a:spcPts val="0"/>
              </a:spcAft>
            </a:pPr>
            <a:r>
              <a:rPr lang="es-419" sz="1500" b="0" i="0" u="none" strike="noStrike" dirty="0">
                <a:solidFill>
                  <a:srgbClr val="000000"/>
                </a:solidFill>
                <a:effectLst/>
                <a:latin typeface="Century Gothic" panose="020B0502020202020204" pitchFamily="34" charset="0"/>
              </a:rPr>
              <a:t>Los equipos que buscan contar con un enfoque dinámico al momento de realizar el análisis de causa de origen pueden usar esta plantilla de causa-efecto durante sesiones interactivas de resolución de problemas que requieran el intercambio de ideas y la colaboración.</a:t>
            </a:r>
          </a:p>
          <a:p>
            <a:pPr algn="l" rtl="0">
              <a:lnSpc>
                <a:spcPct val="120000"/>
              </a:lnSpc>
              <a:spcBef>
                <a:spcPts val="0"/>
              </a:spcBef>
              <a:spcAft>
                <a:spcPts val="0"/>
              </a:spcAft>
            </a:pPr>
            <a:br>
              <a:rPr lang="en-US" sz="1100" b="0" i="0" u="none" strike="noStrike" dirty="0">
                <a:solidFill>
                  <a:srgbClr val="000000"/>
                </a:solidFill>
                <a:effectLst/>
                <a:latin typeface="Century Gothic" panose="020B0502020202020204" pitchFamily="34" charset="0"/>
              </a:rPr>
            </a:br>
            <a:r>
              <a:rPr lang="es-419" sz="1500" b="1" i="0" u="none" strike="noStrike" dirty="0">
                <a:solidFill>
                  <a:srgbClr val="000000"/>
                </a:solidFill>
                <a:effectLst/>
                <a:latin typeface="Century Gothic" panose="020B0502020202020204" pitchFamily="34" charset="0"/>
              </a:rPr>
              <a:t>Funciones notables de la plantilla: </a:t>
            </a:r>
          </a:p>
          <a:p>
            <a:pPr algn="l" rtl="0">
              <a:lnSpc>
                <a:spcPct val="120000"/>
              </a:lnSpc>
              <a:spcBef>
                <a:spcPts val="0"/>
              </a:spcBef>
              <a:spcAft>
                <a:spcPts val="0"/>
              </a:spcAft>
            </a:pPr>
            <a:r>
              <a:rPr lang="es-419" sz="1500" b="0" i="0" u="none" strike="noStrike" dirty="0">
                <a:solidFill>
                  <a:srgbClr val="000000"/>
                </a:solidFill>
                <a:effectLst/>
                <a:latin typeface="Century Gothic" panose="020B0502020202020204" pitchFamily="34" charset="0"/>
              </a:rPr>
              <a:t>Con un estilo similar al de una pizarra, en esta plantilla se utilizan notas adhesivas codificadas por colores para representar causas potenciales, lo que agrega una capa de organización visual que simplifica los debates complejos. El diseño fomenta un enfoque participativo y cooperativo para identificar problemas.</a:t>
            </a:r>
          </a:p>
        </p:txBody>
      </p:sp>
      <p:pic>
        <p:nvPicPr>
          <p:cNvPr id="3" name="Picture 2">
            <a:extLst>
              <a:ext uri="{FF2B5EF4-FFF2-40B4-BE49-F238E27FC236}">
                <a16:creationId xmlns:a16="http://schemas.microsoft.com/office/drawing/2014/main" id="{54BF8D5B-F30E-5E93-AAE6-90714BFB36DD}"/>
              </a:ext>
            </a:extLst>
          </p:cNvPr>
          <p:cNvPicPr>
            <a:picLocks noChangeAspect="1"/>
          </p:cNvPicPr>
          <p:nvPr/>
        </p:nvPicPr>
        <p:blipFill>
          <a:blip r:embed="rId4"/>
          <a:srcRect/>
          <a:stretch/>
        </p:blipFill>
        <p:spPr>
          <a:xfrm>
            <a:off x="5103522" y="1593401"/>
            <a:ext cx="6791580" cy="3820263"/>
          </a:xfrm>
          <a:prstGeom prst="rect">
            <a:avLst/>
          </a:prstGeom>
          <a:effectLst>
            <a:outerShdw blurRad="101157" dist="38100" dir="2700000" algn="tl" rotWithShape="0">
              <a:prstClr val="black">
                <a:alpha val="40000"/>
              </a:prstClr>
            </a:outerShdw>
          </a:effectLst>
        </p:spPr>
      </p:pic>
      <p:sp>
        <p:nvSpPr>
          <p:cNvPr id="20" name="Rectangle 19">
            <a:extLst>
              <a:ext uri="{FF2B5EF4-FFF2-40B4-BE49-F238E27FC236}">
                <a16:creationId xmlns:a16="http://schemas.microsoft.com/office/drawing/2014/main" id="{28A7BA7E-39F7-5F88-F685-CCE9DF853D0B}"/>
              </a:ext>
            </a:extLst>
          </p:cNvPr>
          <p:cNvSpPr/>
          <p:nvPr/>
        </p:nvSpPr>
        <p:spPr>
          <a:xfrm>
            <a:off x="10445496" y="6621767"/>
            <a:ext cx="1746504" cy="182880"/>
          </a:xfrm>
          <a:prstGeom prst="rect">
            <a:avLst/>
          </a:prstGeom>
          <a:gradFill>
            <a:gsLst>
              <a:gs pos="30000">
                <a:srgbClr val="E967D8"/>
              </a:gs>
              <a:gs pos="100000">
                <a:srgbClr val="8734A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sp>
        <p:nvSpPr>
          <p:cNvPr id="19" name="Rectangle 18">
            <a:extLst>
              <a:ext uri="{FF2B5EF4-FFF2-40B4-BE49-F238E27FC236}">
                <a16:creationId xmlns:a16="http://schemas.microsoft.com/office/drawing/2014/main" id="{6E62C8C4-CC56-1D35-1521-D0C01EF92835}"/>
              </a:ext>
            </a:extLst>
          </p:cNvPr>
          <p:cNvSpPr/>
          <p:nvPr/>
        </p:nvSpPr>
        <p:spPr>
          <a:xfrm>
            <a:off x="8704580" y="6621767"/>
            <a:ext cx="1746504" cy="182880"/>
          </a:xfrm>
          <a:prstGeom prst="rect">
            <a:avLst/>
          </a:prstGeom>
          <a:gradFill>
            <a:gsLst>
              <a:gs pos="30000">
                <a:schemeClr val="accent2">
                  <a:lumMod val="60000"/>
                  <a:lumOff val="40000"/>
                </a:schemeClr>
              </a:gs>
              <a:gs pos="100000">
                <a:srgbClr val="D16E2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sp>
        <p:nvSpPr>
          <p:cNvPr id="18" name="Rectangle 17">
            <a:extLst>
              <a:ext uri="{FF2B5EF4-FFF2-40B4-BE49-F238E27FC236}">
                <a16:creationId xmlns:a16="http://schemas.microsoft.com/office/drawing/2014/main" id="{C6FF0ECA-8D5A-E924-4E6D-3B2E2A1746C6}"/>
              </a:ext>
            </a:extLst>
          </p:cNvPr>
          <p:cNvSpPr/>
          <p:nvPr/>
        </p:nvSpPr>
        <p:spPr>
          <a:xfrm>
            <a:off x="6963664" y="6621767"/>
            <a:ext cx="1746504" cy="182880"/>
          </a:xfrm>
          <a:prstGeom prst="rect">
            <a:avLst/>
          </a:prstGeom>
          <a:gradFill>
            <a:gsLst>
              <a:gs pos="30000">
                <a:srgbClr val="0099FF"/>
              </a:gs>
              <a:gs pos="100000">
                <a:srgbClr val="1255FF"/>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sp>
        <p:nvSpPr>
          <p:cNvPr id="21" name="Rectangle 20">
            <a:extLst>
              <a:ext uri="{FF2B5EF4-FFF2-40B4-BE49-F238E27FC236}">
                <a16:creationId xmlns:a16="http://schemas.microsoft.com/office/drawing/2014/main" id="{B9D24534-6ACF-F1A1-63BB-017D05F4C9E9}"/>
              </a:ext>
            </a:extLst>
          </p:cNvPr>
          <p:cNvSpPr/>
          <p:nvPr/>
        </p:nvSpPr>
        <p:spPr>
          <a:xfrm>
            <a:off x="5222748" y="6621767"/>
            <a:ext cx="1746504" cy="182880"/>
          </a:xfrm>
          <a:prstGeom prst="rect">
            <a:avLst/>
          </a:prstGeom>
          <a:gradFill>
            <a:gsLst>
              <a:gs pos="30000">
                <a:srgbClr val="9ED113"/>
              </a:gs>
              <a:gs pos="100000">
                <a:srgbClr val="93AC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sp>
        <p:nvSpPr>
          <p:cNvPr id="17" name="Rectangle 16">
            <a:extLst>
              <a:ext uri="{FF2B5EF4-FFF2-40B4-BE49-F238E27FC236}">
                <a16:creationId xmlns:a16="http://schemas.microsoft.com/office/drawing/2014/main" id="{5DB01F2C-0119-4452-E486-27276533B848}"/>
              </a:ext>
            </a:extLst>
          </p:cNvPr>
          <p:cNvSpPr/>
          <p:nvPr/>
        </p:nvSpPr>
        <p:spPr>
          <a:xfrm>
            <a:off x="3481832" y="6621767"/>
            <a:ext cx="1746504" cy="182880"/>
          </a:xfrm>
          <a:prstGeom prst="rect">
            <a:avLst/>
          </a:prstGeom>
          <a:gradFill>
            <a:gsLst>
              <a:gs pos="30000">
                <a:srgbClr val="E2AA00"/>
              </a:gs>
              <a:gs pos="100000">
                <a:srgbClr val="B589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sp>
        <p:nvSpPr>
          <p:cNvPr id="16" name="Rectangle 15">
            <a:extLst>
              <a:ext uri="{FF2B5EF4-FFF2-40B4-BE49-F238E27FC236}">
                <a16:creationId xmlns:a16="http://schemas.microsoft.com/office/drawing/2014/main" id="{1BC7781E-B2BC-FB10-8E29-918DC6E2A989}"/>
              </a:ext>
            </a:extLst>
          </p:cNvPr>
          <p:cNvSpPr/>
          <p:nvPr/>
        </p:nvSpPr>
        <p:spPr>
          <a:xfrm>
            <a:off x="1740916" y="6621767"/>
            <a:ext cx="1746504" cy="182880"/>
          </a:xfrm>
          <a:prstGeom prst="rect">
            <a:avLst/>
          </a:prstGeom>
          <a:gradFill>
            <a:gsLst>
              <a:gs pos="30000">
                <a:srgbClr val="FF5C4B"/>
              </a:gs>
              <a:gs pos="100000">
                <a:srgbClr val="E0514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sp>
        <p:nvSpPr>
          <p:cNvPr id="15" name="Rectangle 14">
            <a:extLst>
              <a:ext uri="{FF2B5EF4-FFF2-40B4-BE49-F238E27FC236}">
                <a16:creationId xmlns:a16="http://schemas.microsoft.com/office/drawing/2014/main" id="{D9692C4F-7AAE-60BC-6513-7EB0C7CA7122}"/>
              </a:ext>
            </a:extLst>
          </p:cNvPr>
          <p:cNvSpPr/>
          <p:nvPr/>
        </p:nvSpPr>
        <p:spPr>
          <a:xfrm>
            <a:off x="0" y="6621767"/>
            <a:ext cx="1746504" cy="182880"/>
          </a:xfrm>
          <a:prstGeom prst="rect">
            <a:avLst/>
          </a:prstGeom>
          <a:gradFill>
            <a:gsLst>
              <a:gs pos="30000">
                <a:srgbClr val="52D1D0"/>
              </a:gs>
              <a:gs pos="100000">
                <a:srgbClr val="42ABAB"/>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pic>
        <p:nvPicPr>
          <p:cNvPr id="4" name="Google Shape;90;p13">
            <a:hlinkClick r:id="rId5"/>
            <a:extLst>
              <a:ext uri="{FF2B5EF4-FFF2-40B4-BE49-F238E27FC236}">
                <a16:creationId xmlns:a16="http://schemas.microsoft.com/office/drawing/2014/main" id="{CC84E3F8-5B34-1C46-E301-B77D58269908}"/>
              </a:ext>
            </a:extLst>
          </p:cNvPr>
          <p:cNvPicPr preferRelativeResize="0"/>
          <p:nvPr/>
        </p:nvPicPr>
        <p:blipFill>
          <a:blip r:embed="rId6"/>
          <a:srcRect/>
          <a:stretch/>
        </p:blipFill>
        <p:spPr>
          <a:xfrm>
            <a:off x="8910413" y="326321"/>
            <a:ext cx="2999376" cy="594372"/>
          </a:xfrm>
          <a:prstGeom prst="rect">
            <a:avLst/>
          </a:prstGeom>
          <a:noFill/>
          <a:ln>
            <a:noFill/>
          </a:ln>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3" name="Right Triangle 133">
            <a:extLst>
              <a:ext uri="{FF2B5EF4-FFF2-40B4-BE49-F238E27FC236}">
                <a16:creationId xmlns:a16="http://schemas.microsoft.com/office/drawing/2014/main" id="{75BB2761-E73D-7027-3357-50CACC800D6F}"/>
              </a:ext>
            </a:extLst>
          </p:cNvPr>
          <p:cNvSpPr/>
          <p:nvPr/>
        </p:nvSpPr>
        <p:spPr>
          <a:xfrm rot="13500000">
            <a:off x="-673470" y="2169192"/>
            <a:ext cx="2212498" cy="2187093"/>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79609 w 1350756"/>
              <a:gd name="connsiteY2" fmla="*/ 69969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85317 w 1350756"/>
              <a:gd name="connsiteY2" fmla="*/ 745716 h 1477562"/>
              <a:gd name="connsiteX3" fmla="*/ 1350756 w 1350756"/>
              <a:gd name="connsiteY3" fmla="*/ 1310564 h 1477562"/>
              <a:gd name="connsiteX4" fmla="*/ 0 w 1350756"/>
              <a:gd name="connsiteY4" fmla="*/ 1477562 h 1477562"/>
              <a:gd name="connsiteX0" fmla="*/ 0 w 1430669"/>
              <a:gd name="connsiteY0" fmla="*/ 1477562 h 1626664"/>
              <a:gd name="connsiteX1" fmla="*/ 106337 w 1430669"/>
              <a:gd name="connsiteY1" fmla="*/ 0 h 1626664"/>
              <a:gd name="connsiteX2" fmla="*/ 685317 w 1430669"/>
              <a:gd name="connsiteY2" fmla="*/ 745716 h 1626664"/>
              <a:gd name="connsiteX3" fmla="*/ 1430669 w 1430669"/>
              <a:gd name="connsiteY3" fmla="*/ 1547225 h 1626664"/>
              <a:gd name="connsiteX4" fmla="*/ 0 w 1430669"/>
              <a:gd name="connsiteY4" fmla="*/ 1477562 h 1626664"/>
              <a:gd name="connsiteX0" fmla="*/ 0 w 1362172"/>
              <a:gd name="connsiteY0" fmla="*/ 1477562 h 1539368"/>
              <a:gd name="connsiteX1" fmla="*/ 106337 w 1362172"/>
              <a:gd name="connsiteY1" fmla="*/ 0 h 1539368"/>
              <a:gd name="connsiteX2" fmla="*/ 685317 w 1362172"/>
              <a:gd name="connsiteY2" fmla="*/ 745716 h 1539368"/>
              <a:gd name="connsiteX3" fmla="*/ 1362172 w 1362172"/>
              <a:gd name="connsiteY3" fmla="*/ 1442042 h 1539368"/>
              <a:gd name="connsiteX4" fmla="*/ 0 w 1362172"/>
              <a:gd name="connsiteY4" fmla="*/ 1477562 h 1539368"/>
              <a:gd name="connsiteX0" fmla="*/ 0 w 1362172"/>
              <a:gd name="connsiteY0" fmla="*/ 1477562 h 1559643"/>
              <a:gd name="connsiteX1" fmla="*/ 106337 w 1362172"/>
              <a:gd name="connsiteY1" fmla="*/ 0 h 1559643"/>
              <a:gd name="connsiteX2" fmla="*/ 685317 w 1362172"/>
              <a:gd name="connsiteY2" fmla="*/ 745716 h 1559643"/>
              <a:gd name="connsiteX3" fmla="*/ 1362172 w 1362172"/>
              <a:gd name="connsiteY3" fmla="*/ 1442042 h 1559643"/>
              <a:gd name="connsiteX4" fmla="*/ 0 w 1362172"/>
              <a:gd name="connsiteY4" fmla="*/ 1477562 h 1559643"/>
              <a:gd name="connsiteX0" fmla="*/ 3874 w 1366046"/>
              <a:gd name="connsiteY0" fmla="*/ 1569597 h 1651678"/>
              <a:gd name="connsiteX1" fmla="*/ 98795 w 1366046"/>
              <a:gd name="connsiteY1" fmla="*/ 0 h 1651678"/>
              <a:gd name="connsiteX2" fmla="*/ 689191 w 1366046"/>
              <a:gd name="connsiteY2" fmla="*/ 837751 h 1651678"/>
              <a:gd name="connsiteX3" fmla="*/ 1366046 w 1366046"/>
              <a:gd name="connsiteY3" fmla="*/ 1534077 h 1651678"/>
              <a:gd name="connsiteX4" fmla="*/ 3874 w 1366046"/>
              <a:gd name="connsiteY4" fmla="*/ 1569597 h 1651678"/>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0 w 1527707"/>
              <a:gd name="connsiteY0" fmla="*/ 1655058 h 1683077"/>
              <a:gd name="connsiteX1" fmla="*/ 180542 w 1527707"/>
              <a:gd name="connsiteY1" fmla="*/ 0 h 1683077"/>
              <a:gd name="connsiteX2" fmla="*/ 770938 w 1527707"/>
              <a:gd name="connsiteY2" fmla="*/ 837751 h 1683077"/>
              <a:gd name="connsiteX3" fmla="*/ 1527707 w 1527707"/>
              <a:gd name="connsiteY3" fmla="*/ 1547226 h 1683077"/>
              <a:gd name="connsiteX4" fmla="*/ 0 w 1527707"/>
              <a:gd name="connsiteY4" fmla="*/ 1655058 h 1683077"/>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4918" h="1667755">
                <a:moveTo>
                  <a:pt x="0" y="1595893"/>
                </a:moveTo>
                <a:cubicBezTo>
                  <a:pt x="213988" y="661043"/>
                  <a:pt x="-167520" y="877563"/>
                  <a:pt x="117753" y="0"/>
                </a:cubicBezTo>
                <a:cubicBezTo>
                  <a:pt x="330694" y="377082"/>
                  <a:pt x="639507" y="560460"/>
                  <a:pt x="708149" y="837751"/>
                </a:cubicBezTo>
                <a:cubicBezTo>
                  <a:pt x="898835" y="886567"/>
                  <a:pt x="1240406" y="1427016"/>
                  <a:pt x="1464918" y="1547226"/>
                </a:cubicBezTo>
                <a:cubicBezTo>
                  <a:pt x="707435" y="1841944"/>
                  <a:pt x="876733" y="1489851"/>
                  <a:pt x="0" y="1595893"/>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C3DC258F-9F6A-6FD7-05FB-D997C7787DC1}"/>
              </a:ext>
            </a:extLst>
          </p:cNvPr>
          <p:cNvCxnSpPr>
            <a:cxnSpLocks/>
          </p:cNvCxnSpPr>
          <p:nvPr/>
        </p:nvCxnSpPr>
        <p:spPr>
          <a:xfrm>
            <a:off x="9905585" y="1292352"/>
            <a:ext cx="0" cy="5134289"/>
          </a:xfrm>
          <a:prstGeom prst="line">
            <a:avLst/>
          </a:prstGeom>
          <a:ln w="444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7A19CC7-6EE8-9AB3-D677-B09F663B0BEC}"/>
              </a:ext>
            </a:extLst>
          </p:cNvPr>
          <p:cNvCxnSpPr>
            <a:cxnSpLocks/>
          </p:cNvCxnSpPr>
          <p:nvPr/>
        </p:nvCxnSpPr>
        <p:spPr>
          <a:xfrm>
            <a:off x="740342" y="494628"/>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031D5A4-AD8D-633E-B08E-B31E668299A5}"/>
              </a:ext>
            </a:extLst>
          </p:cNvPr>
          <p:cNvCxnSpPr>
            <a:cxnSpLocks/>
          </p:cNvCxnSpPr>
          <p:nvPr/>
        </p:nvCxnSpPr>
        <p:spPr>
          <a:xfrm>
            <a:off x="3697514" y="494628"/>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FE62678-A402-2ED6-DCB2-BC89B72E7D68}"/>
              </a:ext>
            </a:extLst>
          </p:cNvPr>
          <p:cNvCxnSpPr>
            <a:cxnSpLocks/>
          </p:cNvCxnSpPr>
          <p:nvPr/>
        </p:nvCxnSpPr>
        <p:spPr>
          <a:xfrm>
            <a:off x="6633995" y="494628"/>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9" name="Rounded Rectangle 5">
            <a:extLst>
              <a:ext uri="{FF2B5EF4-FFF2-40B4-BE49-F238E27FC236}">
                <a16:creationId xmlns:a16="http://schemas.microsoft.com/office/drawing/2014/main" id="{01966135-E62B-E3B3-C80F-C2ACAAB15382}"/>
              </a:ext>
            </a:extLst>
          </p:cNvPr>
          <p:cNvSpPr/>
          <p:nvPr/>
        </p:nvSpPr>
        <p:spPr>
          <a:xfrm>
            <a:off x="1402867" y="3232634"/>
            <a:ext cx="9672249" cy="196366"/>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59">
            <a:extLst>
              <a:ext uri="{FF2B5EF4-FFF2-40B4-BE49-F238E27FC236}">
                <a16:creationId xmlns:a16="http://schemas.microsoft.com/office/drawing/2014/main" id="{DC6CB3F6-507A-A999-DFB6-8BC48D4BDD31}"/>
              </a:ext>
            </a:extLst>
          </p:cNvPr>
          <p:cNvGrpSpPr/>
          <p:nvPr/>
        </p:nvGrpSpPr>
        <p:grpSpPr>
          <a:xfrm>
            <a:off x="8904393" y="2012087"/>
            <a:ext cx="2472798" cy="2519078"/>
            <a:chOff x="9458047" y="2212303"/>
            <a:chExt cx="2507425" cy="2292988"/>
          </a:xfrm>
          <a:solidFill>
            <a:srgbClr val="1E4266"/>
          </a:solidFill>
        </p:grpSpPr>
        <p:sp>
          <p:nvSpPr>
            <p:cNvPr id="61" name="Right Triangle 134">
              <a:extLst>
                <a:ext uri="{FF2B5EF4-FFF2-40B4-BE49-F238E27FC236}">
                  <a16:creationId xmlns:a16="http://schemas.microsoft.com/office/drawing/2014/main" id="{A468556E-F0D5-5FC5-3EB0-0108906176C5}"/>
                </a:ext>
              </a:extLst>
            </p:cNvPr>
            <p:cNvSpPr/>
            <p:nvPr/>
          </p:nvSpPr>
          <p:spPr>
            <a:xfrm rot="13500000">
              <a:off x="9565267" y="2105084"/>
              <a:ext cx="2292988" cy="2507425"/>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a:extLst>
                <a:ext uri="{FF2B5EF4-FFF2-40B4-BE49-F238E27FC236}">
                  <a16:creationId xmlns:a16="http://schemas.microsoft.com/office/drawing/2014/main" id="{CBB9D9DE-4855-2028-FDC1-A83842A50540}"/>
                </a:ext>
              </a:extLst>
            </p:cNvPr>
            <p:cNvSpPr>
              <a:spLocks noChangeAspect="1"/>
            </p:cNvSpPr>
            <p:nvPr/>
          </p:nvSpPr>
          <p:spPr>
            <a:xfrm>
              <a:off x="11260622"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6" name="Straight Connector 65">
            <a:extLst>
              <a:ext uri="{FF2B5EF4-FFF2-40B4-BE49-F238E27FC236}">
                <a16:creationId xmlns:a16="http://schemas.microsoft.com/office/drawing/2014/main" id="{862DB2C3-EE8F-54BE-F566-8944AF54AA6B}"/>
              </a:ext>
            </a:extLst>
          </p:cNvPr>
          <p:cNvCxnSpPr>
            <a:cxnSpLocks/>
          </p:cNvCxnSpPr>
          <p:nvPr/>
        </p:nvCxnSpPr>
        <p:spPr>
          <a:xfrm flipV="1">
            <a:off x="746104"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8FDC54A-393B-0E75-5425-C6E6F2E83D4E}"/>
              </a:ext>
            </a:extLst>
          </p:cNvPr>
          <p:cNvCxnSpPr>
            <a:cxnSpLocks/>
          </p:cNvCxnSpPr>
          <p:nvPr/>
        </p:nvCxnSpPr>
        <p:spPr>
          <a:xfrm flipV="1">
            <a:off x="3703276"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E93CCD2-0FF7-190A-511B-A917C59F1494}"/>
              </a:ext>
            </a:extLst>
          </p:cNvPr>
          <p:cNvCxnSpPr>
            <a:cxnSpLocks/>
          </p:cNvCxnSpPr>
          <p:nvPr/>
        </p:nvCxnSpPr>
        <p:spPr>
          <a:xfrm flipV="1">
            <a:off x="6639757"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0" name="Folded Corner 69">
            <a:extLst>
              <a:ext uri="{FF2B5EF4-FFF2-40B4-BE49-F238E27FC236}">
                <a16:creationId xmlns:a16="http://schemas.microsoft.com/office/drawing/2014/main" id="{922D301F-2F63-587C-B7EB-DD186FB4B0F2}"/>
              </a:ext>
            </a:extLst>
          </p:cNvPr>
          <p:cNvSpPr/>
          <p:nvPr/>
        </p:nvSpPr>
        <p:spPr>
          <a:xfrm>
            <a:off x="740342" y="494628"/>
            <a:ext cx="2651760" cy="548640"/>
          </a:xfrm>
          <a:prstGeom prst="foldedCorner">
            <a:avLst>
              <a:gd name="adj" fmla="val 50000"/>
            </a:avLst>
          </a:prstGeom>
          <a:gradFill>
            <a:gsLst>
              <a:gs pos="30000">
                <a:srgbClr val="52D1D0"/>
              </a:gs>
              <a:gs pos="100000">
                <a:srgbClr val="42ABAB"/>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es-419" sz="2000">
                <a:latin typeface="Century Gothic" panose="020B0502020202020204" pitchFamily="34" charset="0"/>
              </a:rPr>
              <a:t>Categoría </a:t>
            </a:r>
          </a:p>
        </p:txBody>
      </p:sp>
      <p:sp>
        <p:nvSpPr>
          <p:cNvPr id="71" name="Folded Corner 70">
            <a:extLst>
              <a:ext uri="{FF2B5EF4-FFF2-40B4-BE49-F238E27FC236}">
                <a16:creationId xmlns:a16="http://schemas.microsoft.com/office/drawing/2014/main" id="{4A67C8BA-2C3F-8984-395A-D0BA03BEB9DC}"/>
              </a:ext>
            </a:extLst>
          </p:cNvPr>
          <p:cNvSpPr/>
          <p:nvPr/>
        </p:nvSpPr>
        <p:spPr>
          <a:xfrm>
            <a:off x="1486445" y="1312035"/>
            <a:ext cx="2364879" cy="750802"/>
          </a:xfrm>
          <a:prstGeom prst="foldedCorner">
            <a:avLst/>
          </a:prstGeom>
          <a:gradFill>
            <a:gsLst>
              <a:gs pos="30000">
                <a:srgbClr val="BDF4F0"/>
              </a:gs>
              <a:gs pos="100000">
                <a:srgbClr val="97C5C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sz="1400">
                <a:solidFill>
                  <a:schemeClr val="tx1">
                    <a:lumMod val="75000"/>
                    <a:lumOff val="25000"/>
                  </a:schemeClr>
                </a:solidFill>
                <a:latin typeface="Century Gothic" panose="020B0502020202020204" pitchFamily="34" charset="0"/>
              </a:rPr>
              <a:t>Causa</a:t>
            </a:r>
          </a:p>
        </p:txBody>
      </p:sp>
      <p:sp>
        <p:nvSpPr>
          <p:cNvPr id="72" name="Folded Corner 71">
            <a:extLst>
              <a:ext uri="{FF2B5EF4-FFF2-40B4-BE49-F238E27FC236}">
                <a16:creationId xmlns:a16="http://schemas.microsoft.com/office/drawing/2014/main" id="{62C1B223-5309-0382-20BB-F6E574B1EF4F}"/>
              </a:ext>
            </a:extLst>
          </p:cNvPr>
          <p:cNvSpPr/>
          <p:nvPr/>
        </p:nvSpPr>
        <p:spPr>
          <a:xfrm>
            <a:off x="3697514" y="494628"/>
            <a:ext cx="2651760" cy="548640"/>
          </a:xfrm>
          <a:prstGeom prst="foldedCorner">
            <a:avLst>
              <a:gd name="adj" fmla="val 50000"/>
            </a:avLst>
          </a:prstGeom>
          <a:gradFill>
            <a:gsLst>
              <a:gs pos="30000">
                <a:srgbClr val="FF5C4B"/>
              </a:gs>
              <a:gs pos="100000">
                <a:srgbClr val="E0514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es-419" sz="2000">
                <a:latin typeface="Century Gothic" panose="020B0502020202020204" pitchFamily="34" charset="0"/>
              </a:rPr>
              <a:t>Categoría</a:t>
            </a:r>
          </a:p>
        </p:txBody>
      </p:sp>
      <p:sp>
        <p:nvSpPr>
          <p:cNvPr id="73" name="Folded Corner 72">
            <a:extLst>
              <a:ext uri="{FF2B5EF4-FFF2-40B4-BE49-F238E27FC236}">
                <a16:creationId xmlns:a16="http://schemas.microsoft.com/office/drawing/2014/main" id="{EE02D82B-A44A-21B8-1DEF-6375B626D88A}"/>
              </a:ext>
            </a:extLst>
          </p:cNvPr>
          <p:cNvSpPr/>
          <p:nvPr/>
        </p:nvSpPr>
        <p:spPr>
          <a:xfrm>
            <a:off x="4529787" y="1217025"/>
            <a:ext cx="1884962" cy="1792224"/>
          </a:xfrm>
          <a:prstGeom prst="foldedCorner">
            <a:avLst/>
          </a:prstGeom>
          <a:gradFill>
            <a:gsLst>
              <a:gs pos="92000">
                <a:srgbClr val="FF7F74"/>
              </a:gs>
              <a:gs pos="22000">
                <a:srgbClr val="FFAC9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sz="1400">
                <a:solidFill>
                  <a:sysClr val="windowText" lastClr="000000"/>
                </a:solidFill>
                <a:latin typeface="Century Gothic" panose="020B0502020202020204" pitchFamily="34" charset="0"/>
              </a:rPr>
              <a:t>Causa</a:t>
            </a:r>
          </a:p>
        </p:txBody>
      </p:sp>
      <p:sp>
        <p:nvSpPr>
          <p:cNvPr id="74" name="Folded Corner 73">
            <a:extLst>
              <a:ext uri="{FF2B5EF4-FFF2-40B4-BE49-F238E27FC236}">
                <a16:creationId xmlns:a16="http://schemas.microsoft.com/office/drawing/2014/main" id="{87549852-FF4A-3D3D-030D-725D0613317C}"/>
              </a:ext>
            </a:extLst>
          </p:cNvPr>
          <p:cNvSpPr/>
          <p:nvPr/>
        </p:nvSpPr>
        <p:spPr>
          <a:xfrm>
            <a:off x="1738585" y="2293141"/>
            <a:ext cx="1317183" cy="750802"/>
          </a:xfrm>
          <a:prstGeom prst="foldedCorner">
            <a:avLst/>
          </a:prstGeom>
          <a:gradFill>
            <a:gsLst>
              <a:gs pos="30000">
                <a:srgbClr val="BDF4F0"/>
              </a:gs>
              <a:gs pos="100000">
                <a:srgbClr val="97C5C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sz="1400">
                <a:solidFill>
                  <a:schemeClr val="tx1">
                    <a:lumMod val="75000"/>
                    <a:lumOff val="25000"/>
                  </a:schemeClr>
                </a:solidFill>
                <a:latin typeface="Century Gothic" panose="020B0502020202020204" pitchFamily="34" charset="0"/>
              </a:rPr>
              <a:t>Causa</a:t>
            </a:r>
          </a:p>
        </p:txBody>
      </p:sp>
      <p:sp>
        <p:nvSpPr>
          <p:cNvPr id="75" name="Folded Corner 74">
            <a:extLst>
              <a:ext uri="{FF2B5EF4-FFF2-40B4-BE49-F238E27FC236}">
                <a16:creationId xmlns:a16="http://schemas.microsoft.com/office/drawing/2014/main" id="{2F59F654-E68A-5D11-5E1B-67F743D3FC3A}"/>
              </a:ext>
            </a:extLst>
          </p:cNvPr>
          <p:cNvSpPr/>
          <p:nvPr/>
        </p:nvSpPr>
        <p:spPr>
          <a:xfrm>
            <a:off x="6633995" y="494628"/>
            <a:ext cx="2651760" cy="548640"/>
          </a:xfrm>
          <a:prstGeom prst="foldedCorner">
            <a:avLst>
              <a:gd name="adj" fmla="val 50000"/>
            </a:avLst>
          </a:prstGeom>
          <a:gradFill>
            <a:gsLst>
              <a:gs pos="30000">
                <a:srgbClr val="9ED113"/>
              </a:gs>
              <a:gs pos="100000">
                <a:srgbClr val="93AC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es-419" sz="2000">
                <a:latin typeface="Century Gothic" panose="020B0502020202020204" pitchFamily="34" charset="0"/>
              </a:rPr>
              <a:t>Categoría </a:t>
            </a:r>
          </a:p>
        </p:txBody>
      </p:sp>
      <p:sp>
        <p:nvSpPr>
          <p:cNvPr id="76" name="Folded Corner 75">
            <a:extLst>
              <a:ext uri="{FF2B5EF4-FFF2-40B4-BE49-F238E27FC236}">
                <a16:creationId xmlns:a16="http://schemas.microsoft.com/office/drawing/2014/main" id="{F470B936-D231-2814-C7C7-6AE53D56D9D9}"/>
              </a:ext>
            </a:extLst>
          </p:cNvPr>
          <p:cNvSpPr/>
          <p:nvPr/>
        </p:nvSpPr>
        <p:spPr>
          <a:xfrm>
            <a:off x="7309835" y="2164723"/>
            <a:ext cx="2364879" cy="750802"/>
          </a:xfrm>
          <a:prstGeom prst="foldedCorner">
            <a:avLst/>
          </a:prstGeom>
          <a:gradFill>
            <a:gsLst>
              <a:gs pos="30000">
                <a:srgbClr val="E0F015"/>
              </a:gs>
              <a:gs pos="100000">
                <a:srgbClr val="B1BA4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sz="1400">
                <a:solidFill>
                  <a:schemeClr val="tx1">
                    <a:lumMod val="75000"/>
                    <a:lumOff val="25000"/>
                  </a:schemeClr>
                </a:solidFill>
                <a:latin typeface="Century Gothic" panose="020B0502020202020204" pitchFamily="34" charset="0"/>
              </a:rPr>
              <a:t>Causa</a:t>
            </a:r>
          </a:p>
        </p:txBody>
      </p:sp>
      <p:sp>
        <p:nvSpPr>
          <p:cNvPr id="77" name="Folded Corner 76">
            <a:extLst>
              <a:ext uri="{FF2B5EF4-FFF2-40B4-BE49-F238E27FC236}">
                <a16:creationId xmlns:a16="http://schemas.microsoft.com/office/drawing/2014/main" id="{83292F01-0B42-E3C5-7083-A839D319A132}"/>
              </a:ext>
            </a:extLst>
          </p:cNvPr>
          <p:cNvSpPr/>
          <p:nvPr/>
        </p:nvSpPr>
        <p:spPr>
          <a:xfrm>
            <a:off x="7434481" y="1217025"/>
            <a:ext cx="2135988" cy="750802"/>
          </a:xfrm>
          <a:prstGeom prst="foldedCorner">
            <a:avLst/>
          </a:prstGeom>
          <a:gradFill>
            <a:gsLst>
              <a:gs pos="30000">
                <a:srgbClr val="E0F015"/>
              </a:gs>
              <a:gs pos="100000">
                <a:srgbClr val="B1BA4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sz="1400">
                <a:solidFill>
                  <a:schemeClr val="tx1">
                    <a:lumMod val="75000"/>
                    <a:lumOff val="25000"/>
                  </a:schemeClr>
                </a:solidFill>
                <a:latin typeface="Century Gothic" panose="020B0502020202020204" pitchFamily="34" charset="0"/>
              </a:rPr>
              <a:t>Causa</a:t>
            </a:r>
          </a:p>
        </p:txBody>
      </p:sp>
      <p:sp>
        <p:nvSpPr>
          <p:cNvPr id="78" name="Folded Corner 77">
            <a:extLst>
              <a:ext uri="{FF2B5EF4-FFF2-40B4-BE49-F238E27FC236}">
                <a16:creationId xmlns:a16="http://schemas.microsoft.com/office/drawing/2014/main" id="{C3620578-5BD5-EE9E-D147-3CD0BA4DF98A}"/>
              </a:ext>
            </a:extLst>
          </p:cNvPr>
          <p:cNvSpPr/>
          <p:nvPr/>
        </p:nvSpPr>
        <p:spPr>
          <a:xfrm>
            <a:off x="10099669" y="3804955"/>
            <a:ext cx="1890144" cy="1813411"/>
          </a:xfrm>
          <a:prstGeom prst="foldedCorner">
            <a:avLst/>
          </a:prstGeom>
          <a:gradFill>
            <a:gsLst>
              <a:gs pos="19000">
                <a:srgbClr val="FFFF00"/>
              </a:gs>
              <a:gs pos="100000">
                <a:schemeClr val="accent4"/>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dirty="0">
                <a:solidFill>
                  <a:sysClr val="windowText" lastClr="000000"/>
                </a:solidFill>
                <a:latin typeface="Century Gothic" panose="020B0502020202020204" pitchFamily="34" charset="0"/>
              </a:rPr>
              <a:t>Título del planteamiento del problema</a:t>
            </a:r>
          </a:p>
        </p:txBody>
      </p:sp>
      <p:sp>
        <p:nvSpPr>
          <p:cNvPr id="79" name="Folded Corner 78">
            <a:extLst>
              <a:ext uri="{FF2B5EF4-FFF2-40B4-BE49-F238E27FC236}">
                <a16:creationId xmlns:a16="http://schemas.microsoft.com/office/drawing/2014/main" id="{C4C0CB68-A5CD-1639-035F-17175284FDF1}"/>
              </a:ext>
            </a:extLst>
          </p:cNvPr>
          <p:cNvSpPr/>
          <p:nvPr/>
        </p:nvSpPr>
        <p:spPr>
          <a:xfrm>
            <a:off x="747381" y="5567945"/>
            <a:ext cx="2651760" cy="548640"/>
          </a:xfrm>
          <a:prstGeom prst="foldedCorner">
            <a:avLst>
              <a:gd name="adj" fmla="val 50000"/>
            </a:avLst>
          </a:prstGeom>
          <a:gradFill>
            <a:gsLst>
              <a:gs pos="30000">
                <a:srgbClr val="0099FF"/>
              </a:gs>
              <a:gs pos="100000">
                <a:srgbClr val="1255FF"/>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es-419" sz="2000">
                <a:latin typeface="Century Gothic" panose="020B0502020202020204" pitchFamily="34" charset="0"/>
              </a:rPr>
              <a:t>Categoría </a:t>
            </a:r>
          </a:p>
        </p:txBody>
      </p:sp>
      <p:sp>
        <p:nvSpPr>
          <p:cNvPr id="80" name="Folded Corner 79">
            <a:extLst>
              <a:ext uri="{FF2B5EF4-FFF2-40B4-BE49-F238E27FC236}">
                <a16:creationId xmlns:a16="http://schemas.microsoft.com/office/drawing/2014/main" id="{A0B3E0CF-75F2-729A-357F-31A3C3302BD4}"/>
              </a:ext>
            </a:extLst>
          </p:cNvPr>
          <p:cNvSpPr/>
          <p:nvPr/>
        </p:nvSpPr>
        <p:spPr>
          <a:xfrm>
            <a:off x="3873241" y="4559764"/>
            <a:ext cx="2364879" cy="750802"/>
          </a:xfrm>
          <a:prstGeom prst="foldedCorner">
            <a:avLst/>
          </a:prstGeom>
          <a:gradFill>
            <a:gsLst>
              <a:gs pos="30000">
                <a:schemeClr val="accent2">
                  <a:lumMod val="20000"/>
                  <a:lumOff val="80000"/>
                </a:schemeClr>
              </a:gs>
              <a:gs pos="100000">
                <a:schemeClr val="accent2">
                  <a:lumMod val="60000"/>
                  <a:lumOff val="40000"/>
                </a:schemeClr>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sz="1400">
                <a:solidFill>
                  <a:schemeClr val="tx1">
                    <a:lumMod val="75000"/>
                    <a:lumOff val="25000"/>
                  </a:schemeClr>
                </a:solidFill>
                <a:latin typeface="Century Gothic" panose="020B0502020202020204" pitchFamily="34" charset="0"/>
              </a:rPr>
              <a:t>Causa</a:t>
            </a:r>
          </a:p>
        </p:txBody>
      </p:sp>
      <p:sp>
        <p:nvSpPr>
          <p:cNvPr id="81" name="Folded Corner 80">
            <a:extLst>
              <a:ext uri="{FF2B5EF4-FFF2-40B4-BE49-F238E27FC236}">
                <a16:creationId xmlns:a16="http://schemas.microsoft.com/office/drawing/2014/main" id="{C7B329D4-AB7F-4A83-81DB-58979C7BA5E0}"/>
              </a:ext>
            </a:extLst>
          </p:cNvPr>
          <p:cNvSpPr/>
          <p:nvPr/>
        </p:nvSpPr>
        <p:spPr>
          <a:xfrm>
            <a:off x="3704553" y="5567945"/>
            <a:ext cx="2651760" cy="548640"/>
          </a:xfrm>
          <a:prstGeom prst="foldedCorner">
            <a:avLst>
              <a:gd name="adj" fmla="val 50000"/>
            </a:avLst>
          </a:prstGeom>
          <a:gradFill>
            <a:gsLst>
              <a:gs pos="30000">
                <a:schemeClr val="accent2">
                  <a:lumMod val="60000"/>
                  <a:lumOff val="40000"/>
                </a:schemeClr>
              </a:gs>
              <a:gs pos="100000">
                <a:srgbClr val="D16E2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es-419" sz="2000">
                <a:latin typeface="Century Gothic" panose="020B0502020202020204" pitchFamily="34" charset="0"/>
              </a:rPr>
              <a:t>Categoría</a:t>
            </a:r>
          </a:p>
        </p:txBody>
      </p:sp>
      <p:sp>
        <p:nvSpPr>
          <p:cNvPr id="82" name="Folded Corner 81">
            <a:extLst>
              <a:ext uri="{FF2B5EF4-FFF2-40B4-BE49-F238E27FC236}">
                <a16:creationId xmlns:a16="http://schemas.microsoft.com/office/drawing/2014/main" id="{4B4C1C30-392F-B764-8C76-60A34AF566C5}"/>
              </a:ext>
            </a:extLst>
          </p:cNvPr>
          <p:cNvSpPr/>
          <p:nvPr/>
        </p:nvSpPr>
        <p:spPr>
          <a:xfrm>
            <a:off x="1319353" y="3595223"/>
            <a:ext cx="2189840" cy="1792224"/>
          </a:xfrm>
          <a:prstGeom prst="foldedCorner">
            <a:avLst/>
          </a:prstGeom>
          <a:gradFill>
            <a:gsLst>
              <a:gs pos="92000">
                <a:srgbClr val="63BBFC"/>
              </a:gs>
              <a:gs pos="22000">
                <a:srgbClr val="A2D7FC"/>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sz="1400">
                <a:solidFill>
                  <a:sysClr val="windowText" lastClr="000000"/>
                </a:solidFill>
                <a:latin typeface="Century Gothic" panose="020B0502020202020204" pitchFamily="34" charset="0"/>
              </a:rPr>
              <a:t>Causa</a:t>
            </a:r>
          </a:p>
        </p:txBody>
      </p:sp>
      <p:sp>
        <p:nvSpPr>
          <p:cNvPr id="84" name="Folded Corner 83">
            <a:extLst>
              <a:ext uri="{FF2B5EF4-FFF2-40B4-BE49-F238E27FC236}">
                <a16:creationId xmlns:a16="http://schemas.microsoft.com/office/drawing/2014/main" id="{942840EB-4DEA-9D1D-87E2-558DAD7FDE8B}"/>
              </a:ext>
            </a:extLst>
          </p:cNvPr>
          <p:cNvSpPr/>
          <p:nvPr/>
        </p:nvSpPr>
        <p:spPr>
          <a:xfrm>
            <a:off x="6641034" y="5567945"/>
            <a:ext cx="2651760" cy="548640"/>
          </a:xfrm>
          <a:prstGeom prst="foldedCorner">
            <a:avLst>
              <a:gd name="adj" fmla="val 50000"/>
            </a:avLst>
          </a:prstGeom>
          <a:gradFill>
            <a:gsLst>
              <a:gs pos="30000">
                <a:srgbClr val="E967D8"/>
              </a:gs>
              <a:gs pos="100000">
                <a:srgbClr val="8734A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es-419" sz="2000">
                <a:latin typeface="Century Gothic" panose="020B0502020202020204" pitchFamily="34" charset="0"/>
              </a:rPr>
              <a:t>Categoría </a:t>
            </a:r>
          </a:p>
        </p:txBody>
      </p:sp>
      <p:sp>
        <p:nvSpPr>
          <p:cNvPr id="85" name="Folded Corner 84">
            <a:extLst>
              <a:ext uri="{FF2B5EF4-FFF2-40B4-BE49-F238E27FC236}">
                <a16:creationId xmlns:a16="http://schemas.microsoft.com/office/drawing/2014/main" id="{E47C7EA2-447E-4A1B-A2C7-B04DBBD467BA}"/>
              </a:ext>
            </a:extLst>
          </p:cNvPr>
          <p:cNvSpPr/>
          <p:nvPr/>
        </p:nvSpPr>
        <p:spPr>
          <a:xfrm>
            <a:off x="6982442" y="4568877"/>
            <a:ext cx="2364879" cy="870509"/>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sz="1400">
                <a:solidFill>
                  <a:schemeClr val="tx1">
                    <a:lumMod val="75000"/>
                    <a:lumOff val="25000"/>
                  </a:schemeClr>
                </a:solidFill>
                <a:latin typeface="Century Gothic" panose="020B0502020202020204" pitchFamily="34" charset="0"/>
              </a:rPr>
              <a:t>Causa</a:t>
            </a:r>
          </a:p>
        </p:txBody>
      </p:sp>
      <p:sp>
        <p:nvSpPr>
          <p:cNvPr id="86" name="Folded Corner 85">
            <a:extLst>
              <a:ext uri="{FF2B5EF4-FFF2-40B4-BE49-F238E27FC236}">
                <a16:creationId xmlns:a16="http://schemas.microsoft.com/office/drawing/2014/main" id="{CFC9DB06-BC1E-04ED-593E-2B47D83595F8}"/>
              </a:ext>
            </a:extLst>
          </p:cNvPr>
          <p:cNvSpPr/>
          <p:nvPr/>
        </p:nvSpPr>
        <p:spPr>
          <a:xfrm>
            <a:off x="4860226" y="3602757"/>
            <a:ext cx="2135988" cy="750802"/>
          </a:xfrm>
          <a:prstGeom prst="foldedCorner">
            <a:avLst/>
          </a:prstGeom>
          <a:gradFill>
            <a:gsLst>
              <a:gs pos="30000">
                <a:schemeClr val="accent2">
                  <a:lumMod val="20000"/>
                  <a:lumOff val="80000"/>
                </a:schemeClr>
              </a:gs>
              <a:gs pos="100000">
                <a:schemeClr val="accent2">
                  <a:lumMod val="60000"/>
                  <a:lumOff val="40000"/>
                </a:schemeClr>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sz="1400">
                <a:solidFill>
                  <a:schemeClr val="tx1">
                    <a:lumMod val="75000"/>
                    <a:lumOff val="25000"/>
                  </a:schemeClr>
                </a:solidFill>
                <a:latin typeface="Century Gothic" panose="020B0502020202020204" pitchFamily="34" charset="0"/>
              </a:rPr>
              <a:t>Causa</a:t>
            </a:r>
          </a:p>
        </p:txBody>
      </p:sp>
      <p:sp>
        <p:nvSpPr>
          <p:cNvPr id="87" name="Folded Corner 86">
            <a:extLst>
              <a:ext uri="{FF2B5EF4-FFF2-40B4-BE49-F238E27FC236}">
                <a16:creationId xmlns:a16="http://schemas.microsoft.com/office/drawing/2014/main" id="{D4D8FCD3-23FF-C25F-DD0E-A6CE39996ABE}"/>
              </a:ext>
            </a:extLst>
          </p:cNvPr>
          <p:cNvSpPr/>
          <p:nvPr/>
        </p:nvSpPr>
        <p:spPr>
          <a:xfrm>
            <a:off x="7650762" y="3567056"/>
            <a:ext cx="946591" cy="828064"/>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sz="1400">
                <a:solidFill>
                  <a:schemeClr val="tx1">
                    <a:lumMod val="75000"/>
                    <a:lumOff val="25000"/>
                  </a:schemeClr>
                </a:solidFill>
                <a:latin typeface="Century Gothic" panose="020B0502020202020204" pitchFamily="34" charset="0"/>
              </a:rPr>
              <a:t>Causa</a:t>
            </a:r>
          </a:p>
        </p:txBody>
      </p:sp>
      <p:sp>
        <p:nvSpPr>
          <p:cNvPr id="83" name="Folded Corner 82">
            <a:extLst>
              <a:ext uri="{FF2B5EF4-FFF2-40B4-BE49-F238E27FC236}">
                <a16:creationId xmlns:a16="http://schemas.microsoft.com/office/drawing/2014/main" id="{AF906E2C-26D8-9039-49CC-3845AA5021D6}"/>
              </a:ext>
            </a:extLst>
          </p:cNvPr>
          <p:cNvSpPr/>
          <p:nvPr/>
        </p:nvSpPr>
        <p:spPr>
          <a:xfrm>
            <a:off x="8764911" y="3912899"/>
            <a:ext cx="946591" cy="828064"/>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sz="1400">
                <a:solidFill>
                  <a:schemeClr val="tx1">
                    <a:lumMod val="75000"/>
                    <a:lumOff val="25000"/>
                  </a:schemeClr>
                </a:solidFill>
                <a:latin typeface="Century Gothic" panose="020B0502020202020204" pitchFamily="34" charset="0"/>
              </a:rPr>
              <a:t>Causa</a:t>
            </a:r>
          </a:p>
        </p:txBody>
      </p:sp>
      <p:sp>
        <p:nvSpPr>
          <p:cNvPr id="2" name="TextBox 1">
            <a:extLst>
              <a:ext uri="{FF2B5EF4-FFF2-40B4-BE49-F238E27FC236}">
                <a16:creationId xmlns:a16="http://schemas.microsoft.com/office/drawing/2014/main" id="{4712A094-E6DE-B843-6DF4-4D49A4B1ECC7}"/>
              </a:ext>
            </a:extLst>
          </p:cNvPr>
          <p:cNvSpPr txBox="1"/>
          <p:nvPr/>
        </p:nvSpPr>
        <p:spPr>
          <a:xfrm>
            <a:off x="9772189" y="433104"/>
            <a:ext cx="2133499" cy="646331"/>
          </a:xfrm>
          <a:prstGeom prst="rect">
            <a:avLst/>
          </a:prstGeom>
          <a:noFill/>
          <a:effectLst/>
        </p:spPr>
        <p:txBody>
          <a:bodyPr wrap="square" rtlCol="0">
            <a:spAutoFit/>
          </a:bodyPr>
          <a:lstStyle/>
          <a:p>
            <a:pPr rtl="0">
              <a:lnSpc>
                <a:spcPct val="90000"/>
              </a:lnSpc>
            </a:pPr>
            <a:r>
              <a:rPr lang="pt-BR" sz="2000" b="1" spc="-50" dirty="0">
                <a:latin typeface="Century Gothic" panose="020B0502020202020204" pitchFamily="34" charset="0"/>
              </a:rPr>
              <a:t>PLANTEAMIENTO DEL PROBLEMA</a:t>
            </a:r>
            <a:endParaRPr lang="fr-FR" sz="2000" b="1" spc="-50" dirty="0">
              <a:latin typeface="Century Gothic" panose="020B0502020202020204" pitchFamily="34" charset="0"/>
            </a:endParaRPr>
          </a:p>
        </p:txBody>
      </p:sp>
      <p:sp>
        <p:nvSpPr>
          <p:cNvPr id="4" name="TextBox 3">
            <a:extLst>
              <a:ext uri="{FF2B5EF4-FFF2-40B4-BE49-F238E27FC236}">
                <a16:creationId xmlns:a16="http://schemas.microsoft.com/office/drawing/2014/main" id="{0F9DB478-C9E2-2F75-485B-176B6893C3EC}"/>
              </a:ext>
            </a:extLst>
          </p:cNvPr>
          <p:cNvSpPr txBox="1"/>
          <p:nvPr/>
        </p:nvSpPr>
        <p:spPr>
          <a:xfrm>
            <a:off x="463959" y="2952398"/>
            <a:ext cx="1682908" cy="535531"/>
          </a:xfrm>
          <a:prstGeom prst="rect">
            <a:avLst/>
          </a:prstGeom>
          <a:noFill/>
          <a:effectLst/>
        </p:spPr>
        <p:txBody>
          <a:bodyPr wrap="square" rtlCol="0">
            <a:spAutoFit/>
          </a:bodyPr>
          <a:lstStyle/>
          <a:p>
            <a:pPr rtl="0">
              <a:lnSpc>
                <a:spcPct val="90000"/>
              </a:lnSpc>
            </a:pPr>
            <a:r>
              <a:rPr lang="pt-BR" sz="1600" b="1" dirty="0">
                <a:solidFill>
                  <a:schemeClr val="bg1"/>
                </a:solidFill>
                <a:latin typeface="Century Gothic" panose="020B0502020202020204" pitchFamily="34" charset="0"/>
              </a:rPr>
              <a:t>CAUSAS </a:t>
            </a:r>
            <a:br>
              <a:rPr lang="pt-BR" sz="1600" b="1" dirty="0">
                <a:solidFill>
                  <a:schemeClr val="bg1"/>
                </a:solidFill>
                <a:latin typeface="Century Gothic" panose="020B0502020202020204" pitchFamily="34" charset="0"/>
              </a:rPr>
            </a:br>
            <a:r>
              <a:rPr lang="pt-BR" sz="1600" b="1" dirty="0">
                <a:solidFill>
                  <a:schemeClr val="bg1"/>
                </a:solidFill>
                <a:latin typeface="Century Gothic" panose="020B0502020202020204" pitchFamily="34" charset="0"/>
              </a:rPr>
              <a:t>DE ORIGEN</a:t>
            </a:r>
            <a:endParaRPr lang="fr-FR" sz="16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959847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3" name="Right Triangle 133">
            <a:extLst>
              <a:ext uri="{FF2B5EF4-FFF2-40B4-BE49-F238E27FC236}">
                <a16:creationId xmlns:a16="http://schemas.microsoft.com/office/drawing/2014/main" id="{75BB2761-E73D-7027-3357-50CACC800D6F}"/>
              </a:ext>
            </a:extLst>
          </p:cNvPr>
          <p:cNvSpPr/>
          <p:nvPr/>
        </p:nvSpPr>
        <p:spPr>
          <a:xfrm rot="13500000">
            <a:off x="-673470" y="2169192"/>
            <a:ext cx="2212498" cy="2187093"/>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79609 w 1350756"/>
              <a:gd name="connsiteY2" fmla="*/ 69969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85317 w 1350756"/>
              <a:gd name="connsiteY2" fmla="*/ 745716 h 1477562"/>
              <a:gd name="connsiteX3" fmla="*/ 1350756 w 1350756"/>
              <a:gd name="connsiteY3" fmla="*/ 1310564 h 1477562"/>
              <a:gd name="connsiteX4" fmla="*/ 0 w 1350756"/>
              <a:gd name="connsiteY4" fmla="*/ 1477562 h 1477562"/>
              <a:gd name="connsiteX0" fmla="*/ 0 w 1430669"/>
              <a:gd name="connsiteY0" fmla="*/ 1477562 h 1626664"/>
              <a:gd name="connsiteX1" fmla="*/ 106337 w 1430669"/>
              <a:gd name="connsiteY1" fmla="*/ 0 h 1626664"/>
              <a:gd name="connsiteX2" fmla="*/ 685317 w 1430669"/>
              <a:gd name="connsiteY2" fmla="*/ 745716 h 1626664"/>
              <a:gd name="connsiteX3" fmla="*/ 1430669 w 1430669"/>
              <a:gd name="connsiteY3" fmla="*/ 1547225 h 1626664"/>
              <a:gd name="connsiteX4" fmla="*/ 0 w 1430669"/>
              <a:gd name="connsiteY4" fmla="*/ 1477562 h 1626664"/>
              <a:gd name="connsiteX0" fmla="*/ 0 w 1362172"/>
              <a:gd name="connsiteY0" fmla="*/ 1477562 h 1539368"/>
              <a:gd name="connsiteX1" fmla="*/ 106337 w 1362172"/>
              <a:gd name="connsiteY1" fmla="*/ 0 h 1539368"/>
              <a:gd name="connsiteX2" fmla="*/ 685317 w 1362172"/>
              <a:gd name="connsiteY2" fmla="*/ 745716 h 1539368"/>
              <a:gd name="connsiteX3" fmla="*/ 1362172 w 1362172"/>
              <a:gd name="connsiteY3" fmla="*/ 1442042 h 1539368"/>
              <a:gd name="connsiteX4" fmla="*/ 0 w 1362172"/>
              <a:gd name="connsiteY4" fmla="*/ 1477562 h 1539368"/>
              <a:gd name="connsiteX0" fmla="*/ 0 w 1362172"/>
              <a:gd name="connsiteY0" fmla="*/ 1477562 h 1559643"/>
              <a:gd name="connsiteX1" fmla="*/ 106337 w 1362172"/>
              <a:gd name="connsiteY1" fmla="*/ 0 h 1559643"/>
              <a:gd name="connsiteX2" fmla="*/ 685317 w 1362172"/>
              <a:gd name="connsiteY2" fmla="*/ 745716 h 1559643"/>
              <a:gd name="connsiteX3" fmla="*/ 1362172 w 1362172"/>
              <a:gd name="connsiteY3" fmla="*/ 1442042 h 1559643"/>
              <a:gd name="connsiteX4" fmla="*/ 0 w 1362172"/>
              <a:gd name="connsiteY4" fmla="*/ 1477562 h 1559643"/>
              <a:gd name="connsiteX0" fmla="*/ 3874 w 1366046"/>
              <a:gd name="connsiteY0" fmla="*/ 1569597 h 1651678"/>
              <a:gd name="connsiteX1" fmla="*/ 98795 w 1366046"/>
              <a:gd name="connsiteY1" fmla="*/ 0 h 1651678"/>
              <a:gd name="connsiteX2" fmla="*/ 689191 w 1366046"/>
              <a:gd name="connsiteY2" fmla="*/ 837751 h 1651678"/>
              <a:gd name="connsiteX3" fmla="*/ 1366046 w 1366046"/>
              <a:gd name="connsiteY3" fmla="*/ 1534077 h 1651678"/>
              <a:gd name="connsiteX4" fmla="*/ 3874 w 1366046"/>
              <a:gd name="connsiteY4" fmla="*/ 1569597 h 1651678"/>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0 w 1527707"/>
              <a:gd name="connsiteY0" fmla="*/ 1655058 h 1683077"/>
              <a:gd name="connsiteX1" fmla="*/ 180542 w 1527707"/>
              <a:gd name="connsiteY1" fmla="*/ 0 h 1683077"/>
              <a:gd name="connsiteX2" fmla="*/ 770938 w 1527707"/>
              <a:gd name="connsiteY2" fmla="*/ 837751 h 1683077"/>
              <a:gd name="connsiteX3" fmla="*/ 1527707 w 1527707"/>
              <a:gd name="connsiteY3" fmla="*/ 1547226 h 1683077"/>
              <a:gd name="connsiteX4" fmla="*/ 0 w 1527707"/>
              <a:gd name="connsiteY4" fmla="*/ 1655058 h 1683077"/>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4918" h="1667755">
                <a:moveTo>
                  <a:pt x="0" y="1595893"/>
                </a:moveTo>
                <a:cubicBezTo>
                  <a:pt x="213988" y="661043"/>
                  <a:pt x="-167520" y="877563"/>
                  <a:pt x="117753" y="0"/>
                </a:cubicBezTo>
                <a:cubicBezTo>
                  <a:pt x="330694" y="377082"/>
                  <a:pt x="639507" y="560460"/>
                  <a:pt x="708149" y="837751"/>
                </a:cubicBezTo>
                <a:cubicBezTo>
                  <a:pt x="898835" y="886567"/>
                  <a:pt x="1240406" y="1427016"/>
                  <a:pt x="1464918" y="1547226"/>
                </a:cubicBezTo>
                <a:cubicBezTo>
                  <a:pt x="707435" y="1841944"/>
                  <a:pt x="876733" y="1489851"/>
                  <a:pt x="0" y="1595893"/>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C3DC258F-9F6A-6FD7-05FB-D997C7787DC1}"/>
              </a:ext>
            </a:extLst>
          </p:cNvPr>
          <p:cNvCxnSpPr>
            <a:cxnSpLocks/>
          </p:cNvCxnSpPr>
          <p:nvPr/>
        </p:nvCxnSpPr>
        <p:spPr>
          <a:xfrm>
            <a:off x="9905585" y="1292352"/>
            <a:ext cx="0" cy="5134289"/>
          </a:xfrm>
          <a:prstGeom prst="line">
            <a:avLst/>
          </a:prstGeom>
          <a:ln w="444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7A19CC7-6EE8-9AB3-D677-B09F663B0BEC}"/>
              </a:ext>
            </a:extLst>
          </p:cNvPr>
          <p:cNvCxnSpPr>
            <a:cxnSpLocks/>
          </p:cNvCxnSpPr>
          <p:nvPr/>
        </p:nvCxnSpPr>
        <p:spPr>
          <a:xfrm>
            <a:off x="740342"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031D5A4-AD8D-633E-B08E-B31E668299A5}"/>
              </a:ext>
            </a:extLst>
          </p:cNvPr>
          <p:cNvCxnSpPr>
            <a:cxnSpLocks/>
          </p:cNvCxnSpPr>
          <p:nvPr/>
        </p:nvCxnSpPr>
        <p:spPr>
          <a:xfrm>
            <a:off x="3697514"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FE62678-A402-2ED6-DCB2-BC89B72E7D68}"/>
              </a:ext>
            </a:extLst>
          </p:cNvPr>
          <p:cNvCxnSpPr>
            <a:cxnSpLocks/>
          </p:cNvCxnSpPr>
          <p:nvPr/>
        </p:nvCxnSpPr>
        <p:spPr>
          <a:xfrm>
            <a:off x="6633995"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9" name="Rounded Rectangle 5">
            <a:extLst>
              <a:ext uri="{FF2B5EF4-FFF2-40B4-BE49-F238E27FC236}">
                <a16:creationId xmlns:a16="http://schemas.microsoft.com/office/drawing/2014/main" id="{01966135-E62B-E3B3-C80F-C2ACAAB15382}"/>
              </a:ext>
            </a:extLst>
          </p:cNvPr>
          <p:cNvSpPr/>
          <p:nvPr/>
        </p:nvSpPr>
        <p:spPr>
          <a:xfrm>
            <a:off x="1402867" y="3232634"/>
            <a:ext cx="9672249" cy="196366"/>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59">
            <a:extLst>
              <a:ext uri="{FF2B5EF4-FFF2-40B4-BE49-F238E27FC236}">
                <a16:creationId xmlns:a16="http://schemas.microsoft.com/office/drawing/2014/main" id="{DC6CB3F6-507A-A999-DFB6-8BC48D4BDD31}"/>
              </a:ext>
            </a:extLst>
          </p:cNvPr>
          <p:cNvGrpSpPr/>
          <p:nvPr/>
        </p:nvGrpSpPr>
        <p:grpSpPr>
          <a:xfrm>
            <a:off x="8904393" y="2012087"/>
            <a:ext cx="2472798" cy="2519078"/>
            <a:chOff x="9458047" y="2212303"/>
            <a:chExt cx="2507425" cy="2292988"/>
          </a:xfrm>
          <a:solidFill>
            <a:srgbClr val="1E4266"/>
          </a:solidFill>
        </p:grpSpPr>
        <p:sp>
          <p:nvSpPr>
            <p:cNvPr id="61" name="Right Triangle 134">
              <a:extLst>
                <a:ext uri="{FF2B5EF4-FFF2-40B4-BE49-F238E27FC236}">
                  <a16:creationId xmlns:a16="http://schemas.microsoft.com/office/drawing/2014/main" id="{A468556E-F0D5-5FC5-3EB0-0108906176C5}"/>
                </a:ext>
              </a:extLst>
            </p:cNvPr>
            <p:cNvSpPr/>
            <p:nvPr/>
          </p:nvSpPr>
          <p:spPr>
            <a:xfrm rot="13500000">
              <a:off x="9565267" y="2105084"/>
              <a:ext cx="2292988" cy="2507425"/>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a:extLst>
                <a:ext uri="{FF2B5EF4-FFF2-40B4-BE49-F238E27FC236}">
                  <a16:creationId xmlns:a16="http://schemas.microsoft.com/office/drawing/2014/main" id="{CBB9D9DE-4855-2028-FDC1-A83842A50540}"/>
                </a:ext>
              </a:extLst>
            </p:cNvPr>
            <p:cNvSpPr>
              <a:spLocks noChangeAspect="1"/>
            </p:cNvSpPr>
            <p:nvPr/>
          </p:nvSpPr>
          <p:spPr>
            <a:xfrm>
              <a:off x="11260622"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6" name="Straight Connector 65">
            <a:extLst>
              <a:ext uri="{FF2B5EF4-FFF2-40B4-BE49-F238E27FC236}">
                <a16:creationId xmlns:a16="http://schemas.microsoft.com/office/drawing/2014/main" id="{862DB2C3-EE8F-54BE-F566-8944AF54AA6B}"/>
              </a:ext>
            </a:extLst>
          </p:cNvPr>
          <p:cNvCxnSpPr>
            <a:cxnSpLocks/>
          </p:cNvCxnSpPr>
          <p:nvPr/>
        </p:nvCxnSpPr>
        <p:spPr>
          <a:xfrm flipV="1">
            <a:off x="746104"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8FDC54A-393B-0E75-5425-C6E6F2E83D4E}"/>
              </a:ext>
            </a:extLst>
          </p:cNvPr>
          <p:cNvCxnSpPr>
            <a:cxnSpLocks/>
          </p:cNvCxnSpPr>
          <p:nvPr/>
        </p:nvCxnSpPr>
        <p:spPr>
          <a:xfrm flipV="1">
            <a:off x="3703276"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E93CCD2-0FF7-190A-511B-A917C59F1494}"/>
              </a:ext>
            </a:extLst>
          </p:cNvPr>
          <p:cNvCxnSpPr>
            <a:cxnSpLocks/>
          </p:cNvCxnSpPr>
          <p:nvPr/>
        </p:nvCxnSpPr>
        <p:spPr>
          <a:xfrm flipV="1">
            <a:off x="6639757"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E4A916D3-B153-239A-4A83-8BAD1890ED8A}"/>
              </a:ext>
            </a:extLst>
          </p:cNvPr>
          <p:cNvSpPr txBox="1"/>
          <p:nvPr/>
        </p:nvSpPr>
        <p:spPr>
          <a:xfrm>
            <a:off x="9772189" y="433104"/>
            <a:ext cx="2133499" cy="646331"/>
          </a:xfrm>
          <a:prstGeom prst="rect">
            <a:avLst/>
          </a:prstGeom>
          <a:noFill/>
          <a:effectLst/>
        </p:spPr>
        <p:txBody>
          <a:bodyPr wrap="square" rtlCol="0">
            <a:spAutoFit/>
          </a:bodyPr>
          <a:lstStyle/>
          <a:p>
            <a:pPr rtl="0">
              <a:lnSpc>
                <a:spcPct val="90000"/>
              </a:lnSpc>
            </a:pPr>
            <a:r>
              <a:rPr lang="pt-BR" sz="2000" b="1" spc="-50" dirty="0">
                <a:latin typeface="Century Gothic" panose="020B0502020202020204" pitchFamily="34" charset="0"/>
              </a:rPr>
              <a:t>PLANTEAMIENTO DEL PROBLEMA</a:t>
            </a:r>
            <a:endParaRPr lang="fr-FR" sz="2000" b="1" spc="-50" dirty="0">
              <a:latin typeface="Century Gothic" panose="020B0502020202020204" pitchFamily="34" charset="0"/>
            </a:endParaRPr>
          </a:p>
        </p:txBody>
      </p:sp>
      <p:sp>
        <p:nvSpPr>
          <p:cNvPr id="5" name="TextBox 4">
            <a:extLst>
              <a:ext uri="{FF2B5EF4-FFF2-40B4-BE49-F238E27FC236}">
                <a16:creationId xmlns:a16="http://schemas.microsoft.com/office/drawing/2014/main" id="{B2B8F6F2-AE89-FF1F-F6E2-D903FA12408D}"/>
              </a:ext>
            </a:extLst>
          </p:cNvPr>
          <p:cNvSpPr txBox="1"/>
          <p:nvPr/>
        </p:nvSpPr>
        <p:spPr>
          <a:xfrm>
            <a:off x="463959" y="2952398"/>
            <a:ext cx="1682908" cy="535531"/>
          </a:xfrm>
          <a:prstGeom prst="rect">
            <a:avLst/>
          </a:prstGeom>
          <a:noFill/>
          <a:effectLst/>
        </p:spPr>
        <p:txBody>
          <a:bodyPr wrap="square" rtlCol="0">
            <a:spAutoFit/>
          </a:bodyPr>
          <a:lstStyle/>
          <a:p>
            <a:pPr rtl="0">
              <a:lnSpc>
                <a:spcPct val="90000"/>
              </a:lnSpc>
            </a:pPr>
            <a:r>
              <a:rPr lang="pt-BR" sz="1600" b="1" dirty="0">
                <a:solidFill>
                  <a:schemeClr val="bg1"/>
                </a:solidFill>
                <a:latin typeface="Century Gothic" panose="020B0502020202020204" pitchFamily="34" charset="0"/>
              </a:rPr>
              <a:t>CAUSAS </a:t>
            </a:r>
            <a:br>
              <a:rPr lang="pt-BR" sz="1600" b="1" dirty="0">
                <a:solidFill>
                  <a:schemeClr val="bg1"/>
                </a:solidFill>
                <a:latin typeface="Century Gothic" panose="020B0502020202020204" pitchFamily="34" charset="0"/>
              </a:rPr>
            </a:br>
            <a:r>
              <a:rPr lang="pt-BR" sz="1600" b="1" dirty="0">
                <a:solidFill>
                  <a:schemeClr val="bg1"/>
                </a:solidFill>
                <a:latin typeface="Century Gothic" panose="020B0502020202020204" pitchFamily="34" charset="0"/>
              </a:rPr>
              <a:t>DE ORIGEN</a:t>
            </a:r>
            <a:endParaRPr lang="fr-FR" sz="16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071490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3" name="Right Triangle 133">
            <a:extLst>
              <a:ext uri="{FF2B5EF4-FFF2-40B4-BE49-F238E27FC236}">
                <a16:creationId xmlns:a16="http://schemas.microsoft.com/office/drawing/2014/main" id="{75BB2761-E73D-7027-3357-50CACC800D6F}"/>
              </a:ext>
            </a:extLst>
          </p:cNvPr>
          <p:cNvSpPr/>
          <p:nvPr/>
        </p:nvSpPr>
        <p:spPr>
          <a:xfrm rot="13500000">
            <a:off x="-673470" y="2169192"/>
            <a:ext cx="2212498" cy="2187093"/>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79609 w 1350756"/>
              <a:gd name="connsiteY2" fmla="*/ 69969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85317 w 1350756"/>
              <a:gd name="connsiteY2" fmla="*/ 745716 h 1477562"/>
              <a:gd name="connsiteX3" fmla="*/ 1350756 w 1350756"/>
              <a:gd name="connsiteY3" fmla="*/ 1310564 h 1477562"/>
              <a:gd name="connsiteX4" fmla="*/ 0 w 1350756"/>
              <a:gd name="connsiteY4" fmla="*/ 1477562 h 1477562"/>
              <a:gd name="connsiteX0" fmla="*/ 0 w 1430669"/>
              <a:gd name="connsiteY0" fmla="*/ 1477562 h 1626664"/>
              <a:gd name="connsiteX1" fmla="*/ 106337 w 1430669"/>
              <a:gd name="connsiteY1" fmla="*/ 0 h 1626664"/>
              <a:gd name="connsiteX2" fmla="*/ 685317 w 1430669"/>
              <a:gd name="connsiteY2" fmla="*/ 745716 h 1626664"/>
              <a:gd name="connsiteX3" fmla="*/ 1430669 w 1430669"/>
              <a:gd name="connsiteY3" fmla="*/ 1547225 h 1626664"/>
              <a:gd name="connsiteX4" fmla="*/ 0 w 1430669"/>
              <a:gd name="connsiteY4" fmla="*/ 1477562 h 1626664"/>
              <a:gd name="connsiteX0" fmla="*/ 0 w 1362172"/>
              <a:gd name="connsiteY0" fmla="*/ 1477562 h 1539368"/>
              <a:gd name="connsiteX1" fmla="*/ 106337 w 1362172"/>
              <a:gd name="connsiteY1" fmla="*/ 0 h 1539368"/>
              <a:gd name="connsiteX2" fmla="*/ 685317 w 1362172"/>
              <a:gd name="connsiteY2" fmla="*/ 745716 h 1539368"/>
              <a:gd name="connsiteX3" fmla="*/ 1362172 w 1362172"/>
              <a:gd name="connsiteY3" fmla="*/ 1442042 h 1539368"/>
              <a:gd name="connsiteX4" fmla="*/ 0 w 1362172"/>
              <a:gd name="connsiteY4" fmla="*/ 1477562 h 1539368"/>
              <a:gd name="connsiteX0" fmla="*/ 0 w 1362172"/>
              <a:gd name="connsiteY0" fmla="*/ 1477562 h 1559643"/>
              <a:gd name="connsiteX1" fmla="*/ 106337 w 1362172"/>
              <a:gd name="connsiteY1" fmla="*/ 0 h 1559643"/>
              <a:gd name="connsiteX2" fmla="*/ 685317 w 1362172"/>
              <a:gd name="connsiteY2" fmla="*/ 745716 h 1559643"/>
              <a:gd name="connsiteX3" fmla="*/ 1362172 w 1362172"/>
              <a:gd name="connsiteY3" fmla="*/ 1442042 h 1559643"/>
              <a:gd name="connsiteX4" fmla="*/ 0 w 1362172"/>
              <a:gd name="connsiteY4" fmla="*/ 1477562 h 1559643"/>
              <a:gd name="connsiteX0" fmla="*/ 3874 w 1366046"/>
              <a:gd name="connsiteY0" fmla="*/ 1569597 h 1651678"/>
              <a:gd name="connsiteX1" fmla="*/ 98795 w 1366046"/>
              <a:gd name="connsiteY1" fmla="*/ 0 h 1651678"/>
              <a:gd name="connsiteX2" fmla="*/ 689191 w 1366046"/>
              <a:gd name="connsiteY2" fmla="*/ 837751 h 1651678"/>
              <a:gd name="connsiteX3" fmla="*/ 1366046 w 1366046"/>
              <a:gd name="connsiteY3" fmla="*/ 1534077 h 1651678"/>
              <a:gd name="connsiteX4" fmla="*/ 3874 w 1366046"/>
              <a:gd name="connsiteY4" fmla="*/ 1569597 h 1651678"/>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0 w 1527707"/>
              <a:gd name="connsiteY0" fmla="*/ 1655058 h 1683077"/>
              <a:gd name="connsiteX1" fmla="*/ 180542 w 1527707"/>
              <a:gd name="connsiteY1" fmla="*/ 0 h 1683077"/>
              <a:gd name="connsiteX2" fmla="*/ 770938 w 1527707"/>
              <a:gd name="connsiteY2" fmla="*/ 837751 h 1683077"/>
              <a:gd name="connsiteX3" fmla="*/ 1527707 w 1527707"/>
              <a:gd name="connsiteY3" fmla="*/ 1547226 h 1683077"/>
              <a:gd name="connsiteX4" fmla="*/ 0 w 1527707"/>
              <a:gd name="connsiteY4" fmla="*/ 1655058 h 1683077"/>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4918" h="1667755">
                <a:moveTo>
                  <a:pt x="0" y="1595893"/>
                </a:moveTo>
                <a:cubicBezTo>
                  <a:pt x="213988" y="661043"/>
                  <a:pt x="-167520" y="877563"/>
                  <a:pt x="117753" y="0"/>
                </a:cubicBezTo>
                <a:cubicBezTo>
                  <a:pt x="330694" y="377082"/>
                  <a:pt x="639507" y="560460"/>
                  <a:pt x="708149" y="837751"/>
                </a:cubicBezTo>
                <a:cubicBezTo>
                  <a:pt x="898835" y="886567"/>
                  <a:pt x="1240406" y="1427016"/>
                  <a:pt x="1464918" y="1547226"/>
                </a:cubicBezTo>
                <a:cubicBezTo>
                  <a:pt x="707435" y="1841944"/>
                  <a:pt x="876733" y="1489851"/>
                  <a:pt x="0" y="1595893"/>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C3DC258F-9F6A-6FD7-05FB-D997C7787DC1}"/>
              </a:ext>
            </a:extLst>
          </p:cNvPr>
          <p:cNvCxnSpPr>
            <a:cxnSpLocks/>
          </p:cNvCxnSpPr>
          <p:nvPr/>
        </p:nvCxnSpPr>
        <p:spPr>
          <a:xfrm>
            <a:off x="9905585" y="1292352"/>
            <a:ext cx="0" cy="5134289"/>
          </a:xfrm>
          <a:prstGeom prst="line">
            <a:avLst/>
          </a:prstGeom>
          <a:ln w="444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7A19CC7-6EE8-9AB3-D677-B09F663B0BEC}"/>
              </a:ext>
            </a:extLst>
          </p:cNvPr>
          <p:cNvCxnSpPr>
            <a:cxnSpLocks/>
          </p:cNvCxnSpPr>
          <p:nvPr/>
        </p:nvCxnSpPr>
        <p:spPr>
          <a:xfrm>
            <a:off x="740342"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031D5A4-AD8D-633E-B08E-B31E668299A5}"/>
              </a:ext>
            </a:extLst>
          </p:cNvPr>
          <p:cNvCxnSpPr>
            <a:cxnSpLocks/>
          </p:cNvCxnSpPr>
          <p:nvPr/>
        </p:nvCxnSpPr>
        <p:spPr>
          <a:xfrm>
            <a:off x="3697514"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FE62678-A402-2ED6-DCB2-BC89B72E7D68}"/>
              </a:ext>
            </a:extLst>
          </p:cNvPr>
          <p:cNvCxnSpPr>
            <a:cxnSpLocks/>
          </p:cNvCxnSpPr>
          <p:nvPr/>
        </p:nvCxnSpPr>
        <p:spPr>
          <a:xfrm>
            <a:off x="6633995"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9" name="Rounded Rectangle 5">
            <a:extLst>
              <a:ext uri="{FF2B5EF4-FFF2-40B4-BE49-F238E27FC236}">
                <a16:creationId xmlns:a16="http://schemas.microsoft.com/office/drawing/2014/main" id="{01966135-E62B-E3B3-C80F-C2ACAAB15382}"/>
              </a:ext>
            </a:extLst>
          </p:cNvPr>
          <p:cNvSpPr/>
          <p:nvPr/>
        </p:nvSpPr>
        <p:spPr>
          <a:xfrm>
            <a:off x="1402867" y="3232634"/>
            <a:ext cx="9672249" cy="196366"/>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59">
            <a:extLst>
              <a:ext uri="{FF2B5EF4-FFF2-40B4-BE49-F238E27FC236}">
                <a16:creationId xmlns:a16="http://schemas.microsoft.com/office/drawing/2014/main" id="{DC6CB3F6-507A-A999-DFB6-8BC48D4BDD31}"/>
              </a:ext>
            </a:extLst>
          </p:cNvPr>
          <p:cNvGrpSpPr/>
          <p:nvPr/>
        </p:nvGrpSpPr>
        <p:grpSpPr>
          <a:xfrm>
            <a:off x="8904393" y="2012087"/>
            <a:ext cx="2472798" cy="2519078"/>
            <a:chOff x="9458047" y="2212303"/>
            <a:chExt cx="2507425" cy="2292988"/>
          </a:xfrm>
          <a:solidFill>
            <a:srgbClr val="1E4266"/>
          </a:solidFill>
        </p:grpSpPr>
        <p:sp>
          <p:nvSpPr>
            <p:cNvPr id="61" name="Right Triangle 134">
              <a:extLst>
                <a:ext uri="{FF2B5EF4-FFF2-40B4-BE49-F238E27FC236}">
                  <a16:creationId xmlns:a16="http://schemas.microsoft.com/office/drawing/2014/main" id="{A468556E-F0D5-5FC5-3EB0-0108906176C5}"/>
                </a:ext>
              </a:extLst>
            </p:cNvPr>
            <p:cNvSpPr/>
            <p:nvPr/>
          </p:nvSpPr>
          <p:spPr>
            <a:xfrm rot="13500000">
              <a:off x="9565267" y="2105084"/>
              <a:ext cx="2292988" cy="2507425"/>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a:extLst>
                <a:ext uri="{FF2B5EF4-FFF2-40B4-BE49-F238E27FC236}">
                  <a16:creationId xmlns:a16="http://schemas.microsoft.com/office/drawing/2014/main" id="{CBB9D9DE-4855-2028-FDC1-A83842A50540}"/>
                </a:ext>
              </a:extLst>
            </p:cNvPr>
            <p:cNvSpPr>
              <a:spLocks noChangeAspect="1"/>
            </p:cNvSpPr>
            <p:nvPr/>
          </p:nvSpPr>
          <p:spPr>
            <a:xfrm>
              <a:off x="11260622"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6" name="Straight Connector 65">
            <a:extLst>
              <a:ext uri="{FF2B5EF4-FFF2-40B4-BE49-F238E27FC236}">
                <a16:creationId xmlns:a16="http://schemas.microsoft.com/office/drawing/2014/main" id="{862DB2C3-EE8F-54BE-F566-8944AF54AA6B}"/>
              </a:ext>
            </a:extLst>
          </p:cNvPr>
          <p:cNvCxnSpPr>
            <a:cxnSpLocks/>
          </p:cNvCxnSpPr>
          <p:nvPr/>
        </p:nvCxnSpPr>
        <p:spPr>
          <a:xfrm flipV="1">
            <a:off x="746104"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8FDC54A-393B-0E75-5425-C6E6F2E83D4E}"/>
              </a:ext>
            </a:extLst>
          </p:cNvPr>
          <p:cNvCxnSpPr>
            <a:cxnSpLocks/>
          </p:cNvCxnSpPr>
          <p:nvPr/>
        </p:nvCxnSpPr>
        <p:spPr>
          <a:xfrm flipV="1">
            <a:off x="3703276"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E93CCD2-0FF7-190A-511B-A917C59F1494}"/>
              </a:ext>
            </a:extLst>
          </p:cNvPr>
          <p:cNvCxnSpPr>
            <a:cxnSpLocks/>
          </p:cNvCxnSpPr>
          <p:nvPr/>
        </p:nvCxnSpPr>
        <p:spPr>
          <a:xfrm flipV="1">
            <a:off x="6639757"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936B32A-A149-60F6-0FC9-D9C7C5B35B9E}"/>
              </a:ext>
            </a:extLst>
          </p:cNvPr>
          <p:cNvSpPr txBox="1"/>
          <p:nvPr/>
        </p:nvSpPr>
        <p:spPr>
          <a:xfrm>
            <a:off x="463959" y="2952398"/>
            <a:ext cx="1682908" cy="535531"/>
          </a:xfrm>
          <a:prstGeom prst="rect">
            <a:avLst/>
          </a:prstGeom>
          <a:noFill/>
          <a:effectLst/>
        </p:spPr>
        <p:txBody>
          <a:bodyPr wrap="square" rtlCol="0">
            <a:spAutoFit/>
          </a:bodyPr>
          <a:lstStyle/>
          <a:p>
            <a:pPr rtl="0">
              <a:lnSpc>
                <a:spcPct val="90000"/>
              </a:lnSpc>
            </a:pPr>
            <a:r>
              <a:rPr lang="pt-BR" sz="1600" b="1" dirty="0">
                <a:solidFill>
                  <a:schemeClr val="bg1"/>
                </a:solidFill>
                <a:latin typeface="Century Gothic" panose="020B0502020202020204" pitchFamily="34" charset="0"/>
              </a:rPr>
              <a:t>CAUSAS </a:t>
            </a:r>
            <a:br>
              <a:rPr lang="pt-BR" sz="1600" b="1" dirty="0">
                <a:solidFill>
                  <a:schemeClr val="bg1"/>
                </a:solidFill>
                <a:latin typeface="Century Gothic" panose="020B0502020202020204" pitchFamily="34" charset="0"/>
              </a:rPr>
            </a:br>
            <a:r>
              <a:rPr lang="pt-BR" sz="1600" b="1" dirty="0">
                <a:solidFill>
                  <a:schemeClr val="bg1"/>
                </a:solidFill>
                <a:latin typeface="Century Gothic" panose="020B0502020202020204" pitchFamily="34" charset="0"/>
              </a:rPr>
              <a:t>DE ORIGEN</a:t>
            </a:r>
            <a:endParaRPr lang="fr-FR" sz="1600" b="1" dirty="0">
              <a:solidFill>
                <a:schemeClr val="bg1"/>
              </a:solidFill>
              <a:latin typeface="Century Gothic" panose="020B0502020202020204" pitchFamily="34" charset="0"/>
            </a:endParaRPr>
          </a:p>
        </p:txBody>
      </p:sp>
      <p:sp>
        <p:nvSpPr>
          <p:cNvPr id="4" name="TextBox 3">
            <a:extLst>
              <a:ext uri="{FF2B5EF4-FFF2-40B4-BE49-F238E27FC236}">
                <a16:creationId xmlns:a16="http://schemas.microsoft.com/office/drawing/2014/main" id="{3FCF6B66-4CC5-78A2-35CE-6324404F5EE7}"/>
              </a:ext>
            </a:extLst>
          </p:cNvPr>
          <p:cNvSpPr txBox="1"/>
          <p:nvPr/>
        </p:nvSpPr>
        <p:spPr>
          <a:xfrm>
            <a:off x="9772189" y="433104"/>
            <a:ext cx="2133499" cy="646331"/>
          </a:xfrm>
          <a:prstGeom prst="rect">
            <a:avLst/>
          </a:prstGeom>
          <a:noFill/>
          <a:effectLst/>
        </p:spPr>
        <p:txBody>
          <a:bodyPr wrap="square" rtlCol="0">
            <a:spAutoFit/>
          </a:bodyPr>
          <a:lstStyle/>
          <a:p>
            <a:pPr rtl="0">
              <a:lnSpc>
                <a:spcPct val="90000"/>
              </a:lnSpc>
            </a:pPr>
            <a:r>
              <a:rPr lang="pt-BR" sz="2000" b="1" spc="-50" dirty="0">
                <a:latin typeface="Century Gothic" panose="020B0502020202020204" pitchFamily="34" charset="0"/>
              </a:rPr>
              <a:t>PLANTEAMIENTO DEL PROBLEMA</a:t>
            </a:r>
            <a:endParaRPr lang="fr-FR" sz="2000" b="1" spc="-50" dirty="0">
              <a:latin typeface="Century Gothic" panose="020B0502020202020204" pitchFamily="34" charset="0"/>
            </a:endParaRPr>
          </a:p>
        </p:txBody>
      </p:sp>
    </p:spTree>
    <p:extLst>
      <p:ext uri="{BB962C8B-B14F-4D97-AF65-F5344CB8AC3E}">
        <p14:creationId xmlns:p14="http://schemas.microsoft.com/office/powerpoint/2010/main" val="2528077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lded Corner 1">
            <a:extLst>
              <a:ext uri="{FF2B5EF4-FFF2-40B4-BE49-F238E27FC236}">
                <a16:creationId xmlns:a16="http://schemas.microsoft.com/office/drawing/2014/main" id="{E1B96521-3292-E517-7C5B-2F21ED047AFA}"/>
              </a:ext>
            </a:extLst>
          </p:cNvPr>
          <p:cNvSpPr/>
          <p:nvPr/>
        </p:nvSpPr>
        <p:spPr>
          <a:xfrm>
            <a:off x="191702" y="210790"/>
            <a:ext cx="2651760" cy="548640"/>
          </a:xfrm>
          <a:prstGeom prst="foldedCorner">
            <a:avLst>
              <a:gd name="adj" fmla="val 50000"/>
            </a:avLst>
          </a:prstGeom>
          <a:gradFill>
            <a:gsLst>
              <a:gs pos="30000">
                <a:srgbClr val="52D1D0"/>
              </a:gs>
              <a:gs pos="100000">
                <a:srgbClr val="42ABAB"/>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es-419" sz="2000">
                <a:latin typeface="Century Gothic" panose="020B0502020202020204" pitchFamily="34" charset="0"/>
              </a:rPr>
              <a:t>Categoría </a:t>
            </a:r>
          </a:p>
        </p:txBody>
      </p:sp>
      <p:sp>
        <p:nvSpPr>
          <p:cNvPr id="3" name="Folded Corner 2">
            <a:extLst>
              <a:ext uri="{FF2B5EF4-FFF2-40B4-BE49-F238E27FC236}">
                <a16:creationId xmlns:a16="http://schemas.microsoft.com/office/drawing/2014/main" id="{707AC010-5FDB-7577-4CDB-6FBE65C281C0}"/>
              </a:ext>
            </a:extLst>
          </p:cNvPr>
          <p:cNvSpPr/>
          <p:nvPr/>
        </p:nvSpPr>
        <p:spPr>
          <a:xfrm>
            <a:off x="937805" y="1028197"/>
            <a:ext cx="2364879" cy="750802"/>
          </a:xfrm>
          <a:prstGeom prst="foldedCorner">
            <a:avLst/>
          </a:prstGeom>
          <a:gradFill>
            <a:gsLst>
              <a:gs pos="30000">
                <a:srgbClr val="BDF4F0"/>
              </a:gs>
              <a:gs pos="100000">
                <a:srgbClr val="97C5C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sz="1400">
                <a:solidFill>
                  <a:schemeClr val="tx1">
                    <a:lumMod val="75000"/>
                    <a:lumOff val="25000"/>
                  </a:schemeClr>
                </a:solidFill>
                <a:latin typeface="Century Gothic" panose="020B0502020202020204" pitchFamily="34" charset="0"/>
              </a:rPr>
              <a:t>Causa</a:t>
            </a:r>
          </a:p>
        </p:txBody>
      </p:sp>
      <p:sp>
        <p:nvSpPr>
          <p:cNvPr id="4" name="Folded Corner 3">
            <a:extLst>
              <a:ext uri="{FF2B5EF4-FFF2-40B4-BE49-F238E27FC236}">
                <a16:creationId xmlns:a16="http://schemas.microsoft.com/office/drawing/2014/main" id="{E8CCF417-8517-C505-E0E7-83D6CFFF15F2}"/>
              </a:ext>
            </a:extLst>
          </p:cNvPr>
          <p:cNvSpPr/>
          <p:nvPr/>
        </p:nvSpPr>
        <p:spPr>
          <a:xfrm>
            <a:off x="3148874" y="210790"/>
            <a:ext cx="2651760" cy="548640"/>
          </a:xfrm>
          <a:prstGeom prst="foldedCorner">
            <a:avLst>
              <a:gd name="adj" fmla="val 50000"/>
            </a:avLst>
          </a:prstGeom>
          <a:gradFill>
            <a:gsLst>
              <a:gs pos="30000">
                <a:srgbClr val="FF5C4B"/>
              </a:gs>
              <a:gs pos="100000">
                <a:srgbClr val="E0514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es-419" sz="2000">
                <a:latin typeface="Century Gothic" panose="020B0502020202020204" pitchFamily="34" charset="0"/>
              </a:rPr>
              <a:t>Categoría</a:t>
            </a:r>
          </a:p>
        </p:txBody>
      </p:sp>
      <p:sp>
        <p:nvSpPr>
          <p:cNvPr id="5" name="Folded Corner 4">
            <a:extLst>
              <a:ext uri="{FF2B5EF4-FFF2-40B4-BE49-F238E27FC236}">
                <a16:creationId xmlns:a16="http://schemas.microsoft.com/office/drawing/2014/main" id="{630F135A-A597-4312-027D-4AF33BC3B421}"/>
              </a:ext>
            </a:extLst>
          </p:cNvPr>
          <p:cNvSpPr/>
          <p:nvPr/>
        </p:nvSpPr>
        <p:spPr>
          <a:xfrm>
            <a:off x="3981147" y="933187"/>
            <a:ext cx="1884962" cy="1792224"/>
          </a:xfrm>
          <a:prstGeom prst="foldedCorner">
            <a:avLst/>
          </a:prstGeom>
          <a:gradFill>
            <a:gsLst>
              <a:gs pos="92000">
                <a:srgbClr val="FF7F74"/>
              </a:gs>
              <a:gs pos="22000">
                <a:srgbClr val="FFAC9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sz="1400">
                <a:solidFill>
                  <a:sysClr val="windowText" lastClr="000000"/>
                </a:solidFill>
                <a:latin typeface="Century Gothic" panose="020B0502020202020204" pitchFamily="34" charset="0"/>
              </a:rPr>
              <a:t>Causa</a:t>
            </a:r>
          </a:p>
        </p:txBody>
      </p:sp>
      <p:sp>
        <p:nvSpPr>
          <p:cNvPr id="6" name="Folded Corner 5">
            <a:extLst>
              <a:ext uri="{FF2B5EF4-FFF2-40B4-BE49-F238E27FC236}">
                <a16:creationId xmlns:a16="http://schemas.microsoft.com/office/drawing/2014/main" id="{87E3F3E1-EAE8-BBE9-EEF0-641C7F0DCCF6}"/>
              </a:ext>
            </a:extLst>
          </p:cNvPr>
          <p:cNvSpPr/>
          <p:nvPr/>
        </p:nvSpPr>
        <p:spPr>
          <a:xfrm>
            <a:off x="1189945" y="2009303"/>
            <a:ext cx="1317183" cy="750802"/>
          </a:xfrm>
          <a:prstGeom prst="foldedCorner">
            <a:avLst/>
          </a:prstGeom>
          <a:gradFill>
            <a:gsLst>
              <a:gs pos="30000">
                <a:srgbClr val="BDF4F0"/>
              </a:gs>
              <a:gs pos="100000">
                <a:srgbClr val="97C5C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sz="1400">
                <a:solidFill>
                  <a:schemeClr val="tx1">
                    <a:lumMod val="75000"/>
                    <a:lumOff val="25000"/>
                  </a:schemeClr>
                </a:solidFill>
                <a:latin typeface="Century Gothic" panose="020B0502020202020204" pitchFamily="34" charset="0"/>
              </a:rPr>
              <a:t>Causa</a:t>
            </a:r>
          </a:p>
        </p:txBody>
      </p:sp>
      <p:sp>
        <p:nvSpPr>
          <p:cNvPr id="7" name="Folded Corner 6">
            <a:extLst>
              <a:ext uri="{FF2B5EF4-FFF2-40B4-BE49-F238E27FC236}">
                <a16:creationId xmlns:a16="http://schemas.microsoft.com/office/drawing/2014/main" id="{1114CAE8-16FE-3351-74AE-E42D054BAEAA}"/>
              </a:ext>
            </a:extLst>
          </p:cNvPr>
          <p:cNvSpPr/>
          <p:nvPr/>
        </p:nvSpPr>
        <p:spPr>
          <a:xfrm>
            <a:off x="6085355" y="210790"/>
            <a:ext cx="2651760" cy="548640"/>
          </a:xfrm>
          <a:prstGeom prst="foldedCorner">
            <a:avLst>
              <a:gd name="adj" fmla="val 50000"/>
            </a:avLst>
          </a:prstGeom>
          <a:gradFill>
            <a:gsLst>
              <a:gs pos="30000">
                <a:srgbClr val="E2AA00"/>
              </a:gs>
              <a:gs pos="100000">
                <a:srgbClr val="B589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es-419" sz="2000">
                <a:latin typeface="Century Gothic" panose="020B0502020202020204" pitchFamily="34" charset="0"/>
              </a:rPr>
              <a:t>Categoría </a:t>
            </a:r>
          </a:p>
        </p:txBody>
      </p:sp>
      <p:sp>
        <p:nvSpPr>
          <p:cNvPr id="8" name="Folded Corner 7">
            <a:extLst>
              <a:ext uri="{FF2B5EF4-FFF2-40B4-BE49-F238E27FC236}">
                <a16:creationId xmlns:a16="http://schemas.microsoft.com/office/drawing/2014/main" id="{824A2A49-7C21-3989-0780-CF353F9503B6}"/>
              </a:ext>
            </a:extLst>
          </p:cNvPr>
          <p:cNvSpPr/>
          <p:nvPr/>
        </p:nvSpPr>
        <p:spPr>
          <a:xfrm>
            <a:off x="6761195" y="1880885"/>
            <a:ext cx="2364879" cy="750802"/>
          </a:xfrm>
          <a:prstGeom prst="foldedCorner">
            <a:avLst/>
          </a:prstGeom>
          <a:gradFill>
            <a:gsLst>
              <a:gs pos="30000">
                <a:schemeClr val="accent4">
                  <a:lumMod val="40000"/>
                  <a:lumOff val="60000"/>
                </a:schemeClr>
              </a:gs>
              <a:gs pos="100000">
                <a:schemeClr val="accent4"/>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sz="1400">
                <a:solidFill>
                  <a:schemeClr val="tx1">
                    <a:lumMod val="75000"/>
                    <a:lumOff val="25000"/>
                  </a:schemeClr>
                </a:solidFill>
                <a:latin typeface="Century Gothic" panose="020B0502020202020204" pitchFamily="34" charset="0"/>
              </a:rPr>
              <a:t>Causa</a:t>
            </a:r>
          </a:p>
        </p:txBody>
      </p:sp>
      <p:sp>
        <p:nvSpPr>
          <p:cNvPr id="9" name="Folded Corner 8">
            <a:extLst>
              <a:ext uri="{FF2B5EF4-FFF2-40B4-BE49-F238E27FC236}">
                <a16:creationId xmlns:a16="http://schemas.microsoft.com/office/drawing/2014/main" id="{2F732AC3-B782-C615-54BB-912B1B753DEF}"/>
              </a:ext>
            </a:extLst>
          </p:cNvPr>
          <p:cNvSpPr/>
          <p:nvPr/>
        </p:nvSpPr>
        <p:spPr>
          <a:xfrm>
            <a:off x="6885841" y="933187"/>
            <a:ext cx="2135988" cy="750802"/>
          </a:xfrm>
          <a:prstGeom prst="foldedCorner">
            <a:avLst/>
          </a:prstGeom>
          <a:gradFill>
            <a:gsLst>
              <a:gs pos="30000">
                <a:schemeClr val="accent4">
                  <a:lumMod val="40000"/>
                  <a:lumOff val="60000"/>
                </a:schemeClr>
              </a:gs>
              <a:gs pos="100000">
                <a:schemeClr val="accent4"/>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sz="1400">
                <a:solidFill>
                  <a:schemeClr val="tx1">
                    <a:lumMod val="75000"/>
                    <a:lumOff val="25000"/>
                  </a:schemeClr>
                </a:solidFill>
                <a:latin typeface="Century Gothic" panose="020B0502020202020204" pitchFamily="34" charset="0"/>
              </a:rPr>
              <a:t>Causa</a:t>
            </a:r>
          </a:p>
        </p:txBody>
      </p:sp>
      <p:sp>
        <p:nvSpPr>
          <p:cNvPr id="10" name="Folded Corner 9">
            <a:extLst>
              <a:ext uri="{FF2B5EF4-FFF2-40B4-BE49-F238E27FC236}">
                <a16:creationId xmlns:a16="http://schemas.microsoft.com/office/drawing/2014/main" id="{9648E4B0-81C2-2B2B-16E4-68760FD976E1}"/>
              </a:ext>
            </a:extLst>
          </p:cNvPr>
          <p:cNvSpPr/>
          <p:nvPr/>
        </p:nvSpPr>
        <p:spPr>
          <a:xfrm>
            <a:off x="10388902" y="3976387"/>
            <a:ext cx="1566874" cy="1472465"/>
          </a:xfrm>
          <a:prstGeom prst="foldedCorner">
            <a:avLst/>
          </a:prstGeom>
          <a:gradFill>
            <a:gsLst>
              <a:gs pos="19000">
                <a:srgbClr val="A8FE0F"/>
              </a:gs>
              <a:gs pos="100000">
                <a:srgbClr val="92D05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sz="1500" dirty="0">
                <a:solidFill>
                  <a:sysClr val="windowText" lastClr="000000"/>
                </a:solidFill>
                <a:latin typeface="Century Gothic" panose="020B0502020202020204" pitchFamily="34" charset="0"/>
              </a:rPr>
              <a:t>Título del planteamiento del problema</a:t>
            </a:r>
          </a:p>
        </p:txBody>
      </p:sp>
      <p:sp>
        <p:nvSpPr>
          <p:cNvPr id="11" name="Folded Corner 10">
            <a:extLst>
              <a:ext uri="{FF2B5EF4-FFF2-40B4-BE49-F238E27FC236}">
                <a16:creationId xmlns:a16="http://schemas.microsoft.com/office/drawing/2014/main" id="{FD781775-5319-A473-DF94-EEF3C38CAF96}"/>
              </a:ext>
            </a:extLst>
          </p:cNvPr>
          <p:cNvSpPr/>
          <p:nvPr/>
        </p:nvSpPr>
        <p:spPr>
          <a:xfrm>
            <a:off x="191702" y="4185748"/>
            <a:ext cx="2651760" cy="548640"/>
          </a:xfrm>
          <a:prstGeom prst="foldedCorner">
            <a:avLst>
              <a:gd name="adj" fmla="val 50000"/>
            </a:avLst>
          </a:prstGeom>
          <a:gradFill>
            <a:gsLst>
              <a:gs pos="30000">
                <a:srgbClr val="0099FF"/>
              </a:gs>
              <a:gs pos="100000">
                <a:srgbClr val="1255FF"/>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es-419" sz="2000">
                <a:latin typeface="Century Gothic" panose="020B0502020202020204" pitchFamily="34" charset="0"/>
              </a:rPr>
              <a:t>Categoría </a:t>
            </a:r>
          </a:p>
        </p:txBody>
      </p:sp>
      <p:sp>
        <p:nvSpPr>
          <p:cNvPr id="12" name="Folded Corner 11">
            <a:extLst>
              <a:ext uri="{FF2B5EF4-FFF2-40B4-BE49-F238E27FC236}">
                <a16:creationId xmlns:a16="http://schemas.microsoft.com/office/drawing/2014/main" id="{57FAF325-526F-A0C5-99C1-976CA8EB4A06}"/>
              </a:ext>
            </a:extLst>
          </p:cNvPr>
          <p:cNvSpPr/>
          <p:nvPr/>
        </p:nvSpPr>
        <p:spPr>
          <a:xfrm>
            <a:off x="3207510" y="5819527"/>
            <a:ext cx="2364879" cy="750802"/>
          </a:xfrm>
          <a:prstGeom prst="foldedCorner">
            <a:avLst/>
          </a:prstGeom>
          <a:gradFill>
            <a:gsLst>
              <a:gs pos="30000">
                <a:schemeClr val="accent2">
                  <a:lumMod val="20000"/>
                  <a:lumOff val="80000"/>
                </a:schemeClr>
              </a:gs>
              <a:gs pos="100000">
                <a:schemeClr val="accent2">
                  <a:lumMod val="60000"/>
                  <a:lumOff val="40000"/>
                </a:schemeClr>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sz="1400">
                <a:solidFill>
                  <a:schemeClr val="tx1">
                    <a:lumMod val="75000"/>
                    <a:lumOff val="25000"/>
                  </a:schemeClr>
                </a:solidFill>
                <a:latin typeface="Century Gothic" panose="020B0502020202020204" pitchFamily="34" charset="0"/>
              </a:rPr>
              <a:t>Causa</a:t>
            </a:r>
          </a:p>
        </p:txBody>
      </p:sp>
      <p:sp>
        <p:nvSpPr>
          <p:cNvPr id="13" name="Folded Corner 12">
            <a:extLst>
              <a:ext uri="{FF2B5EF4-FFF2-40B4-BE49-F238E27FC236}">
                <a16:creationId xmlns:a16="http://schemas.microsoft.com/office/drawing/2014/main" id="{6448E4FE-21E5-8FBD-8A32-E17FECFA8FC1}"/>
              </a:ext>
            </a:extLst>
          </p:cNvPr>
          <p:cNvSpPr/>
          <p:nvPr/>
        </p:nvSpPr>
        <p:spPr>
          <a:xfrm>
            <a:off x="3148874" y="4185748"/>
            <a:ext cx="2651760" cy="548640"/>
          </a:xfrm>
          <a:prstGeom prst="foldedCorner">
            <a:avLst>
              <a:gd name="adj" fmla="val 50000"/>
            </a:avLst>
          </a:prstGeom>
          <a:gradFill>
            <a:gsLst>
              <a:gs pos="30000">
                <a:schemeClr val="accent2">
                  <a:lumMod val="60000"/>
                  <a:lumOff val="40000"/>
                </a:schemeClr>
              </a:gs>
              <a:gs pos="100000">
                <a:srgbClr val="D16E2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es-419" sz="2000">
                <a:latin typeface="Century Gothic" panose="020B0502020202020204" pitchFamily="34" charset="0"/>
              </a:rPr>
              <a:t>Categoría</a:t>
            </a:r>
          </a:p>
        </p:txBody>
      </p:sp>
      <p:sp>
        <p:nvSpPr>
          <p:cNvPr id="14" name="Folded Corner 13">
            <a:extLst>
              <a:ext uri="{FF2B5EF4-FFF2-40B4-BE49-F238E27FC236}">
                <a16:creationId xmlns:a16="http://schemas.microsoft.com/office/drawing/2014/main" id="{C32B3EF6-947C-EE93-56AB-851545CD467A}"/>
              </a:ext>
            </a:extLst>
          </p:cNvPr>
          <p:cNvSpPr/>
          <p:nvPr/>
        </p:nvSpPr>
        <p:spPr>
          <a:xfrm>
            <a:off x="653622" y="4854986"/>
            <a:ext cx="2189840" cy="1792224"/>
          </a:xfrm>
          <a:prstGeom prst="foldedCorner">
            <a:avLst/>
          </a:prstGeom>
          <a:gradFill>
            <a:gsLst>
              <a:gs pos="92000">
                <a:srgbClr val="63BBFC"/>
              </a:gs>
              <a:gs pos="22000">
                <a:srgbClr val="A2D7FC"/>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sz="1400">
                <a:solidFill>
                  <a:sysClr val="windowText" lastClr="000000"/>
                </a:solidFill>
                <a:latin typeface="Century Gothic" panose="020B0502020202020204" pitchFamily="34" charset="0"/>
              </a:rPr>
              <a:t>Causa</a:t>
            </a:r>
          </a:p>
        </p:txBody>
      </p:sp>
      <p:sp>
        <p:nvSpPr>
          <p:cNvPr id="15" name="Folded Corner 14">
            <a:extLst>
              <a:ext uri="{FF2B5EF4-FFF2-40B4-BE49-F238E27FC236}">
                <a16:creationId xmlns:a16="http://schemas.microsoft.com/office/drawing/2014/main" id="{D9984A92-BE1F-CD5A-E40A-2C0AF2F8AEAF}"/>
              </a:ext>
            </a:extLst>
          </p:cNvPr>
          <p:cNvSpPr/>
          <p:nvPr/>
        </p:nvSpPr>
        <p:spPr>
          <a:xfrm>
            <a:off x="6085355" y="4185748"/>
            <a:ext cx="2651760" cy="548640"/>
          </a:xfrm>
          <a:prstGeom prst="foldedCorner">
            <a:avLst>
              <a:gd name="adj" fmla="val 50000"/>
            </a:avLst>
          </a:prstGeom>
          <a:gradFill>
            <a:gsLst>
              <a:gs pos="30000">
                <a:srgbClr val="E967D8"/>
              </a:gs>
              <a:gs pos="100000">
                <a:srgbClr val="8734A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es-419" sz="2000">
                <a:latin typeface="Century Gothic" panose="020B0502020202020204" pitchFamily="34" charset="0"/>
              </a:rPr>
              <a:t>Categoría </a:t>
            </a:r>
          </a:p>
        </p:txBody>
      </p:sp>
      <p:sp>
        <p:nvSpPr>
          <p:cNvPr id="16" name="Folded Corner 15">
            <a:extLst>
              <a:ext uri="{FF2B5EF4-FFF2-40B4-BE49-F238E27FC236}">
                <a16:creationId xmlns:a16="http://schemas.microsoft.com/office/drawing/2014/main" id="{39755E89-6143-FB27-0978-145BEB86C599}"/>
              </a:ext>
            </a:extLst>
          </p:cNvPr>
          <p:cNvSpPr/>
          <p:nvPr/>
        </p:nvSpPr>
        <p:spPr>
          <a:xfrm>
            <a:off x="6316711" y="5828640"/>
            <a:ext cx="2364879" cy="870509"/>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sz="1400">
                <a:solidFill>
                  <a:schemeClr val="tx1">
                    <a:lumMod val="75000"/>
                    <a:lumOff val="25000"/>
                  </a:schemeClr>
                </a:solidFill>
                <a:latin typeface="Century Gothic" panose="020B0502020202020204" pitchFamily="34" charset="0"/>
              </a:rPr>
              <a:t>Causa</a:t>
            </a:r>
          </a:p>
        </p:txBody>
      </p:sp>
      <p:sp>
        <p:nvSpPr>
          <p:cNvPr id="17" name="Folded Corner 16">
            <a:extLst>
              <a:ext uri="{FF2B5EF4-FFF2-40B4-BE49-F238E27FC236}">
                <a16:creationId xmlns:a16="http://schemas.microsoft.com/office/drawing/2014/main" id="{61B3B147-7A25-9E52-C1F2-B5DE70E37B09}"/>
              </a:ext>
            </a:extLst>
          </p:cNvPr>
          <p:cNvSpPr/>
          <p:nvPr/>
        </p:nvSpPr>
        <p:spPr>
          <a:xfrm>
            <a:off x="4194495" y="4862520"/>
            <a:ext cx="2135988" cy="750802"/>
          </a:xfrm>
          <a:prstGeom prst="foldedCorner">
            <a:avLst/>
          </a:prstGeom>
          <a:gradFill>
            <a:gsLst>
              <a:gs pos="30000">
                <a:schemeClr val="accent2">
                  <a:lumMod val="20000"/>
                  <a:lumOff val="80000"/>
                </a:schemeClr>
              </a:gs>
              <a:gs pos="100000">
                <a:schemeClr val="accent2">
                  <a:lumMod val="60000"/>
                  <a:lumOff val="40000"/>
                </a:schemeClr>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sz="1400">
                <a:solidFill>
                  <a:schemeClr val="tx1">
                    <a:lumMod val="75000"/>
                    <a:lumOff val="25000"/>
                  </a:schemeClr>
                </a:solidFill>
                <a:latin typeface="Century Gothic" panose="020B0502020202020204" pitchFamily="34" charset="0"/>
              </a:rPr>
              <a:t>Causa</a:t>
            </a:r>
          </a:p>
        </p:txBody>
      </p:sp>
      <p:sp>
        <p:nvSpPr>
          <p:cNvPr id="18" name="Folded Corner 17">
            <a:extLst>
              <a:ext uri="{FF2B5EF4-FFF2-40B4-BE49-F238E27FC236}">
                <a16:creationId xmlns:a16="http://schemas.microsoft.com/office/drawing/2014/main" id="{8C766414-71FD-5741-9063-463F789D38E4}"/>
              </a:ext>
            </a:extLst>
          </p:cNvPr>
          <p:cNvSpPr/>
          <p:nvPr/>
        </p:nvSpPr>
        <p:spPr>
          <a:xfrm>
            <a:off x="6985031" y="4826819"/>
            <a:ext cx="946591" cy="828064"/>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sz="1400">
                <a:solidFill>
                  <a:schemeClr val="tx1">
                    <a:lumMod val="75000"/>
                    <a:lumOff val="25000"/>
                  </a:schemeClr>
                </a:solidFill>
                <a:latin typeface="Century Gothic" panose="020B0502020202020204" pitchFamily="34" charset="0"/>
              </a:rPr>
              <a:t>Causa</a:t>
            </a:r>
          </a:p>
        </p:txBody>
      </p:sp>
      <p:sp>
        <p:nvSpPr>
          <p:cNvPr id="19" name="Folded Corner 18">
            <a:extLst>
              <a:ext uri="{FF2B5EF4-FFF2-40B4-BE49-F238E27FC236}">
                <a16:creationId xmlns:a16="http://schemas.microsoft.com/office/drawing/2014/main" id="{241DC39B-49A7-A475-E0A6-FD14D5F01C25}"/>
              </a:ext>
            </a:extLst>
          </p:cNvPr>
          <p:cNvSpPr/>
          <p:nvPr/>
        </p:nvSpPr>
        <p:spPr>
          <a:xfrm>
            <a:off x="8099180" y="5172662"/>
            <a:ext cx="946591" cy="828064"/>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sz="1400">
                <a:solidFill>
                  <a:schemeClr val="tx1">
                    <a:lumMod val="75000"/>
                    <a:lumOff val="25000"/>
                  </a:schemeClr>
                </a:solidFill>
                <a:latin typeface="Century Gothic" panose="020B0502020202020204" pitchFamily="34" charset="0"/>
              </a:rPr>
              <a:t>Causa</a:t>
            </a:r>
          </a:p>
        </p:txBody>
      </p:sp>
      <p:sp>
        <p:nvSpPr>
          <p:cNvPr id="20" name="Folded Corner 19">
            <a:extLst>
              <a:ext uri="{FF2B5EF4-FFF2-40B4-BE49-F238E27FC236}">
                <a16:creationId xmlns:a16="http://schemas.microsoft.com/office/drawing/2014/main" id="{61D08117-FA8F-EB58-2C30-60AF6A909DA6}"/>
              </a:ext>
            </a:extLst>
          </p:cNvPr>
          <p:cNvSpPr/>
          <p:nvPr/>
        </p:nvSpPr>
        <p:spPr>
          <a:xfrm>
            <a:off x="9081007" y="210790"/>
            <a:ext cx="2651760" cy="548640"/>
          </a:xfrm>
          <a:prstGeom prst="foldedCorner">
            <a:avLst>
              <a:gd name="adj" fmla="val 50000"/>
            </a:avLst>
          </a:prstGeom>
          <a:gradFill>
            <a:gsLst>
              <a:gs pos="30000">
                <a:srgbClr val="9ED113"/>
              </a:gs>
              <a:gs pos="100000">
                <a:srgbClr val="93AC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es-419" sz="2000">
                <a:latin typeface="Century Gothic" panose="020B0502020202020204" pitchFamily="34" charset="0"/>
              </a:rPr>
              <a:t>Categoría </a:t>
            </a:r>
          </a:p>
        </p:txBody>
      </p:sp>
      <p:sp>
        <p:nvSpPr>
          <p:cNvPr id="21" name="Folded Corner 20">
            <a:extLst>
              <a:ext uri="{FF2B5EF4-FFF2-40B4-BE49-F238E27FC236}">
                <a16:creationId xmlns:a16="http://schemas.microsoft.com/office/drawing/2014/main" id="{05AF49D6-A713-5671-59BD-EF5499C55912}"/>
              </a:ext>
            </a:extLst>
          </p:cNvPr>
          <p:cNvSpPr/>
          <p:nvPr/>
        </p:nvSpPr>
        <p:spPr>
          <a:xfrm>
            <a:off x="9756847" y="1880885"/>
            <a:ext cx="2364879" cy="750802"/>
          </a:xfrm>
          <a:prstGeom prst="foldedCorner">
            <a:avLst/>
          </a:prstGeom>
          <a:gradFill>
            <a:gsLst>
              <a:gs pos="30000">
                <a:srgbClr val="B8EA1A"/>
              </a:gs>
              <a:gs pos="100000">
                <a:srgbClr val="95E7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sz="1400">
                <a:solidFill>
                  <a:schemeClr val="tx1">
                    <a:lumMod val="75000"/>
                    <a:lumOff val="25000"/>
                  </a:schemeClr>
                </a:solidFill>
                <a:latin typeface="Century Gothic" panose="020B0502020202020204" pitchFamily="34" charset="0"/>
              </a:rPr>
              <a:t>Causa</a:t>
            </a:r>
          </a:p>
        </p:txBody>
      </p:sp>
      <p:sp>
        <p:nvSpPr>
          <p:cNvPr id="22" name="Folded Corner 21">
            <a:extLst>
              <a:ext uri="{FF2B5EF4-FFF2-40B4-BE49-F238E27FC236}">
                <a16:creationId xmlns:a16="http://schemas.microsoft.com/office/drawing/2014/main" id="{12713F0E-5612-5DB9-387B-91836FF6EB4C}"/>
              </a:ext>
            </a:extLst>
          </p:cNvPr>
          <p:cNvSpPr/>
          <p:nvPr/>
        </p:nvSpPr>
        <p:spPr>
          <a:xfrm>
            <a:off x="9881493" y="933187"/>
            <a:ext cx="2135988" cy="750802"/>
          </a:xfrm>
          <a:prstGeom prst="foldedCorner">
            <a:avLst/>
          </a:prstGeom>
          <a:gradFill>
            <a:gsLst>
              <a:gs pos="30000">
                <a:srgbClr val="B8EA1A"/>
              </a:gs>
              <a:gs pos="100000">
                <a:srgbClr val="95E7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sz="1400">
                <a:solidFill>
                  <a:schemeClr val="tx1">
                    <a:lumMod val="75000"/>
                    <a:lumOff val="25000"/>
                  </a:schemeClr>
                </a:solidFill>
                <a:latin typeface="Century Gothic" panose="020B0502020202020204" pitchFamily="34" charset="0"/>
              </a:rPr>
              <a:t>Causa</a:t>
            </a:r>
          </a:p>
        </p:txBody>
      </p:sp>
      <p:sp>
        <p:nvSpPr>
          <p:cNvPr id="23" name="Folded Corner 22">
            <a:extLst>
              <a:ext uri="{FF2B5EF4-FFF2-40B4-BE49-F238E27FC236}">
                <a16:creationId xmlns:a16="http://schemas.microsoft.com/office/drawing/2014/main" id="{CE4EE951-4674-3640-F054-6440DF3CEEE1}"/>
              </a:ext>
            </a:extLst>
          </p:cNvPr>
          <p:cNvSpPr/>
          <p:nvPr/>
        </p:nvSpPr>
        <p:spPr>
          <a:xfrm>
            <a:off x="8894621" y="2956144"/>
            <a:ext cx="1566874" cy="1472465"/>
          </a:xfrm>
          <a:prstGeom prst="foldedCorner">
            <a:avLst/>
          </a:prstGeom>
          <a:gradFill>
            <a:gsLst>
              <a:gs pos="19000">
                <a:srgbClr val="FFFF00"/>
              </a:gs>
              <a:gs pos="100000">
                <a:schemeClr val="accent4"/>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sz="1500" dirty="0">
                <a:solidFill>
                  <a:sysClr val="windowText" lastClr="000000"/>
                </a:solidFill>
                <a:latin typeface="Century Gothic" panose="020B0502020202020204" pitchFamily="34" charset="0"/>
              </a:rPr>
              <a:t>Título del planteamiento del problema</a:t>
            </a:r>
          </a:p>
        </p:txBody>
      </p:sp>
      <p:sp>
        <p:nvSpPr>
          <p:cNvPr id="39" name="Folded Corner 38">
            <a:extLst>
              <a:ext uri="{FF2B5EF4-FFF2-40B4-BE49-F238E27FC236}">
                <a16:creationId xmlns:a16="http://schemas.microsoft.com/office/drawing/2014/main" id="{CB61D704-8D60-4BB1-0FB8-122E9FF59965}"/>
              </a:ext>
            </a:extLst>
          </p:cNvPr>
          <p:cNvSpPr/>
          <p:nvPr/>
        </p:nvSpPr>
        <p:spPr>
          <a:xfrm>
            <a:off x="9584882" y="5188580"/>
            <a:ext cx="1566874" cy="1472465"/>
          </a:xfrm>
          <a:prstGeom prst="foldedCorner">
            <a:avLst/>
          </a:prstGeom>
          <a:gradFill>
            <a:gsLst>
              <a:gs pos="19000">
                <a:srgbClr val="00B0F0"/>
              </a:gs>
              <a:gs pos="100000">
                <a:srgbClr val="00206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es-419" sz="1500" dirty="0">
                <a:solidFill>
                  <a:schemeClr val="bg1"/>
                </a:solidFill>
                <a:latin typeface="Century Gothic" panose="020B0502020202020204" pitchFamily="34" charset="0"/>
              </a:rPr>
              <a:t>Título del planteamiento del problema</a:t>
            </a:r>
          </a:p>
        </p:txBody>
      </p:sp>
      <p:sp>
        <p:nvSpPr>
          <p:cNvPr id="24" name="TextBox 23">
            <a:extLst>
              <a:ext uri="{FF2B5EF4-FFF2-40B4-BE49-F238E27FC236}">
                <a16:creationId xmlns:a16="http://schemas.microsoft.com/office/drawing/2014/main" id="{D558C291-5664-CDDA-EED2-8B32709610AC}"/>
              </a:ext>
            </a:extLst>
          </p:cNvPr>
          <p:cNvSpPr txBox="1"/>
          <p:nvPr/>
        </p:nvSpPr>
        <p:spPr>
          <a:xfrm>
            <a:off x="191702" y="2958379"/>
            <a:ext cx="8489888" cy="1061829"/>
          </a:xfrm>
          <a:prstGeom prst="rect">
            <a:avLst/>
          </a:prstGeom>
          <a:noFill/>
          <a:effectLst/>
        </p:spPr>
        <p:txBody>
          <a:bodyPr wrap="square" rtlCol="0">
            <a:spAutoFit/>
          </a:bodyPr>
          <a:lstStyle/>
          <a:p>
            <a:pPr rtl="0">
              <a:lnSpc>
                <a:spcPct val="90000"/>
              </a:lnSpc>
            </a:pPr>
            <a:r>
              <a:rPr lang="pt-BR" sz="7000" b="1" dirty="0">
                <a:latin typeface="Century Gothic" panose="020B0502020202020204" pitchFamily="34" charset="0"/>
              </a:rPr>
              <a:t>NOTAS ADHESIVAS</a:t>
            </a:r>
            <a:endParaRPr lang="fr-FR" sz="7000" b="1" dirty="0">
              <a:latin typeface="Century Gothic" panose="020B0502020202020204" pitchFamily="34" charset="0"/>
            </a:endParaRPr>
          </a:p>
        </p:txBody>
      </p:sp>
    </p:spTree>
    <p:extLst>
      <p:ext uri="{BB962C8B-B14F-4D97-AF65-F5344CB8AC3E}">
        <p14:creationId xmlns:p14="http://schemas.microsoft.com/office/powerpoint/2010/main" val="2630918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912416761"/>
              </p:ext>
            </p:extLst>
          </p:nvPr>
        </p:nvGraphicFramePr>
        <p:xfrm>
          <a:off x="787790" y="1050352"/>
          <a:ext cx="10362563" cy="2468352"/>
        </p:xfrm>
        <a:graphic>
          <a:graphicData uri="http://schemas.openxmlformats.org/drawingml/2006/table">
            <a:tbl>
              <a:tblPr firstRow="1" firstCol="1" bandRow="1">
                <a:tableStyleId>{5C22544A-7EE6-4342-B048-85BDC9FD1C3A}</a:tableStyleId>
              </a:tblPr>
              <a:tblGrid>
                <a:gridCol w="1036256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es-419" sz="1600" b="1" dirty="0">
                          <a:solidFill>
                            <a:schemeClr val="tx1"/>
                          </a:solidFill>
                          <a:effectLst/>
                          <a:latin typeface="Century Gothic" panose="020B0502020202020204" pitchFamily="34" charset="0"/>
                        </a:rPr>
                        <a:t>DESCARGO DE RESPONSABILIDAD</a:t>
                      </a:r>
                    </a:p>
                    <a:p>
                      <a:pPr marL="0" marR="0" rtl="0">
                        <a:spcBef>
                          <a:spcPts val="0"/>
                        </a:spcBef>
                        <a:spcAft>
                          <a:spcPts val="0"/>
                        </a:spcAft>
                      </a:pPr>
                      <a:r>
                        <a:rPr lang="es-419" sz="1200" b="0" dirty="0">
                          <a:solidFill>
                            <a:schemeClr val="tx1"/>
                          </a:solidFill>
                          <a:effectLst/>
                          <a:latin typeface="Century Gothic" panose="020B0502020202020204" pitchFamily="34" charset="0"/>
                        </a:rPr>
                        <a:t> </a:t>
                      </a:r>
                    </a:p>
                    <a:p>
                      <a:pPr marL="0" marR="0" rtl="0">
                        <a:spcBef>
                          <a:spcPts val="0"/>
                        </a:spcBef>
                        <a:spcAft>
                          <a:spcPts val="0"/>
                        </a:spcAft>
                      </a:pPr>
                      <a:r>
                        <a:rPr lang="es-419" sz="1400" b="0" dirty="0">
                          <a:solidFill>
                            <a:schemeClr val="tx1"/>
                          </a:solidFill>
                          <a:effectLst/>
                          <a:latin typeface="Century Gothic" panose="020B0502020202020204" pitchFamily="34" charset="0"/>
                        </a:rPr>
                        <a:t>Todos los artículos, las plantillas o la información que proporcione Smartsheet en el sitio web son solo de referencia. Si bien nos esforzamos por mantener la información actualizada y correcta, no hacemos declaraciones ni garantías de ningún tipo, explícitas o implícitas, sobre la integridad, precisión, confiabilidad, idoneidad o disponibilidad con respecto al sitio web o la información, los artículos, las plantillas o los gráficos relacionados que figuran en el sitio web. Por lo tanto, la confianza que usted deposite en dicha información es estrictamente bajo su propio riesgo.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16686</TotalTime>
  <Words>303</Words>
  <Application>Microsoft Office PowerPoint</Application>
  <PresentationFormat>Widescreen</PresentationFormat>
  <Paragraphs>61</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157</cp:revision>
  <cp:lastPrinted>2020-08-31T22:23:58Z</cp:lastPrinted>
  <dcterms:created xsi:type="dcterms:W3CDTF">2021-07-07T23:54:57Z</dcterms:created>
  <dcterms:modified xsi:type="dcterms:W3CDTF">2024-11-05T13:48:44Z</dcterms:modified>
</cp:coreProperties>
</file>