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55" r:id="rId3"/>
    <p:sldId id="352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EF3"/>
    <a:srgbClr val="00BD32"/>
    <a:srgbClr val="4CEDF0"/>
    <a:srgbClr val="F7F9FB"/>
    <a:srgbClr val="FFDE4C"/>
    <a:srgbClr val="F0A622"/>
    <a:srgbClr val="E3EAF6"/>
    <a:srgbClr val="5B7191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86447"/>
  </p:normalViewPr>
  <p:slideViewPr>
    <p:cSldViewPr snapToGrid="0" snapToObjects="1">
      <p:cViewPr varScale="1">
        <p:scale>
          <a:sx n="100" d="100"/>
          <a:sy n="100" d="100"/>
        </p:scale>
        <p:origin x="102" y="26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2808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430185" y="241851"/>
            <a:ext cx="2561538" cy="5076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HOJA DE RUTA DE PRODUCTO DE SCRUM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HOJA DE RUTA DE PRODUCTO DE SCRUM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3E2DC83-8454-9748-944C-CAD0373FC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066357"/>
              </p:ext>
            </p:extLst>
          </p:nvPr>
        </p:nvGraphicFramePr>
        <p:xfrm>
          <a:off x="221972" y="1537993"/>
          <a:ext cx="11639577" cy="46043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321">
                  <a:extLst>
                    <a:ext uri="{9D8B030D-6E8A-4147-A177-3AD203B41FA5}">
                      <a16:colId xmlns:a16="http://schemas.microsoft.com/office/drawing/2014/main" val="655174008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379967210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975312296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915670230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4225603956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1517423547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2226319780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1099638921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2273876770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547077787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2360780514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45168858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859976741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40770523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459679726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4047575968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1522727625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559668543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563266421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1965671004"/>
                    </a:ext>
                  </a:extLst>
                </a:gridCol>
              </a:tblGrid>
              <a:tr h="29515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050" u="none" strike="noStrike">
                          <a:effectLst/>
                          <a:latin typeface="Century Gothic" panose="020B0502020202020204" pitchFamily="34" charset="0"/>
                        </a:rPr>
                        <a:t>20XX - T3 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050" u="none" strike="noStrike">
                          <a:effectLst/>
                          <a:latin typeface="Century Gothic" panose="020B0502020202020204" pitchFamily="34" charset="0"/>
                        </a:rPr>
                        <a:t>20XX - T4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050" u="none" strike="noStrike">
                          <a:effectLst/>
                          <a:latin typeface="Century Gothic" panose="020B0502020202020204" pitchFamily="34" charset="0"/>
                        </a:rPr>
                        <a:t>20XX - T1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050" u="none" strike="noStrike">
                          <a:effectLst/>
                          <a:latin typeface="Century Gothic" panose="020B0502020202020204" pitchFamily="34" charset="0"/>
                        </a:rPr>
                        <a:t>20XX - T2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050" u="none" strike="noStrike">
                          <a:effectLst/>
                          <a:latin typeface="Century Gothic" panose="020B0502020202020204" pitchFamily="34" charset="0"/>
                        </a:rPr>
                        <a:t>20XX - T3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050" u="none" strike="noStrike">
                          <a:effectLst/>
                          <a:latin typeface="Century Gothic" panose="020B0502020202020204" pitchFamily="34" charset="0"/>
                        </a:rPr>
                        <a:t>20XX - T4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655693"/>
                  </a:ext>
                </a:extLst>
              </a:tr>
              <a:tr h="413215">
                <a:tc>
                  <a:txBody>
                    <a:bodyPr/>
                    <a:lstStyle/>
                    <a:p>
                      <a:pPr algn="l" rtl="0" fontAlgn="b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ABR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MAY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289089"/>
                  </a:ext>
                </a:extLst>
              </a:tr>
              <a:tr h="259735"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PRODUCTO</a:t>
                      </a:r>
                    </a:p>
                  </a:txBody>
                  <a:tcPr marL="6817" marR="6817" marT="6817" marB="0"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Resumen de la hoja de ruta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598771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Requisitos del usuario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65667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Requisitos de funciones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957916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Lanzamiento de funciones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186892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Piloto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77582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Análisis de comentarios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483141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Pruebas del cliente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175176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Análisis de las pruebas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402746"/>
                  </a:ext>
                </a:extLst>
              </a:tr>
              <a:tr h="259735"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marL="6817" marR="6817" marT="6817" marB="0"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Prototipo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162884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387048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Pruebas beta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859347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Análisis tecnológico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451669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Revisión de historias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352480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Demostración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522510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Prototipo integrado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34890"/>
                  </a:ext>
                </a:extLst>
              </a:tr>
            </a:tbl>
          </a:graphicData>
        </a:graphic>
      </p:graphicFrame>
      <p:sp>
        <p:nvSpPr>
          <p:cNvPr id="50" name="Shape 7">
            <a:extLst>
              <a:ext uri="{FF2B5EF4-FFF2-40B4-BE49-F238E27FC236}">
                <a16:creationId xmlns:a16="http://schemas.microsoft.com/office/drawing/2014/main" id="{80BD3B14-2215-F740-AF46-C7B9862A7BA9}"/>
              </a:ext>
            </a:extLst>
          </p:cNvPr>
          <p:cNvSpPr/>
          <p:nvPr/>
        </p:nvSpPr>
        <p:spPr>
          <a:xfrm>
            <a:off x="3994427" y="3037918"/>
            <a:ext cx="128016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51" name="Shape 8">
            <a:extLst>
              <a:ext uri="{FF2B5EF4-FFF2-40B4-BE49-F238E27FC236}">
                <a16:creationId xmlns:a16="http://schemas.microsoft.com/office/drawing/2014/main" id="{B7518280-D2C0-D948-87A7-1760BE07FCCA}"/>
              </a:ext>
            </a:extLst>
          </p:cNvPr>
          <p:cNvSpPr/>
          <p:nvPr/>
        </p:nvSpPr>
        <p:spPr>
          <a:xfrm>
            <a:off x="3176155" y="2278211"/>
            <a:ext cx="1343340" cy="210312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52" name="Shape 9">
            <a:extLst>
              <a:ext uri="{FF2B5EF4-FFF2-40B4-BE49-F238E27FC236}">
                <a16:creationId xmlns:a16="http://schemas.microsoft.com/office/drawing/2014/main" id="{22197259-D119-5044-859E-60AB30D8373E}"/>
              </a:ext>
            </a:extLst>
          </p:cNvPr>
          <p:cNvSpPr/>
          <p:nvPr/>
        </p:nvSpPr>
        <p:spPr>
          <a:xfrm>
            <a:off x="4599563" y="2278212"/>
            <a:ext cx="621792" cy="210312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53" name="Shape 10">
            <a:extLst>
              <a:ext uri="{FF2B5EF4-FFF2-40B4-BE49-F238E27FC236}">
                <a16:creationId xmlns:a16="http://schemas.microsoft.com/office/drawing/2014/main" id="{AAD80CB9-2516-8643-891E-604B2B90574F}"/>
              </a:ext>
            </a:extLst>
          </p:cNvPr>
          <p:cNvSpPr/>
          <p:nvPr/>
        </p:nvSpPr>
        <p:spPr>
          <a:xfrm>
            <a:off x="8004672" y="2278212"/>
            <a:ext cx="59436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54" name="Shape 11">
            <a:extLst>
              <a:ext uri="{FF2B5EF4-FFF2-40B4-BE49-F238E27FC236}">
                <a16:creationId xmlns:a16="http://schemas.microsoft.com/office/drawing/2014/main" id="{F7B4E2A6-1B00-F542-A5F2-B3B61B85BAE8}"/>
              </a:ext>
            </a:extLst>
          </p:cNvPr>
          <p:cNvSpPr/>
          <p:nvPr/>
        </p:nvSpPr>
        <p:spPr>
          <a:xfrm>
            <a:off x="4593052" y="3318425"/>
            <a:ext cx="402336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55" name="Shape 12">
            <a:extLst>
              <a:ext uri="{FF2B5EF4-FFF2-40B4-BE49-F238E27FC236}">
                <a16:creationId xmlns:a16="http://schemas.microsoft.com/office/drawing/2014/main" id="{5E6D29BE-659C-2044-B8E3-8FF7CCE0ABBC}"/>
              </a:ext>
            </a:extLst>
          </p:cNvPr>
          <p:cNvSpPr/>
          <p:nvPr/>
        </p:nvSpPr>
        <p:spPr>
          <a:xfrm>
            <a:off x="5298122" y="2278212"/>
            <a:ext cx="246888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56" name="Shape 13">
            <a:extLst>
              <a:ext uri="{FF2B5EF4-FFF2-40B4-BE49-F238E27FC236}">
                <a16:creationId xmlns:a16="http://schemas.microsoft.com/office/drawing/2014/main" id="{96F56A45-AA6A-684A-B011-DB6735010D74}"/>
              </a:ext>
            </a:extLst>
          </p:cNvPr>
          <p:cNvSpPr/>
          <p:nvPr/>
        </p:nvSpPr>
        <p:spPr>
          <a:xfrm>
            <a:off x="4217236" y="2535343"/>
            <a:ext cx="1389888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57" name="Shape 14">
            <a:extLst>
              <a:ext uri="{FF2B5EF4-FFF2-40B4-BE49-F238E27FC236}">
                <a16:creationId xmlns:a16="http://schemas.microsoft.com/office/drawing/2014/main" id="{B714E882-B579-4A4E-9B2F-6CD010948416}"/>
              </a:ext>
            </a:extLst>
          </p:cNvPr>
          <p:cNvSpPr/>
          <p:nvPr/>
        </p:nvSpPr>
        <p:spPr>
          <a:xfrm>
            <a:off x="5225066" y="3575556"/>
            <a:ext cx="201168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58" name="Shape 15">
            <a:extLst>
              <a:ext uri="{FF2B5EF4-FFF2-40B4-BE49-F238E27FC236}">
                <a16:creationId xmlns:a16="http://schemas.microsoft.com/office/drawing/2014/main" id="{7E3BC140-998A-4741-8344-A8D8FA7B2818}"/>
              </a:ext>
            </a:extLst>
          </p:cNvPr>
          <p:cNvSpPr/>
          <p:nvPr/>
        </p:nvSpPr>
        <p:spPr>
          <a:xfrm>
            <a:off x="7065246" y="2792474"/>
            <a:ext cx="114300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59" name="Shape 16">
            <a:extLst>
              <a:ext uri="{FF2B5EF4-FFF2-40B4-BE49-F238E27FC236}">
                <a16:creationId xmlns:a16="http://schemas.microsoft.com/office/drawing/2014/main" id="{E251A9D8-5C4D-7042-8B26-6A52BB94F462}"/>
              </a:ext>
            </a:extLst>
          </p:cNvPr>
          <p:cNvSpPr/>
          <p:nvPr/>
        </p:nvSpPr>
        <p:spPr>
          <a:xfrm>
            <a:off x="5082537" y="3820999"/>
            <a:ext cx="356616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60" name="Shape 17">
            <a:extLst>
              <a:ext uri="{FF2B5EF4-FFF2-40B4-BE49-F238E27FC236}">
                <a16:creationId xmlns:a16="http://schemas.microsoft.com/office/drawing/2014/main" id="{0DD2A884-33D3-5846-B02B-33C1AC8620B3}"/>
              </a:ext>
            </a:extLst>
          </p:cNvPr>
          <p:cNvSpPr/>
          <p:nvPr/>
        </p:nvSpPr>
        <p:spPr>
          <a:xfrm>
            <a:off x="3172687" y="4867280"/>
            <a:ext cx="82296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61" name="Shape 18">
            <a:extLst>
              <a:ext uri="{FF2B5EF4-FFF2-40B4-BE49-F238E27FC236}">
                <a16:creationId xmlns:a16="http://schemas.microsoft.com/office/drawing/2014/main" id="{426026ED-A8FB-B844-BD7F-BDD66D65674B}"/>
              </a:ext>
            </a:extLst>
          </p:cNvPr>
          <p:cNvSpPr/>
          <p:nvPr/>
        </p:nvSpPr>
        <p:spPr>
          <a:xfrm>
            <a:off x="3172686" y="5127334"/>
            <a:ext cx="82296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62" name="Shape 19">
            <a:extLst>
              <a:ext uri="{FF2B5EF4-FFF2-40B4-BE49-F238E27FC236}">
                <a16:creationId xmlns:a16="http://schemas.microsoft.com/office/drawing/2014/main" id="{F03630EF-9FA0-D04A-BE0E-A6F9FF225385}"/>
              </a:ext>
            </a:extLst>
          </p:cNvPr>
          <p:cNvSpPr/>
          <p:nvPr/>
        </p:nvSpPr>
        <p:spPr>
          <a:xfrm>
            <a:off x="3172687" y="5641596"/>
            <a:ext cx="82296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63" name="Shape 20">
            <a:extLst>
              <a:ext uri="{FF2B5EF4-FFF2-40B4-BE49-F238E27FC236}">
                <a16:creationId xmlns:a16="http://schemas.microsoft.com/office/drawing/2014/main" id="{C723BFBE-597C-C148-B4EE-0B351E625EBF}"/>
              </a:ext>
            </a:extLst>
          </p:cNvPr>
          <p:cNvSpPr/>
          <p:nvPr/>
        </p:nvSpPr>
        <p:spPr>
          <a:xfrm>
            <a:off x="7308376" y="4078131"/>
            <a:ext cx="1348159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64" name="Shape 21">
            <a:extLst>
              <a:ext uri="{FF2B5EF4-FFF2-40B4-BE49-F238E27FC236}">
                <a16:creationId xmlns:a16="http://schemas.microsoft.com/office/drawing/2014/main" id="{459828E7-2CC3-6F4D-BD52-9614E667051F}"/>
              </a:ext>
            </a:extLst>
          </p:cNvPr>
          <p:cNvSpPr/>
          <p:nvPr/>
        </p:nvSpPr>
        <p:spPr>
          <a:xfrm>
            <a:off x="3172687" y="5381543"/>
            <a:ext cx="82296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65" name="Shape 22">
            <a:extLst>
              <a:ext uri="{FF2B5EF4-FFF2-40B4-BE49-F238E27FC236}">
                <a16:creationId xmlns:a16="http://schemas.microsoft.com/office/drawing/2014/main" id="{2B9C6CAC-98FE-994E-8916-59210B1EED82}"/>
              </a:ext>
            </a:extLst>
          </p:cNvPr>
          <p:cNvSpPr/>
          <p:nvPr/>
        </p:nvSpPr>
        <p:spPr>
          <a:xfrm>
            <a:off x="6799539" y="4346950"/>
            <a:ext cx="246888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67" name="Shape 23">
            <a:extLst>
              <a:ext uri="{FF2B5EF4-FFF2-40B4-BE49-F238E27FC236}">
                <a16:creationId xmlns:a16="http://schemas.microsoft.com/office/drawing/2014/main" id="{15CFE7B0-3BE6-6142-B2B0-86013E67D546}"/>
              </a:ext>
            </a:extLst>
          </p:cNvPr>
          <p:cNvSpPr/>
          <p:nvPr/>
        </p:nvSpPr>
        <p:spPr>
          <a:xfrm>
            <a:off x="3172686" y="4610149"/>
            <a:ext cx="82296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68" name="Shape 22">
            <a:extLst>
              <a:ext uri="{FF2B5EF4-FFF2-40B4-BE49-F238E27FC236}">
                <a16:creationId xmlns:a16="http://schemas.microsoft.com/office/drawing/2014/main" id="{CCB7AB80-8460-CC4A-9EBD-48F2B8D8DFB2}"/>
              </a:ext>
            </a:extLst>
          </p:cNvPr>
          <p:cNvSpPr/>
          <p:nvPr/>
        </p:nvSpPr>
        <p:spPr>
          <a:xfrm>
            <a:off x="3172687" y="5895805"/>
            <a:ext cx="82296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633BFDEF-B38D-2940-A4EE-BA4BCBE37F69}"/>
              </a:ext>
            </a:extLst>
          </p:cNvPr>
          <p:cNvGrpSpPr/>
          <p:nvPr/>
        </p:nvGrpSpPr>
        <p:grpSpPr>
          <a:xfrm>
            <a:off x="8403945" y="1643489"/>
            <a:ext cx="1760982" cy="4572000"/>
            <a:chOff x="10201566" y="8271934"/>
            <a:chExt cx="1760982" cy="7158104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0962BB31-42E1-9D4E-8FCE-637F0A962BE5}"/>
                </a:ext>
              </a:extLst>
            </p:cNvPr>
            <p:cNvCxnSpPr/>
            <p:nvPr/>
          </p:nvCxnSpPr>
          <p:spPr>
            <a:xfrm>
              <a:off x="10201566" y="8271934"/>
              <a:ext cx="0" cy="7158104"/>
            </a:xfrm>
            <a:prstGeom prst="line">
              <a:avLst/>
            </a:prstGeom>
            <a:ln w="34925" cap="rnd">
              <a:solidFill>
                <a:schemeClr val="bg1">
                  <a:lumMod val="50000"/>
                </a:schemeClr>
              </a:solidFill>
              <a:headEnd type="oval"/>
              <a:tailEnd type="oval"/>
            </a:ln>
            <a:effectLst>
              <a:outerShdw blurRad="40000" dist="20000" dir="5400000" rotWithShape="0">
                <a:schemeClr val="tx1">
                  <a:alpha val="38000"/>
                </a:scheme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Display 118">
              <a:extLst>
                <a:ext uri="{FF2B5EF4-FFF2-40B4-BE49-F238E27FC236}">
                  <a16:creationId xmlns:a16="http://schemas.microsoft.com/office/drawing/2014/main" id="{AEB49B0A-51CA-4848-9BF9-263285577847}"/>
                </a:ext>
              </a:extLst>
            </p:cNvPr>
            <p:cNvSpPr/>
            <p:nvPr/>
          </p:nvSpPr>
          <p:spPr>
            <a:xfrm>
              <a:off x="10214260" y="10145491"/>
              <a:ext cx="1748288" cy="979884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lIns="9144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es-419" sz="12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HITO</a:t>
              </a:r>
            </a:p>
            <a:p>
              <a:pPr algn="ctr" rtl="0"/>
              <a:r>
                <a:rPr lang="es-419" sz="12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27 de mayo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91EFFB12-B73F-507D-DB62-B5D750BDA07A}"/>
              </a:ext>
            </a:extLst>
          </p:cNvPr>
          <p:cNvGrpSpPr/>
          <p:nvPr/>
        </p:nvGrpSpPr>
        <p:grpSpPr>
          <a:xfrm>
            <a:off x="3079253" y="1079307"/>
            <a:ext cx="6582622" cy="320040"/>
            <a:chOff x="1289050" y="0"/>
            <a:chExt cx="6508539" cy="320040"/>
          </a:xfrm>
        </p:grpSpPr>
        <p:sp>
          <p:nvSpPr>
            <p:cNvPr id="5" name="Rounded Rectangle 108">
              <a:extLst>
                <a:ext uri="{FF2B5EF4-FFF2-40B4-BE49-F238E27FC236}">
                  <a16:creationId xmlns:a16="http://schemas.microsoft.com/office/drawing/2014/main" id="{D0BA4589-48C9-DB0C-BFBD-9E6897A5D556}"/>
                </a:ext>
              </a:extLst>
            </p:cNvPr>
            <p:cNvSpPr/>
            <p:nvPr/>
          </p:nvSpPr>
          <p:spPr>
            <a:xfrm>
              <a:off x="6424083" y="0"/>
              <a:ext cx="457200" cy="320040"/>
            </a:xfrm>
            <a:prstGeom prst="roundRect">
              <a:avLst/>
            </a:prstGeom>
            <a:solidFill>
              <a:srgbClr val="C4F8F3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6" name="Rounded Rectangle 109">
              <a:extLst>
                <a:ext uri="{FF2B5EF4-FFF2-40B4-BE49-F238E27FC236}">
                  <a16:creationId xmlns:a16="http://schemas.microsoft.com/office/drawing/2014/main" id="{638E0C24-CFD6-E2AC-00D7-97878F7A4664}"/>
                </a:ext>
              </a:extLst>
            </p:cNvPr>
            <p:cNvSpPr/>
            <p:nvPr/>
          </p:nvSpPr>
          <p:spPr>
            <a:xfrm>
              <a:off x="3003550" y="0"/>
              <a:ext cx="452966" cy="320040"/>
            </a:xfrm>
            <a:prstGeom prst="roundRect">
              <a:avLst/>
            </a:prstGeom>
            <a:solidFill>
              <a:schemeClr val="accent4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7" name="Rounded Rectangle 110">
              <a:extLst>
                <a:ext uri="{FF2B5EF4-FFF2-40B4-BE49-F238E27FC236}">
                  <a16:creationId xmlns:a16="http://schemas.microsoft.com/office/drawing/2014/main" id="{1BC4F36E-CC0D-831A-9D15-05B71942DDA2}"/>
                </a:ext>
              </a:extLst>
            </p:cNvPr>
            <p:cNvSpPr/>
            <p:nvPr/>
          </p:nvSpPr>
          <p:spPr>
            <a:xfrm>
              <a:off x="4713816" y="0"/>
              <a:ext cx="452967" cy="320040"/>
            </a:xfrm>
            <a:prstGeom prst="roundRect">
              <a:avLst/>
            </a:prstGeom>
            <a:solidFill>
              <a:srgbClr val="ABD2FF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8" name="Rounded Rectangle 111">
              <a:extLst>
                <a:ext uri="{FF2B5EF4-FFF2-40B4-BE49-F238E27FC236}">
                  <a16:creationId xmlns:a16="http://schemas.microsoft.com/office/drawing/2014/main" id="{12BB2B15-D159-4956-9F72-9BDD33EB59A9}"/>
                </a:ext>
              </a:extLst>
            </p:cNvPr>
            <p:cNvSpPr/>
            <p:nvPr/>
          </p:nvSpPr>
          <p:spPr>
            <a:xfrm>
              <a:off x="1289050" y="0"/>
              <a:ext cx="457200" cy="32004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9" name="TextBox 1">
              <a:extLst>
                <a:ext uri="{FF2B5EF4-FFF2-40B4-BE49-F238E27FC236}">
                  <a16:creationId xmlns:a16="http://schemas.microsoft.com/office/drawing/2014/main" id="{31DA8E38-F8B6-6BEE-62F7-50631D0A9AF0}"/>
                </a:ext>
              </a:extLst>
            </p:cNvPr>
            <p:cNvSpPr txBox="1"/>
            <p:nvPr/>
          </p:nvSpPr>
          <p:spPr>
            <a:xfrm>
              <a:off x="1771650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100">
                  <a:latin typeface="Century Gothic" panose="020B0502020202020204" pitchFamily="34" charset="0"/>
                </a:rPr>
                <a:t>FLUJO 1</a:t>
              </a:r>
            </a:p>
          </p:txBody>
        </p:sp>
        <p:sp>
          <p:nvSpPr>
            <p:cNvPr id="10" name="TextBox 40">
              <a:extLst>
                <a:ext uri="{FF2B5EF4-FFF2-40B4-BE49-F238E27FC236}">
                  <a16:creationId xmlns:a16="http://schemas.microsoft.com/office/drawing/2014/main" id="{70167378-5039-E5A2-618D-07F0AA808E81}"/>
                </a:ext>
              </a:extLst>
            </p:cNvPr>
            <p:cNvSpPr txBox="1"/>
            <p:nvPr/>
          </p:nvSpPr>
          <p:spPr>
            <a:xfrm>
              <a:off x="6970183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100">
                  <a:latin typeface="Century Gothic" panose="020B0502020202020204" pitchFamily="34" charset="0"/>
                </a:rPr>
                <a:t>FLUJO 4</a:t>
              </a:r>
            </a:p>
          </p:txBody>
        </p:sp>
        <p:sp>
          <p:nvSpPr>
            <p:cNvPr id="11" name="TextBox 41">
              <a:extLst>
                <a:ext uri="{FF2B5EF4-FFF2-40B4-BE49-F238E27FC236}">
                  <a16:creationId xmlns:a16="http://schemas.microsoft.com/office/drawing/2014/main" id="{FEEEFF7C-FAC1-4F5D-648D-C7496AAC4124}"/>
                </a:ext>
              </a:extLst>
            </p:cNvPr>
            <p:cNvSpPr txBox="1"/>
            <p:nvPr/>
          </p:nvSpPr>
          <p:spPr>
            <a:xfrm>
              <a:off x="3503083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100">
                  <a:latin typeface="Century Gothic" panose="020B0502020202020204" pitchFamily="34" charset="0"/>
                </a:rPr>
                <a:t>FLUJO 2</a:t>
              </a:r>
            </a:p>
          </p:txBody>
        </p:sp>
        <p:sp>
          <p:nvSpPr>
            <p:cNvPr id="12" name="TextBox 43">
              <a:extLst>
                <a:ext uri="{FF2B5EF4-FFF2-40B4-BE49-F238E27FC236}">
                  <a16:creationId xmlns:a16="http://schemas.microsoft.com/office/drawing/2014/main" id="{6ADF92E5-D8FF-C82E-F704-72AD78180FD2}"/>
                </a:ext>
              </a:extLst>
            </p:cNvPr>
            <p:cNvSpPr txBox="1"/>
            <p:nvPr/>
          </p:nvSpPr>
          <p:spPr>
            <a:xfrm>
              <a:off x="5234517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100">
                  <a:latin typeface="Century Gothic" panose="020B0502020202020204" pitchFamily="34" charset="0"/>
                </a:rPr>
                <a:t>FLUJO 3</a:t>
              </a:r>
            </a:p>
          </p:txBody>
        </p:sp>
      </p:grpSp>
      <p:sp>
        <p:nvSpPr>
          <p:cNvPr id="13" name="TextBox 45">
            <a:extLst>
              <a:ext uri="{FF2B5EF4-FFF2-40B4-BE49-F238E27FC236}">
                <a16:creationId xmlns:a16="http://schemas.microsoft.com/office/drawing/2014/main" id="{C4F0309D-B542-0C56-F22F-3B6DB3B041C9}"/>
              </a:ext>
            </a:extLst>
          </p:cNvPr>
          <p:cNvSpPr txBox="1"/>
          <p:nvPr/>
        </p:nvSpPr>
        <p:spPr>
          <a:xfrm>
            <a:off x="991210" y="1096492"/>
            <a:ext cx="1858522" cy="31239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es-419" sz="1400" dirty="0">
                <a:latin typeface="Century Gothic" panose="020B0502020202020204" pitchFamily="34" charset="0"/>
              </a:rPr>
              <a:t>CLAVE DEL FLUJO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HOJA DE RUTA DE PRODUCTO DE SCRUM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HOJA DE RUTA DE PRODUCTO DE SCRUM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3E2DC83-8454-9748-944C-CAD0373FC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520846"/>
              </p:ext>
            </p:extLst>
          </p:nvPr>
        </p:nvGraphicFramePr>
        <p:xfrm>
          <a:off x="221972" y="1537993"/>
          <a:ext cx="11639577" cy="46043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321">
                  <a:extLst>
                    <a:ext uri="{9D8B030D-6E8A-4147-A177-3AD203B41FA5}">
                      <a16:colId xmlns:a16="http://schemas.microsoft.com/office/drawing/2014/main" val="655174008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379967210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975312296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915670230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4225603956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1517423547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2226319780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1099638921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2273876770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547077787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2360780514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45168858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859976741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40770523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459679726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4047575968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1522727625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559668543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3563266421"/>
                    </a:ext>
                  </a:extLst>
                </a:gridCol>
                <a:gridCol w="484632">
                  <a:extLst>
                    <a:ext uri="{9D8B030D-6E8A-4147-A177-3AD203B41FA5}">
                      <a16:colId xmlns:a16="http://schemas.microsoft.com/office/drawing/2014/main" val="1965671004"/>
                    </a:ext>
                  </a:extLst>
                </a:gridCol>
              </a:tblGrid>
              <a:tr h="29515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050" u="none" strike="noStrike">
                          <a:effectLst/>
                          <a:latin typeface="Century Gothic" panose="020B0502020202020204" pitchFamily="34" charset="0"/>
                        </a:rPr>
                        <a:t>20XX - T3 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050" u="none" strike="noStrike">
                          <a:effectLst/>
                          <a:latin typeface="Century Gothic" panose="020B0502020202020204" pitchFamily="34" charset="0"/>
                        </a:rPr>
                        <a:t>20XX - T4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050" u="none" strike="noStrike">
                          <a:effectLst/>
                          <a:latin typeface="Century Gothic" panose="020B0502020202020204" pitchFamily="34" charset="0"/>
                        </a:rPr>
                        <a:t>20XX - T1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050" u="none" strike="noStrike">
                          <a:effectLst/>
                          <a:latin typeface="Century Gothic" panose="020B0502020202020204" pitchFamily="34" charset="0"/>
                        </a:rPr>
                        <a:t>20XX - T2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050" u="none" strike="noStrike">
                          <a:effectLst/>
                          <a:latin typeface="Century Gothic" panose="020B0502020202020204" pitchFamily="34" charset="0"/>
                        </a:rPr>
                        <a:t>20XX - T3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050" u="none" strike="noStrike">
                          <a:effectLst/>
                          <a:latin typeface="Century Gothic" panose="020B0502020202020204" pitchFamily="34" charset="0"/>
                        </a:rPr>
                        <a:t>20XX - T4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655693"/>
                  </a:ext>
                </a:extLst>
              </a:tr>
              <a:tr h="413215">
                <a:tc>
                  <a:txBody>
                    <a:bodyPr/>
                    <a:lstStyle/>
                    <a:p>
                      <a:pPr algn="l" rtl="0" fontAlgn="b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ABR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MAY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u="none" strike="noStrike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289089"/>
                  </a:ext>
                </a:extLst>
              </a:tr>
              <a:tr h="259735"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EXPERIENCIA DEL USUARIO</a:t>
                      </a:r>
                    </a:p>
                  </a:txBody>
                  <a:tcPr marL="6817" marR="6817" marT="6817" marB="0"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Marco de soporte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598771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 de guía de estilo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65667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Diseño de superficie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957916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Plantillas de experiencia del usuario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186892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Diseño de funciones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77582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Auditoría de experiencia del usuario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483141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Prueba del sitio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175176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402746"/>
                  </a:ext>
                </a:extLst>
              </a:tr>
              <a:tr h="259735"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es-419" sz="1000" u="none" strike="noStrike">
                          <a:effectLst/>
                          <a:latin typeface="Century Gothic" panose="020B0502020202020204" pitchFamily="34" charset="0"/>
                        </a:rPr>
                        <a:t>CONTROL DE CALIDAD</a:t>
                      </a:r>
                    </a:p>
                  </a:txBody>
                  <a:tcPr marL="6817" marR="6817" marT="6817" marB="0"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Pruebas de la vista previa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162884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Control de calidad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387048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Métricas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859347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Pruebas de variaciones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451669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Prueba de aceptación del usuario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352480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522510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34890"/>
                  </a:ext>
                </a:extLst>
              </a:tr>
            </a:tbl>
          </a:graphicData>
        </a:graphic>
      </p:graphicFrame>
      <p:grpSp>
        <p:nvGrpSpPr>
          <p:cNvPr id="49" name="Group 48">
            <a:extLst>
              <a:ext uri="{FF2B5EF4-FFF2-40B4-BE49-F238E27FC236}">
                <a16:creationId xmlns:a16="http://schemas.microsoft.com/office/drawing/2014/main" id="{E449F952-D3FB-074F-86F4-345B19964675}"/>
              </a:ext>
            </a:extLst>
          </p:cNvPr>
          <p:cNvGrpSpPr/>
          <p:nvPr/>
        </p:nvGrpSpPr>
        <p:grpSpPr>
          <a:xfrm>
            <a:off x="8403942" y="1643489"/>
            <a:ext cx="1760982" cy="4572000"/>
            <a:chOff x="10201566" y="8271934"/>
            <a:chExt cx="1760982" cy="7158104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A29E293A-2D79-174C-99E2-92B94AF5DE92}"/>
                </a:ext>
              </a:extLst>
            </p:cNvPr>
            <p:cNvCxnSpPr/>
            <p:nvPr/>
          </p:nvCxnSpPr>
          <p:spPr>
            <a:xfrm>
              <a:off x="10201566" y="8271934"/>
              <a:ext cx="0" cy="7158104"/>
            </a:xfrm>
            <a:prstGeom prst="line">
              <a:avLst/>
            </a:prstGeom>
            <a:ln w="34925" cap="rnd">
              <a:solidFill>
                <a:schemeClr val="bg1">
                  <a:lumMod val="50000"/>
                </a:schemeClr>
              </a:solidFill>
              <a:headEnd type="oval"/>
              <a:tailEnd type="oval"/>
            </a:ln>
            <a:effectLst>
              <a:outerShdw blurRad="40000" dist="20000" dir="5400000" rotWithShape="0">
                <a:schemeClr val="tx1">
                  <a:alpha val="38000"/>
                </a:scheme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Display 104">
              <a:extLst>
                <a:ext uri="{FF2B5EF4-FFF2-40B4-BE49-F238E27FC236}">
                  <a16:creationId xmlns:a16="http://schemas.microsoft.com/office/drawing/2014/main" id="{5B98B656-4C2E-384D-9879-0B6AAA2251F6}"/>
                </a:ext>
              </a:extLst>
            </p:cNvPr>
            <p:cNvSpPr/>
            <p:nvPr/>
          </p:nvSpPr>
          <p:spPr>
            <a:xfrm>
              <a:off x="10214260" y="10145491"/>
              <a:ext cx="1748288" cy="979884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lIns="9144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es-419" sz="12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HITO</a:t>
              </a:r>
            </a:p>
            <a:p>
              <a:pPr algn="ctr" rtl="0"/>
              <a:r>
                <a:rPr lang="es-419" sz="12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27 de mayo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95413781-E14F-CB4D-B86D-8FB03D95B1EF}"/>
              </a:ext>
            </a:extLst>
          </p:cNvPr>
          <p:cNvGrpSpPr/>
          <p:nvPr/>
        </p:nvGrpSpPr>
        <p:grpSpPr>
          <a:xfrm>
            <a:off x="3079253" y="1079307"/>
            <a:ext cx="6582622" cy="320040"/>
            <a:chOff x="1289050" y="0"/>
            <a:chExt cx="6508539" cy="320040"/>
          </a:xfrm>
        </p:grpSpPr>
        <p:sp>
          <p:nvSpPr>
            <p:cNvPr id="109" name="Rounded Rectangle 108">
              <a:extLst>
                <a:ext uri="{FF2B5EF4-FFF2-40B4-BE49-F238E27FC236}">
                  <a16:creationId xmlns:a16="http://schemas.microsoft.com/office/drawing/2014/main" id="{31F90DC4-34A3-A145-AB1A-C09C97CCC7B2}"/>
                </a:ext>
              </a:extLst>
            </p:cNvPr>
            <p:cNvSpPr/>
            <p:nvPr/>
          </p:nvSpPr>
          <p:spPr>
            <a:xfrm>
              <a:off x="6424083" y="0"/>
              <a:ext cx="457200" cy="320040"/>
            </a:xfrm>
            <a:prstGeom prst="roundRect">
              <a:avLst/>
            </a:prstGeom>
            <a:solidFill>
              <a:srgbClr val="C4F8F3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110" name="Rounded Rectangle 109">
              <a:extLst>
                <a:ext uri="{FF2B5EF4-FFF2-40B4-BE49-F238E27FC236}">
                  <a16:creationId xmlns:a16="http://schemas.microsoft.com/office/drawing/2014/main" id="{9828DEEB-9DEC-BC41-BB04-0F725319529E}"/>
                </a:ext>
              </a:extLst>
            </p:cNvPr>
            <p:cNvSpPr/>
            <p:nvPr/>
          </p:nvSpPr>
          <p:spPr>
            <a:xfrm>
              <a:off x="3003550" y="0"/>
              <a:ext cx="452966" cy="320040"/>
            </a:xfrm>
            <a:prstGeom prst="roundRect">
              <a:avLst/>
            </a:prstGeom>
            <a:solidFill>
              <a:schemeClr val="accent4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111" name="Rounded Rectangle 110">
              <a:extLst>
                <a:ext uri="{FF2B5EF4-FFF2-40B4-BE49-F238E27FC236}">
                  <a16:creationId xmlns:a16="http://schemas.microsoft.com/office/drawing/2014/main" id="{6400F283-9CAE-C843-A704-B795FC8E055A}"/>
                </a:ext>
              </a:extLst>
            </p:cNvPr>
            <p:cNvSpPr/>
            <p:nvPr/>
          </p:nvSpPr>
          <p:spPr>
            <a:xfrm>
              <a:off x="4713816" y="0"/>
              <a:ext cx="452967" cy="320040"/>
            </a:xfrm>
            <a:prstGeom prst="roundRect">
              <a:avLst/>
            </a:prstGeom>
            <a:solidFill>
              <a:srgbClr val="ABD2FF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112" name="Rounded Rectangle 111">
              <a:extLst>
                <a:ext uri="{FF2B5EF4-FFF2-40B4-BE49-F238E27FC236}">
                  <a16:creationId xmlns:a16="http://schemas.microsoft.com/office/drawing/2014/main" id="{87DAD5A4-0BA0-1442-83D7-B152C5CF51A7}"/>
                </a:ext>
              </a:extLst>
            </p:cNvPr>
            <p:cNvSpPr/>
            <p:nvPr/>
          </p:nvSpPr>
          <p:spPr>
            <a:xfrm>
              <a:off x="1289050" y="0"/>
              <a:ext cx="457200" cy="32004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113" name="TextBox 1">
              <a:extLst>
                <a:ext uri="{FF2B5EF4-FFF2-40B4-BE49-F238E27FC236}">
                  <a16:creationId xmlns:a16="http://schemas.microsoft.com/office/drawing/2014/main" id="{FAB1ADFC-3521-9047-BEDB-1EFAA9534DFB}"/>
                </a:ext>
              </a:extLst>
            </p:cNvPr>
            <p:cNvSpPr txBox="1"/>
            <p:nvPr/>
          </p:nvSpPr>
          <p:spPr>
            <a:xfrm>
              <a:off x="1771650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100">
                  <a:latin typeface="Century Gothic" panose="020B0502020202020204" pitchFamily="34" charset="0"/>
                </a:rPr>
                <a:t>FLUJO 1</a:t>
              </a:r>
            </a:p>
          </p:txBody>
        </p:sp>
        <p:sp>
          <p:nvSpPr>
            <p:cNvPr id="114" name="TextBox 40">
              <a:extLst>
                <a:ext uri="{FF2B5EF4-FFF2-40B4-BE49-F238E27FC236}">
                  <a16:creationId xmlns:a16="http://schemas.microsoft.com/office/drawing/2014/main" id="{B7B4AAB0-CEFF-8142-803B-B719C87FA0B7}"/>
                </a:ext>
              </a:extLst>
            </p:cNvPr>
            <p:cNvSpPr txBox="1"/>
            <p:nvPr/>
          </p:nvSpPr>
          <p:spPr>
            <a:xfrm>
              <a:off x="6970183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100">
                  <a:latin typeface="Century Gothic" panose="020B0502020202020204" pitchFamily="34" charset="0"/>
                </a:rPr>
                <a:t>FLUJO 4</a:t>
              </a:r>
            </a:p>
          </p:txBody>
        </p:sp>
        <p:sp>
          <p:nvSpPr>
            <p:cNvPr id="115" name="TextBox 41">
              <a:extLst>
                <a:ext uri="{FF2B5EF4-FFF2-40B4-BE49-F238E27FC236}">
                  <a16:creationId xmlns:a16="http://schemas.microsoft.com/office/drawing/2014/main" id="{7559C27F-7953-2C40-A6F0-B45DFEEFDAFB}"/>
                </a:ext>
              </a:extLst>
            </p:cNvPr>
            <p:cNvSpPr txBox="1"/>
            <p:nvPr/>
          </p:nvSpPr>
          <p:spPr>
            <a:xfrm>
              <a:off x="3503083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100">
                  <a:latin typeface="Century Gothic" panose="020B0502020202020204" pitchFamily="34" charset="0"/>
                </a:rPr>
                <a:t>FLUJO 2</a:t>
              </a:r>
            </a:p>
          </p:txBody>
        </p:sp>
        <p:sp>
          <p:nvSpPr>
            <p:cNvPr id="116" name="TextBox 43">
              <a:extLst>
                <a:ext uri="{FF2B5EF4-FFF2-40B4-BE49-F238E27FC236}">
                  <a16:creationId xmlns:a16="http://schemas.microsoft.com/office/drawing/2014/main" id="{64C944A2-3290-0341-90F8-2EC6ADD61718}"/>
                </a:ext>
              </a:extLst>
            </p:cNvPr>
            <p:cNvSpPr txBox="1"/>
            <p:nvPr/>
          </p:nvSpPr>
          <p:spPr>
            <a:xfrm>
              <a:off x="5234517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100">
                  <a:latin typeface="Century Gothic" panose="020B0502020202020204" pitchFamily="34" charset="0"/>
                </a:rPr>
                <a:t>FLUJO 3</a:t>
              </a:r>
            </a:p>
          </p:txBody>
        </p:sp>
      </p:grpSp>
      <p:sp>
        <p:nvSpPr>
          <p:cNvPr id="108" name="TextBox 45">
            <a:extLst>
              <a:ext uri="{FF2B5EF4-FFF2-40B4-BE49-F238E27FC236}">
                <a16:creationId xmlns:a16="http://schemas.microsoft.com/office/drawing/2014/main" id="{99DD3121-0EE1-E943-858A-E82D2900DCA7}"/>
              </a:ext>
            </a:extLst>
          </p:cNvPr>
          <p:cNvSpPr txBox="1"/>
          <p:nvPr/>
        </p:nvSpPr>
        <p:spPr>
          <a:xfrm>
            <a:off x="991210" y="1096492"/>
            <a:ext cx="1858522" cy="31239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es-419" sz="1400" dirty="0">
                <a:latin typeface="Century Gothic" panose="020B0502020202020204" pitchFamily="34" charset="0"/>
              </a:rPr>
              <a:t>CLAVE DEL FLUJO</a:t>
            </a:r>
          </a:p>
        </p:txBody>
      </p:sp>
      <p:sp>
        <p:nvSpPr>
          <p:cNvPr id="70" name="Shape 17">
            <a:extLst>
              <a:ext uri="{FF2B5EF4-FFF2-40B4-BE49-F238E27FC236}">
                <a16:creationId xmlns:a16="http://schemas.microsoft.com/office/drawing/2014/main" id="{EC6A7902-9072-1142-B46F-17198A4D1B0C}"/>
              </a:ext>
            </a:extLst>
          </p:cNvPr>
          <p:cNvSpPr/>
          <p:nvPr/>
        </p:nvSpPr>
        <p:spPr>
          <a:xfrm>
            <a:off x="3216678" y="2538315"/>
            <a:ext cx="82296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71" name="Shape 18">
            <a:extLst>
              <a:ext uri="{FF2B5EF4-FFF2-40B4-BE49-F238E27FC236}">
                <a16:creationId xmlns:a16="http://schemas.microsoft.com/office/drawing/2014/main" id="{91BEB173-B14C-154D-B16E-21A548D2D7D7}"/>
              </a:ext>
            </a:extLst>
          </p:cNvPr>
          <p:cNvSpPr/>
          <p:nvPr/>
        </p:nvSpPr>
        <p:spPr>
          <a:xfrm>
            <a:off x="3216678" y="2798368"/>
            <a:ext cx="82296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72" name="Shape 19">
            <a:extLst>
              <a:ext uri="{FF2B5EF4-FFF2-40B4-BE49-F238E27FC236}">
                <a16:creationId xmlns:a16="http://schemas.microsoft.com/office/drawing/2014/main" id="{D63ADE92-07BF-6745-98A7-006E5C321AA5}"/>
              </a:ext>
            </a:extLst>
          </p:cNvPr>
          <p:cNvSpPr/>
          <p:nvPr/>
        </p:nvSpPr>
        <p:spPr>
          <a:xfrm>
            <a:off x="3216678" y="3312631"/>
            <a:ext cx="82296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73" name="Shape 21">
            <a:extLst>
              <a:ext uri="{FF2B5EF4-FFF2-40B4-BE49-F238E27FC236}">
                <a16:creationId xmlns:a16="http://schemas.microsoft.com/office/drawing/2014/main" id="{05AB6692-C1F4-B24F-904B-7D192CD26E2D}"/>
              </a:ext>
            </a:extLst>
          </p:cNvPr>
          <p:cNvSpPr/>
          <p:nvPr/>
        </p:nvSpPr>
        <p:spPr>
          <a:xfrm>
            <a:off x="3216678" y="3052577"/>
            <a:ext cx="82296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74" name="Shape 23">
            <a:extLst>
              <a:ext uri="{FF2B5EF4-FFF2-40B4-BE49-F238E27FC236}">
                <a16:creationId xmlns:a16="http://schemas.microsoft.com/office/drawing/2014/main" id="{99E5773D-5AA7-0642-A82D-C4ABDC605014}"/>
              </a:ext>
            </a:extLst>
          </p:cNvPr>
          <p:cNvSpPr/>
          <p:nvPr/>
        </p:nvSpPr>
        <p:spPr>
          <a:xfrm>
            <a:off x="3216678" y="2281184"/>
            <a:ext cx="82296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75" name="Shape 22">
            <a:extLst>
              <a:ext uri="{FF2B5EF4-FFF2-40B4-BE49-F238E27FC236}">
                <a16:creationId xmlns:a16="http://schemas.microsoft.com/office/drawing/2014/main" id="{5B040849-91BA-4C47-92F8-E3942C6DAE8D}"/>
              </a:ext>
            </a:extLst>
          </p:cNvPr>
          <p:cNvSpPr/>
          <p:nvPr/>
        </p:nvSpPr>
        <p:spPr>
          <a:xfrm>
            <a:off x="3216678" y="3566840"/>
            <a:ext cx="82296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76" name="Shape 17">
            <a:extLst>
              <a:ext uri="{FF2B5EF4-FFF2-40B4-BE49-F238E27FC236}">
                <a16:creationId xmlns:a16="http://schemas.microsoft.com/office/drawing/2014/main" id="{04C3B766-618D-D64B-9B41-4670D0321B4B}"/>
              </a:ext>
            </a:extLst>
          </p:cNvPr>
          <p:cNvSpPr/>
          <p:nvPr/>
        </p:nvSpPr>
        <p:spPr>
          <a:xfrm>
            <a:off x="3216678" y="4081102"/>
            <a:ext cx="82296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77" name="Shape 18">
            <a:extLst>
              <a:ext uri="{FF2B5EF4-FFF2-40B4-BE49-F238E27FC236}">
                <a16:creationId xmlns:a16="http://schemas.microsoft.com/office/drawing/2014/main" id="{9D7FC776-E7FA-9F42-BDE7-954E471C0B32}"/>
              </a:ext>
            </a:extLst>
          </p:cNvPr>
          <p:cNvSpPr/>
          <p:nvPr/>
        </p:nvSpPr>
        <p:spPr>
          <a:xfrm>
            <a:off x="3216678" y="4341156"/>
            <a:ext cx="82296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78" name="Shape 19">
            <a:extLst>
              <a:ext uri="{FF2B5EF4-FFF2-40B4-BE49-F238E27FC236}">
                <a16:creationId xmlns:a16="http://schemas.microsoft.com/office/drawing/2014/main" id="{927E48AE-B570-2141-9CC3-0ED5CF920BBD}"/>
              </a:ext>
            </a:extLst>
          </p:cNvPr>
          <p:cNvSpPr/>
          <p:nvPr/>
        </p:nvSpPr>
        <p:spPr>
          <a:xfrm>
            <a:off x="3216678" y="4855418"/>
            <a:ext cx="82296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79" name="Shape 21">
            <a:extLst>
              <a:ext uri="{FF2B5EF4-FFF2-40B4-BE49-F238E27FC236}">
                <a16:creationId xmlns:a16="http://schemas.microsoft.com/office/drawing/2014/main" id="{3AA61EC1-5A8B-6049-8AF3-252521BE1972}"/>
              </a:ext>
            </a:extLst>
          </p:cNvPr>
          <p:cNvSpPr/>
          <p:nvPr/>
        </p:nvSpPr>
        <p:spPr>
          <a:xfrm>
            <a:off x="3216678" y="4595365"/>
            <a:ext cx="82296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80" name="Shape 23">
            <a:extLst>
              <a:ext uri="{FF2B5EF4-FFF2-40B4-BE49-F238E27FC236}">
                <a16:creationId xmlns:a16="http://schemas.microsoft.com/office/drawing/2014/main" id="{E9FA7DA7-B522-1942-90D7-4059014EBB27}"/>
              </a:ext>
            </a:extLst>
          </p:cNvPr>
          <p:cNvSpPr/>
          <p:nvPr/>
        </p:nvSpPr>
        <p:spPr>
          <a:xfrm>
            <a:off x="3216678" y="3823971"/>
            <a:ext cx="82296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81" name="Shape 22">
            <a:extLst>
              <a:ext uri="{FF2B5EF4-FFF2-40B4-BE49-F238E27FC236}">
                <a16:creationId xmlns:a16="http://schemas.microsoft.com/office/drawing/2014/main" id="{C63AECC4-C276-0841-92CE-63559CC6765D}"/>
              </a:ext>
            </a:extLst>
          </p:cNvPr>
          <p:cNvSpPr/>
          <p:nvPr/>
        </p:nvSpPr>
        <p:spPr>
          <a:xfrm>
            <a:off x="3216678" y="5109627"/>
            <a:ext cx="82296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83" name="Shape 19">
            <a:extLst>
              <a:ext uri="{FF2B5EF4-FFF2-40B4-BE49-F238E27FC236}">
                <a16:creationId xmlns:a16="http://schemas.microsoft.com/office/drawing/2014/main" id="{1B88CAC1-F466-364C-AD33-93C37402552C}"/>
              </a:ext>
            </a:extLst>
          </p:cNvPr>
          <p:cNvSpPr/>
          <p:nvPr/>
        </p:nvSpPr>
        <p:spPr>
          <a:xfrm>
            <a:off x="3216678" y="5370336"/>
            <a:ext cx="82296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84" name="Shape 22">
            <a:extLst>
              <a:ext uri="{FF2B5EF4-FFF2-40B4-BE49-F238E27FC236}">
                <a16:creationId xmlns:a16="http://schemas.microsoft.com/office/drawing/2014/main" id="{46F41D01-8820-9441-BBBA-18830EC4BB9D}"/>
              </a:ext>
            </a:extLst>
          </p:cNvPr>
          <p:cNvSpPr/>
          <p:nvPr/>
        </p:nvSpPr>
        <p:spPr>
          <a:xfrm>
            <a:off x="3216678" y="5624545"/>
            <a:ext cx="82296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  <p:sp>
        <p:nvSpPr>
          <p:cNvPr id="85" name="Shape 23">
            <a:extLst>
              <a:ext uri="{FF2B5EF4-FFF2-40B4-BE49-F238E27FC236}">
                <a16:creationId xmlns:a16="http://schemas.microsoft.com/office/drawing/2014/main" id="{05F3D38A-1AAC-954D-A06C-72C9376C734D}"/>
              </a:ext>
            </a:extLst>
          </p:cNvPr>
          <p:cNvSpPr/>
          <p:nvPr/>
        </p:nvSpPr>
        <p:spPr>
          <a:xfrm>
            <a:off x="3216678" y="5881676"/>
            <a:ext cx="82296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411194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Ingresar texto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COMENTARIOS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867543"/>
              </p:ext>
            </p:extLst>
          </p:nvPr>
        </p:nvGraphicFramePr>
        <p:xfrm>
          <a:off x="787790" y="1050352"/>
          <a:ext cx="1038503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8503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</a:t>
                      </a:r>
                      <a:b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Scrum-Product-Roadmap-Template_PowerPoint" id="{CA023635-0FE3-D447-AE5F-B9A7899BC3F3}" vid="{D2EC3121-5B6E-CB43-98C4-78CDB5BFCB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IC-Scrum-Product-Roadmap-Template_PowerPoint</Template>
  <TotalTime>89</TotalTime>
  <Words>915</Words>
  <Application>Microsoft Office PowerPoint</Application>
  <PresentationFormat>Widescreen</PresentationFormat>
  <Paragraphs>682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4</cp:revision>
  <dcterms:created xsi:type="dcterms:W3CDTF">2021-07-12T17:22:22Z</dcterms:created>
  <dcterms:modified xsi:type="dcterms:W3CDTF">2024-10-22T04:53:02Z</dcterms:modified>
</cp:coreProperties>
</file>