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91"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5"/>
    <a:srgbClr val="08DA70"/>
    <a:srgbClr val="4FE5E5"/>
    <a:srgbClr val="86F2E2"/>
    <a:srgbClr val="FFF7CC"/>
    <a:srgbClr val="FFD691"/>
    <a:srgbClr val="FFBDBE"/>
    <a:srgbClr val="FFEDCE"/>
    <a:srgbClr val="FFAE30"/>
    <a:srgbClr val="DDF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058"/>
  </p:normalViewPr>
  <p:slideViewPr>
    <p:cSldViewPr snapToGrid="0" snapToObjects="1">
      <p:cViewPr varScale="1">
        <p:scale>
          <a:sx n="64" d="100"/>
          <a:sy n="64" d="100"/>
        </p:scale>
        <p:origin x="84" y="83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01392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s.smartsheet.com/try-it?trp=2815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2"/>
            </a:gs>
          </a:gsLst>
          <a:lin ang="27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282533"/>
            <a:ext cx="7964963" cy="1077218"/>
          </a:xfrm>
          <a:prstGeom prst="rect">
            <a:avLst/>
          </a:prstGeom>
          <a:noFill/>
          <a:effectLst/>
        </p:spPr>
        <p:txBody>
          <a:bodyPr wrap="square" rtlCol="0">
            <a:spAutoFit/>
          </a:bodyPr>
          <a:lstStyle/>
          <a:p>
            <a:pPr rtl="0"/>
            <a:r>
              <a:rPr lang="es-419" sz="3200" b="1" dirty="0">
                <a:solidFill>
                  <a:schemeClr val="tx1">
                    <a:lumMod val="65000"/>
                    <a:lumOff val="35000"/>
                  </a:schemeClr>
                </a:solidFill>
                <a:latin typeface="Century Gothic" panose="020B0502020202020204" pitchFamily="34" charset="0"/>
              </a:rPr>
              <a:t>Plantilla de diagrama de flujo animado en PowerPoint</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606539" y="298882"/>
            <a:ext cx="3276311"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4" y="1473715"/>
            <a:ext cx="4683590" cy="4855625"/>
          </a:xfrm>
          <a:prstGeom prst="rect">
            <a:avLst/>
          </a:prstGeom>
          <a:noFill/>
        </p:spPr>
        <p:txBody>
          <a:bodyPr wrap="square" rtlCol="0">
            <a:spAutoFit/>
          </a:bodyPr>
          <a:lstStyle/>
          <a:p>
            <a:pPr algn="l" rtl="0">
              <a:lnSpc>
                <a:spcPct val="150000"/>
              </a:lnSpc>
              <a:spcBef>
                <a:spcPts val="0"/>
              </a:spcBef>
              <a:spcAft>
                <a:spcPts val="0"/>
              </a:spcAft>
            </a:pPr>
            <a:r>
              <a:rPr lang="es-419" sz="1300" b="1" i="0" u="none" strike="noStrike" dirty="0">
                <a:solidFill>
                  <a:srgbClr val="000000"/>
                </a:solidFill>
                <a:effectLst/>
                <a:latin typeface="Century Gothic" panose="020B0502020202020204" pitchFamily="34" charset="0"/>
              </a:rPr>
              <a:t>Cuándo utilizar esta plantilla: </a:t>
            </a:r>
            <a:r>
              <a:rPr lang="es-419" sz="1300" i="0" u="none" strike="noStrike" dirty="0">
                <a:solidFill>
                  <a:srgbClr val="000000"/>
                </a:solidFill>
                <a:effectLst/>
                <a:latin typeface="Century Gothic" panose="020B0502020202020204" pitchFamily="34" charset="0"/>
              </a:rPr>
              <a:t>Opte por esta plantilla de diagrama de flujo animado para PowerPoint cuando quiera que sus presentaciones sean más atractivas con movimiento, especialmente en situaciones en las que deba explicar flujos de trabajo complejos o procesos que necesitan mayor claridad. </a:t>
            </a:r>
          </a:p>
          <a:p>
            <a:pPr algn="l" rtl="0">
              <a:lnSpc>
                <a:spcPct val="150000"/>
              </a:lnSpc>
              <a:spcBef>
                <a:spcPts val="0"/>
              </a:spcBef>
              <a:spcAft>
                <a:spcPts val="0"/>
              </a:spcAft>
            </a:pPr>
            <a:r>
              <a:rPr lang="es-419"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es-419" sz="1300" b="1" i="0" u="none" strike="noStrike" dirty="0">
                <a:solidFill>
                  <a:srgbClr val="000000"/>
                </a:solidFill>
                <a:effectLst/>
                <a:latin typeface="Century Gothic" panose="020B0502020202020204" pitchFamily="34" charset="0"/>
              </a:rPr>
              <a:t>Características notables de la plantilla: </a:t>
            </a:r>
            <a:r>
              <a:rPr lang="es-419" sz="1300" i="0" u="none" strike="noStrike" dirty="0">
                <a:solidFill>
                  <a:srgbClr val="000000"/>
                </a:solidFill>
                <a:effectLst/>
                <a:latin typeface="Century Gothic" panose="020B0502020202020204" pitchFamily="34" charset="0"/>
              </a:rPr>
              <a:t>Esta plantilla de diagrama de flujo animado para plantilla para PowerPoint cobra vida con animaciones que guían a los observadores a través de cada paso de un proceso, por lo que es más fácil de comprender y recordar. Está diseñada para que todos la usen mejorando las presentaciones con elementos visualmente atractivos que captan y mantienen la atención. </a:t>
            </a:r>
          </a:p>
          <a:p>
            <a:pPr algn="l" rtl="0">
              <a:lnSpc>
                <a:spcPct val="150000"/>
              </a:lnSpc>
              <a:spcBef>
                <a:spcPts val="0"/>
              </a:spcBef>
              <a:spcAft>
                <a:spcPts val="0"/>
              </a:spcAft>
            </a:pPr>
            <a:endParaRPr lang="en-US" sz="1300" i="0" u="none" strike="noStrike" dirty="0">
              <a:solidFill>
                <a:srgbClr val="000000"/>
              </a:solidFill>
              <a:effectLst/>
              <a:latin typeface="Century Gothic" panose="020B0502020202020204" pitchFamily="34"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115774" y="1600292"/>
            <a:ext cx="6767076" cy="3806480"/>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9000">
              <a:srgbClr val="DDF4E5"/>
            </a:gs>
            <a:gs pos="55000">
              <a:srgbClr val="FFF7CC"/>
            </a:gs>
            <a:gs pos="0">
              <a:srgbClr val="33EFF0"/>
            </a:gs>
            <a:gs pos="74000">
              <a:schemeClr val="bg2"/>
            </a:gs>
          </a:gsLst>
          <a:lin ang="27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D3544A-4460-9EA2-50FC-F2BA15255228}"/>
              </a:ext>
            </a:extLst>
          </p:cNvPr>
          <p:cNvPicPr>
            <a:picLocks noChangeAspect="1"/>
          </p:cNvPicPr>
          <p:nvPr/>
        </p:nvPicPr>
        <p:blipFill>
          <a:blip r:embed="rId3">
            <a:alphaModFix amt="12000"/>
          </a:blip>
          <a:stretch>
            <a:fillRect/>
          </a:stretch>
        </p:blipFill>
        <p:spPr>
          <a:xfrm>
            <a:off x="0" y="2784"/>
            <a:ext cx="12192000" cy="6172199"/>
          </a:xfrm>
          <a:prstGeom prst="rect">
            <a:avLst/>
          </a:prstGeom>
        </p:spPr>
      </p:pic>
      <p:cxnSp>
        <p:nvCxnSpPr>
          <p:cNvPr id="4" name="Straight Arrow Connector 3">
            <a:extLst>
              <a:ext uri="{FF2B5EF4-FFF2-40B4-BE49-F238E27FC236}">
                <a16:creationId xmlns:a16="http://schemas.microsoft.com/office/drawing/2014/main" id="{D09E6CEE-9896-AACC-3EE1-B59002FAA63D}"/>
              </a:ext>
            </a:extLst>
          </p:cNvPr>
          <p:cNvCxnSpPr>
            <a:cxnSpLocks/>
          </p:cNvCxnSpPr>
          <p:nvPr/>
        </p:nvCxnSpPr>
        <p:spPr>
          <a:xfrm>
            <a:off x="8933264" y="2017242"/>
            <a:ext cx="912722" cy="27543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sp>
        <p:nvSpPr>
          <p:cNvPr id="5"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7842494" y="1840599"/>
            <a:ext cx="521858"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419" sz="1400" b="1" i="0" u="none" strike="noStrike" baseline="0">
                <a:solidFill>
                  <a:srgbClr val="C00000"/>
                </a:solidFill>
                <a:latin typeface="Century Gothic" charset="0"/>
                <a:ea typeface="Century Gothic" charset="0"/>
                <a:cs typeface="Century Gothic" charset="0"/>
              </a:rPr>
              <a:t>NO</a:t>
            </a:r>
          </a:p>
        </p:txBody>
      </p:sp>
      <p:sp>
        <p:nvSpPr>
          <p:cNvPr id="6"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9266944" y="1840599"/>
            <a:ext cx="463292"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419" sz="1400" b="1" i="0" u="none" strike="noStrike" baseline="0">
                <a:solidFill>
                  <a:schemeClr val="bg2">
                    <a:lumMod val="25000"/>
                  </a:schemeClr>
                </a:solidFill>
                <a:latin typeface="Century Gothic" charset="0"/>
                <a:ea typeface="Century Gothic" charset="0"/>
                <a:cs typeface="Century Gothic" charset="0"/>
              </a:rPr>
              <a:t>SÍ</a:t>
            </a:r>
          </a:p>
        </p:txBody>
      </p:sp>
      <p:cxnSp>
        <p:nvCxnSpPr>
          <p:cNvPr id="7" name="Straight Arrow Connector 6">
            <a:extLst>
              <a:ext uri="{FF2B5EF4-FFF2-40B4-BE49-F238E27FC236}">
                <a16:creationId xmlns:a16="http://schemas.microsoft.com/office/drawing/2014/main" id="{29E43CD6-FCCC-674A-B971-74F2748AD34B}"/>
              </a:ext>
            </a:extLst>
          </p:cNvPr>
          <p:cNvCxnSpPr>
            <a:cxnSpLocks/>
          </p:cNvCxnSpPr>
          <p:nvPr/>
        </p:nvCxnSpPr>
        <p:spPr>
          <a:xfrm flipH="1">
            <a:off x="7766588" y="2017242"/>
            <a:ext cx="831609" cy="322219"/>
          </a:xfrm>
          <a:prstGeom prst="straightConnector1">
            <a:avLst/>
          </a:prstGeom>
          <a:ln w="19050">
            <a:solidFill>
              <a:srgbClr val="C00000"/>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36E455-2428-AC46-9D39-09F2701BD402}"/>
              </a:ext>
            </a:extLst>
          </p:cNvPr>
          <p:cNvCxnSpPr>
            <a:cxnSpLocks/>
          </p:cNvCxnSpPr>
          <p:nvPr/>
        </p:nvCxnSpPr>
        <p:spPr>
          <a:xfrm>
            <a:off x="2882562" y="1244809"/>
            <a:ext cx="73152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B4BA79E-7D91-3740-9F67-38790C6C3BB8}"/>
              </a:ext>
            </a:extLst>
          </p:cNvPr>
          <p:cNvCxnSpPr>
            <a:cxnSpLocks/>
          </p:cNvCxnSpPr>
          <p:nvPr/>
        </p:nvCxnSpPr>
        <p:spPr>
          <a:xfrm>
            <a:off x="5581315" y="1244809"/>
            <a:ext cx="91440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6835B18-9FA0-BC4E-9F36-5F2DAE597B44}"/>
              </a:ext>
            </a:extLst>
          </p:cNvPr>
          <p:cNvCxnSpPr>
            <a:cxnSpLocks/>
          </p:cNvCxnSpPr>
          <p:nvPr/>
        </p:nvCxnSpPr>
        <p:spPr>
          <a:xfrm>
            <a:off x="8693113" y="5066994"/>
            <a:ext cx="73152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C8CAD74-4B4D-3742-864E-EF2FF8A5A53A}"/>
              </a:ext>
            </a:extLst>
          </p:cNvPr>
          <p:cNvCxnSpPr>
            <a:cxnSpLocks/>
          </p:cNvCxnSpPr>
          <p:nvPr/>
        </p:nvCxnSpPr>
        <p:spPr>
          <a:xfrm flipH="1">
            <a:off x="3022558" y="2733481"/>
            <a:ext cx="1699913"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03D7009-9744-2B4D-90F6-7ED14342DCE5}"/>
              </a:ext>
            </a:extLst>
          </p:cNvPr>
          <p:cNvCxnSpPr>
            <a:cxnSpLocks/>
          </p:cNvCxnSpPr>
          <p:nvPr/>
        </p:nvCxnSpPr>
        <p:spPr>
          <a:xfrm>
            <a:off x="3229092" y="5066994"/>
            <a:ext cx="91440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68C5A3-D27B-656C-7572-C153FDC9FB33}"/>
              </a:ext>
            </a:extLst>
          </p:cNvPr>
          <p:cNvCxnSpPr>
            <a:cxnSpLocks/>
          </p:cNvCxnSpPr>
          <p:nvPr/>
        </p:nvCxnSpPr>
        <p:spPr>
          <a:xfrm>
            <a:off x="1688819" y="3261792"/>
            <a:ext cx="0" cy="1194455"/>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sp>
        <p:nvSpPr>
          <p:cNvPr id="18" name="Text Box 173">
            <a:extLst>
              <a:ext uri="{FF2B5EF4-FFF2-40B4-BE49-F238E27FC236}">
                <a16:creationId xmlns:a16="http://schemas.microsoft.com/office/drawing/2014/main" id="{A47CEB87-A8B3-5CB1-25E3-28631D0F1E9F}"/>
              </a:ext>
            </a:extLst>
          </p:cNvPr>
          <p:cNvSpPr txBox="1">
            <a:spLocks noChangeArrowheads="1"/>
          </p:cNvSpPr>
          <p:nvPr/>
        </p:nvSpPr>
        <p:spPr bwMode="auto">
          <a:xfrm>
            <a:off x="5918939" y="3764852"/>
            <a:ext cx="518174"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419" sz="1400" b="1" i="0" u="none" strike="noStrike" baseline="0">
                <a:solidFill>
                  <a:srgbClr val="C00000"/>
                </a:solidFill>
                <a:latin typeface="Century Gothic" charset="0"/>
                <a:ea typeface="Century Gothic" charset="0"/>
                <a:cs typeface="Century Gothic" charset="0"/>
              </a:rPr>
              <a:t>NO</a:t>
            </a:r>
          </a:p>
        </p:txBody>
      </p:sp>
      <p:sp>
        <p:nvSpPr>
          <p:cNvPr id="19" name="Text Box 174">
            <a:extLst>
              <a:ext uri="{FF2B5EF4-FFF2-40B4-BE49-F238E27FC236}">
                <a16:creationId xmlns:a16="http://schemas.microsoft.com/office/drawing/2014/main" id="{4F634050-5959-540C-3249-78E14E3497B7}"/>
              </a:ext>
            </a:extLst>
          </p:cNvPr>
          <p:cNvSpPr txBox="1">
            <a:spLocks noChangeArrowheads="1"/>
          </p:cNvSpPr>
          <p:nvPr/>
        </p:nvSpPr>
        <p:spPr bwMode="auto">
          <a:xfrm>
            <a:off x="8823035" y="4684846"/>
            <a:ext cx="448288"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419" sz="1400" b="1" i="0" u="none" strike="noStrike" baseline="0">
                <a:solidFill>
                  <a:schemeClr val="bg2">
                    <a:lumMod val="25000"/>
                  </a:schemeClr>
                </a:solidFill>
                <a:latin typeface="Century Gothic" charset="0"/>
                <a:ea typeface="Century Gothic" charset="0"/>
                <a:cs typeface="Century Gothic" charset="0"/>
              </a:rPr>
              <a:t>SÍ</a:t>
            </a:r>
          </a:p>
        </p:txBody>
      </p:sp>
      <p:cxnSp>
        <p:nvCxnSpPr>
          <p:cNvPr id="17" name="Straight Arrow Connector 16">
            <a:extLst>
              <a:ext uri="{FF2B5EF4-FFF2-40B4-BE49-F238E27FC236}">
                <a16:creationId xmlns:a16="http://schemas.microsoft.com/office/drawing/2014/main" id="{2184B2E6-85F7-7E48-69FB-B4FB18104E29}"/>
              </a:ext>
            </a:extLst>
          </p:cNvPr>
          <p:cNvCxnSpPr>
            <a:cxnSpLocks/>
          </p:cNvCxnSpPr>
          <p:nvPr/>
        </p:nvCxnSpPr>
        <p:spPr>
          <a:xfrm flipV="1">
            <a:off x="6429397" y="3409377"/>
            <a:ext cx="0" cy="822960"/>
          </a:xfrm>
          <a:prstGeom prst="straightConnector1">
            <a:avLst/>
          </a:prstGeom>
          <a:ln w="19050">
            <a:solidFill>
              <a:srgbClr val="C00000"/>
            </a:solidFill>
            <a:tailEnd type="triangle" w="lg" len="med"/>
          </a:ln>
          <a:effectLst/>
        </p:spPr>
        <p:style>
          <a:lnRef idx="1">
            <a:schemeClr val="accent1"/>
          </a:lnRef>
          <a:fillRef idx="0">
            <a:schemeClr val="accent1"/>
          </a:fillRef>
          <a:effectRef idx="0">
            <a:schemeClr val="accent1"/>
          </a:effectRef>
          <a:fontRef idx="minor">
            <a:schemeClr val="tx1"/>
          </a:fontRef>
        </p:style>
      </p:cxnSp>
      <p:sp>
        <p:nvSpPr>
          <p:cNvPr id="46" name="AutoShape 167">
            <a:extLst>
              <a:ext uri="{FF2B5EF4-FFF2-40B4-BE49-F238E27FC236}">
                <a16:creationId xmlns:a16="http://schemas.microsoft.com/office/drawing/2014/main" id="{8BE62BFD-4C7C-5144-8D25-E4E0E159AA61}"/>
              </a:ext>
            </a:extLst>
          </p:cNvPr>
          <p:cNvSpPr>
            <a:spLocks noChangeArrowheads="1"/>
          </p:cNvSpPr>
          <p:nvPr/>
        </p:nvSpPr>
        <p:spPr bwMode="auto">
          <a:xfrm>
            <a:off x="592369" y="858470"/>
            <a:ext cx="2213048" cy="772678"/>
          </a:xfrm>
          <a:prstGeom prst="roundRect">
            <a:avLst>
              <a:gd name="adj" fmla="val 50000"/>
            </a:avLst>
          </a:prstGeom>
          <a:solidFill>
            <a:schemeClr val="bg1"/>
          </a:soli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419" sz="1800" b="0" i="0" u="none" strike="noStrike" baseline="0">
                <a:solidFill>
                  <a:schemeClr val="bg2">
                    <a:lumMod val="25000"/>
                  </a:schemeClr>
                </a:solidFill>
                <a:latin typeface="Century Gothic" charset="0"/>
                <a:ea typeface="Century Gothic" charset="0"/>
                <a:cs typeface="Century Gothic" charset="0"/>
              </a:rPr>
              <a:t>Inicie el proceso.</a:t>
            </a:r>
          </a:p>
        </p:txBody>
      </p:sp>
      <p:sp>
        <p:nvSpPr>
          <p:cNvPr id="50" name="AutoShape 168">
            <a:extLst>
              <a:ext uri="{FF2B5EF4-FFF2-40B4-BE49-F238E27FC236}">
                <a16:creationId xmlns:a16="http://schemas.microsoft.com/office/drawing/2014/main" id="{D4C957FA-3E22-8D4E-A48B-BAA4E79A3804}"/>
              </a:ext>
            </a:extLst>
          </p:cNvPr>
          <p:cNvSpPr>
            <a:spLocks noChangeArrowheads="1"/>
          </p:cNvSpPr>
          <p:nvPr/>
        </p:nvSpPr>
        <p:spPr bwMode="auto">
          <a:xfrm>
            <a:off x="6615910" y="519446"/>
            <a:ext cx="4298165" cy="1450727"/>
          </a:xfrm>
          <a:prstGeom prst="flowChartDecision">
            <a:avLst/>
          </a:prstGeom>
          <a:gradFill>
            <a:gsLst>
              <a:gs pos="36000">
                <a:srgbClr val="4FE5E5"/>
              </a:gs>
              <a:gs pos="84000">
                <a:schemeClr val="tx2">
                  <a:lumMod val="20000"/>
                  <a:lumOff val="80000"/>
                </a:schemeClr>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419" sz="1600" b="0" i="0" u="none" strike="noStrike" baseline="0">
                <a:latin typeface="Century Gothic" charset="0"/>
                <a:ea typeface="Century Gothic" charset="0"/>
                <a:cs typeface="Century Gothic" charset="0"/>
              </a:rPr>
              <a:t>Punto de decisión que requiere una respuesta sí/no.</a:t>
            </a:r>
          </a:p>
        </p:txBody>
      </p:sp>
      <p:sp>
        <p:nvSpPr>
          <p:cNvPr id="52" name="AutoShape 166">
            <a:extLst>
              <a:ext uri="{FF2B5EF4-FFF2-40B4-BE49-F238E27FC236}">
                <a16:creationId xmlns:a16="http://schemas.microsoft.com/office/drawing/2014/main" id="{AB73FFA7-2CC8-EB47-8348-B755D3CA9FEE}"/>
              </a:ext>
            </a:extLst>
          </p:cNvPr>
          <p:cNvSpPr>
            <a:spLocks noChangeArrowheads="1"/>
          </p:cNvSpPr>
          <p:nvPr/>
        </p:nvSpPr>
        <p:spPr bwMode="auto">
          <a:xfrm>
            <a:off x="3743874" y="787609"/>
            <a:ext cx="1707894" cy="914400"/>
          </a:xfrm>
          <a:prstGeom prst="flowChartProcess">
            <a:avLst/>
          </a:prstGeom>
          <a:gradFill>
            <a:gsLst>
              <a:gs pos="87000">
                <a:schemeClr val="accent4">
                  <a:lumMod val="60000"/>
                  <a:lumOff val="40000"/>
                </a:schemeClr>
              </a:gs>
              <a:gs pos="37000">
                <a:srgbClr val="FFB102"/>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419" sz="1600" b="0" i="0" u="none" strike="noStrike" baseline="0">
                <a:latin typeface="Century Gothic" charset="0"/>
                <a:ea typeface="Century Gothic" charset="0"/>
                <a:cs typeface="Century Gothic" charset="0"/>
              </a:rPr>
              <a:t>Entrada de datos o acciones.</a:t>
            </a:r>
          </a:p>
        </p:txBody>
      </p:sp>
      <p:sp>
        <p:nvSpPr>
          <p:cNvPr id="55" name="AutoShape 167">
            <a:extLst>
              <a:ext uri="{FF2B5EF4-FFF2-40B4-BE49-F238E27FC236}">
                <a16:creationId xmlns:a16="http://schemas.microsoft.com/office/drawing/2014/main" id="{53EFCBFF-2C37-2B4B-BD08-BF1764C82EA5}"/>
              </a:ext>
            </a:extLst>
          </p:cNvPr>
          <p:cNvSpPr>
            <a:spLocks noChangeArrowheads="1"/>
          </p:cNvSpPr>
          <p:nvPr/>
        </p:nvSpPr>
        <p:spPr bwMode="auto">
          <a:xfrm>
            <a:off x="9685855" y="2345151"/>
            <a:ext cx="1999282" cy="822960"/>
          </a:xfrm>
          <a:prstGeom prst="roundRect">
            <a:avLst>
              <a:gd name="adj" fmla="val 50000"/>
            </a:avLst>
          </a:prstGeom>
          <a:gradFill>
            <a:gsLst>
              <a:gs pos="36000">
                <a:srgbClr val="77F5A4"/>
              </a:gs>
              <a:gs pos="84000">
                <a:srgbClr val="ABF55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419" sz="1600" b="0" i="0" u="none" strike="noStrike" baseline="0">
                <a:latin typeface="Century Gothic" charset="0"/>
                <a:ea typeface="Century Gothic" charset="0"/>
                <a:cs typeface="Century Gothic" charset="0"/>
              </a:rPr>
              <a:t>FIN</a:t>
            </a:r>
          </a:p>
        </p:txBody>
      </p:sp>
      <p:sp>
        <p:nvSpPr>
          <p:cNvPr id="65" name="AutoShape 169">
            <a:extLst>
              <a:ext uri="{FF2B5EF4-FFF2-40B4-BE49-F238E27FC236}">
                <a16:creationId xmlns:a16="http://schemas.microsoft.com/office/drawing/2014/main" id="{0EF0F3AA-8AE8-3F43-94BB-7334DC93141E}"/>
              </a:ext>
            </a:extLst>
          </p:cNvPr>
          <p:cNvSpPr>
            <a:spLocks noChangeArrowheads="1"/>
          </p:cNvSpPr>
          <p:nvPr/>
        </p:nvSpPr>
        <p:spPr bwMode="auto">
          <a:xfrm>
            <a:off x="4544916" y="2342229"/>
            <a:ext cx="3163085" cy="977438"/>
          </a:xfrm>
          <a:prstGeom prst="flowChartInputOutput">
            <a:avLst/>
          </a:prstGeom>
          <a:gradFill>
            <a:gsLst>
              <a:gs pos="11000">
                <a:srgbClr val="FF8973"/>
              </a:gs>
              <a:gs pos="81000">
                <a:srgbClr val="FFBDB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419" sz="1600" b="0" i="0" u="none" strike="noStrike" baseline="0">
                <a:latin typeface="Century Gothic" charset="0"/>
                <a:ea typeface="Century Gothic" charset="0"/>
                <a:cs typeface="Century Gothic" charset="0"/>
              </a:rPr>
              <a:t>Muestra la entrada o salida de información.</a:t>
            </a:r>
          </a:p>
        </p:txBody>
      </p:sp>
      <p:sp>
        <p:nvSpPr>
          <p:cNvPr id="67" name="AutoShape 166">
            <a:extLst>
              <a:ext uri="{FF2B5EF4-FFF2-40B4-BE49-F238E27FC236}">
                <a16:creationId xmlns:a16="http://schemas.microsoft.com/office/drawing/2014/main" id="{B9165CB5-711E-3C44-9BED-30F898BF4E66}"/>
              </a:ext>
            </a:extLst>
          </p:cNvPr>
          <p:cNvSpPr>
            <a:spLocks noChangeArrowheads="1"/>
          </p:cNvSpPr>
          <p:nvPr/>
        </p:nvSpPr>
        <p:spPr bwMode="auto">
          <a:xfrm>
            <a:off x="510487" y="2322001"/>
            <a:ext cx="2372075" cy="822960"/>
          </a:xfrm>
          <a:prstGeom prst="flowChartProcess">
            <a:avLst/>
          </a:prstGeom>
          <a:gradFill>
            <a:gsLst>
              <a:gs pos="87000">
                <a:schemeClr val="accent4">
                  <a:lumMod val="60000"/>
                  <a:lumOff val="40000"/>
                </a:schemeClr>
              </a:gs>
              <a:gs pos="37000">
                <a:srgbClr val="FFAE30"/>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419" sz="1600" b="0" i="0" u="none" strike="noStrike" baseline="0" dirty="0">
                <a:latin typeface="Century Gothic" charset="0"/>
                <a:ea typeface="Century Gothic" charset="0"/>
                <a:cs typeface="Century Gothic" charset="0"/>
              </a:rPr>
              <a:t>Acción de seguimiento o proceso.</a:t>
            </a:r>
          </a:p>
        </p:txBody>
      </p:sp>
      <p:sp>
        <p:nvSpPr>
          <p:cNvPr id="68" name="AutoShape 167">
            <a:extLst>
              <a:ext uri="{FF2B5EF4-FFF2-40B4-BE49-F238E27FC236}">
                <a16:creationId xmlns:a16="http://schemas.microsoft.com/office/drawing/2014/main" id="{4084EC94-F510-6D47-ABCA-B423BAA4ED50}"/>
              </a:ext>
            </a:extLst>
          </p:cNvPr>
          <p:cNvSpPr>
            <a:spLocks noChangeArrowheads="1"/>
          </p:cNvSpPr>
          <p:nvPr/>
        </p:nvSpPr>
        <p:spPr bwMode="auto">
          <a:xfrm>
            <a:off x="9534363" y="4558007"/>
            <a:ext cx="2329691" cy="1017974"/>
          </a:xfrm>
          <a:prstGeom prst="roundRect">
            <a:avLst>
              <a:gd name="adj" fmla="val 50000"/>
            </a:avLst>
          </a:prstGeom>
          <a:gradFill>
            <a:gsLst>
              <a:gs pos="36000">
                <a:srgbClr val="00F06C"/>
              </a:gs>
              <a:gs pos="82000">
                <a:srgbClr val="ABF55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419" sz="1600" b="0" i="0" u="none" strike="noStrike" baseline="0">
                <a:latin typeface="Century Gothic" charset="0"/>
                <a:ea typeface="Century Gothic" charset="0"/>
                <a:cs typeface="Century Gothic" charset="0"/>
              </a:rPr>
              <a:t>FIN:</a:t>
            </a:r>
          </a:p>
          <a:p>
            <a:pPr algn="ctr" rtl="0">
              <a:defRPr sz="1000"/>
            </a:pPr>
            <a:r>
              <a:rPr lang="es-419" sz="1600" b="0" i="0" u="none" strike="noStrike" baseline="0">
                <a:latin typeface="Century Gothic" charset="0"/>
                <a:ea typeface="Century Gothic" charset="0"/>
                <a:cs typeface="Century Gothic" charset="0"/>
              </a:rPr>
              <a:t>Concluye el proceso.</a:t>
            </a:r>
          </a:p>
        </p:txBody>
      </p:sp>
      <p:sp>
        <p:nvSpPr>
          <p:cNvPr id="13" name="AutoShape 169">
            <a:extLst>
              <a:ext uri="{FF2B5EF4-FFF2-40B4-BE49-F238E27FC236}">
                <a16:creationId xmlns:a16="http://schemas.microsoft.com/office/drawing/2014/main" id="{46ED6480-2CFA-FAFA-AE78-23543CC77BA4}"/>
              </a:ext>
            </a:extLst>
          </p:cNvPr>
          <p:cNvSpPr>
            <a:spLocks noChangeArrowheads="1"/>
          </p:cNvSpPr>
          <p:nvPr/>
        </p:nvSpPr>
        <p:spPr bwMode="auto">
          <a:xfrm>
            <a:off x="236811" y="4578275"/>
            <a:ext cx="3163085" cy="977438"/>
          </a:xfrm>
          <a:prstGeom prst="flowChartInputOutput">
            <a:avLst/>
          </a:prstGeom>
          <a:gradFill>
            <a:gsLst>
              <a:gs pos="11000">
                <a:srgbClr val="FF8973"/>
              </a:gs>
              <a:gs pos="81000">
                <a:srgbClr val="FFBDB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419" sz="1600" b="0" i="0" u="none" strike="noStrike" baseline="0">
                <a:latin typeface="Century Gothic" charset="0"/>
                <a:ea typeface="Century Gothic" charset="0"/>
                <a:cs typeface="Century Gothic" charset="0"/>
              </a:rPr>
              <a:t>Muestra la entrada o salida de información.</a:t>
            </a:r>
          </a:p>
        </p:txBody>
      </p:sp>
      <p:sp>
        <p:nvSpPr>
          <p:cNvPr id="21" name="AutoShape 168">
            <a:extLst>
              <a:ext uri="{FF2B5EF4-FFF2-40B4-BE49-F238E27FC236}">
                <a16:creationId xmlns:a16="http://schemas.microsoft.com/office/drawing/2014/main" id="{0ADD7280-BD46-A811-0BED-C98E47F8C43A}"/>
              </a:ext>
            </a:extLst>
          </p:cNvPr>
          <p:cNvSpPr>
            <a:spLocks noChangeArrowheads="1"/>
          </p:cNvSpPr>
          <p:nvPr/>
        </p:nvSpPr>
        <p:spPr bwMode="auto">
          <a:xfrm>
            <a:off x="4280315" y="4341631"/>
            <a:ext cx="4298165" cy="1450727"/>
          </a:xfrm>
          <a:prstGeom prst="flowChartDecision">
            <a:avLst/>
          </a:prstGeom>
          <a:gradFill>
            <a:gsLst>
              <a:gs pos="36000">
                <a:srgbClr val="86F2E2"/>
              </a:gs>
              <a:gs pos="84000">
                <a:schemeClr val="tx2">
                  <a:lumMod val="20000"/>
                  <a:lumOff val="80000"/>
                </a:schemeClr>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419" sz="1600" b="0" i="0" u="none" strike="noStrike" baseline="0">
                <a:latin typeface="Century Gothic" charset="0"/>
                <a:ea typeface="Century Gothic" charset="0"/>
                <a:cs typeface="Century Gothic" charset="0"/>
              </a:rPr>
              <a:t>Punto de decisión que requiere una respuesta sí/no.</a:t>
            </a:r>
          </a:p>
        </p:txBody>
      </p:sp>
      <p:sp>
        <p:nvSpPr>
          <p:cNvPr id="45" name="TextBox 44">
            <a:extLst>
              <a:ext uri="{FF2B5EF4-FFF2-40B4-BE49-F238E27FC236}">
                <a16:creationId xmlns:a16="http://schemas.microsoft.com/office/drawing/2014/main" id="{320EB92D-9604-84CD-04A5-0A91866E37AD}"/>
              </a:ext>
            </a:extLst>
          </p:cNvPr>
          <p:cNvSpPr txBox="1"/>
          <p:nvPr/>
        </p:nvSpPr>
        <p:spPr>
          <a:xfrm>
            <a:off x="222175" y="6168667"/>
            <a:ext cx="11815495" cy="677108"/>
          </a:xfrm>
          <a:prstGeom prst="rect">
            <a:avLst/>
          </a:prstGeom>
          <a:noFill/>
          <a:effectLst/>
        </p:spPr>
        <p:txBody>
          <a:bodyPr wrap="square" rtlCol="0">
            <a:spAutoFit/>
          </a:bodyPr>
          <a:lstStyle/>
          <a:p>
            <a:pPr algn="r" rtl="0"/>
            <a:r>
              <a:rPr lang="es-419" sz="3800">
                <a:solidFill>
                  <a:schemeClr val="bg2">
                    <a:lumMod val="25000"/>
                  </a:schemeClr>
                </a:solidFill>
                <a:latin typeface="Century Gothic" panose="020B0502020202020204" pitchFamily="34" charset="0"/>
              </a:rPr>
              <a:t>Título del proceso</a:t>
            </a:r>
          </a:p>
        </p:txBody>
      </p:sp>
    </p:spTree>
    <p:extLst>
      <p:ext uri="{BB962C8B-B14F-4D97-AF65-F5344CB8AC3E}">
        <p14:creationId xmlns:p14="http://schemas.microsoft.com/office/powerpoint/2010/main" val="367080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50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dissolve">
                                      <p:cBhvr>
                                        <p:cTn id="11" dur="10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1000" fill="hold"/>
                                        <p:tgtEl>
                                          <p:spTgt spid="52"/>
                                        </p:tgtEl>
                                        <p:attrNameLst>
                                          <p:attrName>ppt_x</p:attrName>
                                        </p:attrNameLst>
                                      </p:cBhvr>
                                      <p:tavLst>
                                        <p:tav tm="0">
                                          <p:val>
                                            <p:strVal val="0-#ppt_w/2"/>
                                          </p:val>
                                        </p:tav>
                                        <p:tav tm="100000">
                                          <p:val>
                                            <p:strVal val="#ppt_x"/>
                                          </p:val>
                                        </p:tav>
                                      </p:tavLst>
                                    </p:anim>
                                    <p:anim calcmode="lin" valueType="num">
                                      <p:cBhvr additive="base">
                                        <p:cTn id="17"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dissolv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strips(downLeft)">
                                      <p:cBhvr>
                                        <p:cTn id="27" dur="10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par>
                                <p:cTn id="45" presetID="9"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dissolve">
                                      <p:cBhvr>
                                        <p:cTn id="52" dur="2000"/>
                                        <p:tgtEl>
                                          <p:spTgt spid="6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dissolve">
                                      <p:cBhvr>
                                        <p:cTn id="57" dur="5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1000" fill="hold"/>
                                        <p:tgtEl>
                                          <p:spTgt spid="67"/>
                                        </p:tgtEl>
                                        <p:attrNameLst>
                                          <p:attrName>ppt_x</p:attrName>
                                        </p:attrNameLst>
                                      </p:cBhvr>
                                      <p:tavLst>
                                        <p:tav tm="0">
                                          <p:val>
                                            <p:strVal val="1+#ppt_w/2"/>
                                          </p:val>
                                        </p:tav>
                                        <p:tav tm="100000">
                                          <p:val>
                                            <p:strVal val="#ppt_x"/>
                                          </p:val>
                                        </p:tav>
                                      </p:tavLst>
                                    </p:anim>
                                    <p:anim calcmode="lin" valueType="num">
                                      <p:cBhvr additive="base">
                                        <p:cTn id="63" dur="10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dissolv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dissolve">
                                      <p:cBhvr>
                                        <p:cTn id="73" dur="2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dissolve">
                                      <p:cBhvr>
                                        <p:cTn id="78" dur="500"/>
                                        <p:tgtEl>
                                          <p:spTgt spid="63"/>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grpId="1"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strips(downLeft)">
                                      <p:cBhvr>
                                        <p:cTn id="83" dur="10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dissolve">
                                      <p:cBhvr>
                                        <p:cTn id="88" dur="500"/>
                                        <p:tgtEl>
                                          <p:spTgt spid="17"/>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dissolve">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dissolve">
                                      <p:cBhvr>
                                        <p:cTn id="96" dur="500"/>
                                        <p:tgtEl>
                                          <p:spTgt spid="19"/>
                                        </p:tgtEl>
                                      </p:cBhvr>
                                    </p:animEffect>
                                  </p:childTnLst>
                                </p:cTn>
                              </p:par>
                              <p:par>
                                <p:cTn id="97" presetID="9" presetClass="entr" presetSubtype="0"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dissolve">
                                      <p:cBhvr>
                                        <p:cTn id="99" dur="500"/>
                                        <p:tgtEl>
                                          <p:spTgt spid="51"/>
                                        </p:tgtEl>
                                      </p:cBhvr>
                                    </p:animEffect>
                                  </p:childTnLst>
                                </p:cTn>
                              </p:par>
                            </p:childTnLst>
                          </p:cTn>
                        </p:par>
                      </p:childTnLst>
                    </p:cTn>
                  </p:par>
                  <p:par>
                    <p:cTn id="100" fill="hold">
                      <p:stCondLst>
                        <p:cond delay="indefinite"/>
                      </p:stCondLst>
                      <p:childTnLst>
                        <p:par>
                          <p:cTn id="101" fill="hold">
                            <p:stCondLst>
                              <p:cond delay="0"/>
                            </p:stCondLst>
                            <p:childTnLst>
                              <p:par>
                                <p:cTn id="102" presetID="20" presetClass="entr" presetSubtype="0" fill="hold" grpId="0" nodeType="click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wedge">
                                      <p:cBhvr>
                                        <p:cTn id="104"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 grpId="0"/>
      <p:bldP spid="19" grpId="0"/>
      <p:bldP spid="46" grpId="0" animBg="1"/>
      <p:bldP spid="50" grpId="0" animBg="1"/>
      <p:bldP spid="52" grpId="0" animBg="1"/>
      <p:bldP spid="55" grpId="0" animBg="1"/>
      <p:bldP spid="65" grpId="0" animBg="1"/>
      <p:bldP spid="67" grpId="0" animBg="1"/>
      <p:bldP spid="68" grpId="0" animBg="1"/>
      <p:bldP spid="13" grpId="0" animBg="1"/>
      <p:bldP spid="2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es-419" sz="1600" b="1">
                          <a:solidFill>
                            <a:schemeClr val="tx1"/>
                          </a:solidFill>
                          <a:effectLst/>
                          <a:latin typeface="Century Gothic" panose="020B0502020202020204" pitchFamily="34" charset="0"/>
                        </a:rPr>
                        <a:t>DESCARGO DE RESPONSABILIDAD</a:t>
                      </a:r>
                    </a:p>
                    <a:p>
                      <a:pPr marL="0" marR="0" rtl="0">
                        <a:spcBef>
                          <a:spcPts val="0"/>
                        </a:spcBef>
                        <a:spcAft>
                          <a:spcPts val="0"/>
                        </a:spcAft>
                      </a:pPr>
                      <a:r>
                        <a:rPr lang="es-419" sz="1200" b="0">
                          <a:solidFill>
                            <a:schemeClr val="tx1"/>
                          </a:solidFill>
                          <a:effectLst/>
                          <a:latin typeface="Century Gothic" panose="020B0502020202020204" pitchFamily="34" charset="0"/>
                        </a:rPr>
                        <a:t> </a:t>
                      </a:r>
                    </a:p>
                    <a:p>
                      <a:pPr marL="0" marR="0" rtl="0">
                        <a:spcBef>
                          <a:spcPts val="0"/>
                        </a:spcBef>
                        <a:spcAft>
                          <a:spcPts val="0"/>
                        </a:spcAft>
                      </a:pPr>
                      <a:r>
                        <a:rPr lang="es-419" sz="1400" b="0">
                          <a:solidFill>
                            <a:schemeClr val="tx1"/>
                          </a:solidFill>
                          <a:effectLst/>
                          <a:latin typeface="Century Gothic" panose="020B0502020202020204" pitchFamily="34" charset="0"/>
                        </a:rPr>
                        <a:t>Todos los artículos, las plantillas o la información que proporcione Smartsheet en el sitio web son solo de referencia. Si bien nos esforzamos por mantener la información actualizada y correcta, no hacemos declaraciones ni garantías de ningún tipo, explícitas o implícitas, sobre la integridad, precisión, confiabilidad, idoneidad o disponibilidad con respecto al sitio web o la información, los artículos, las plantillas o los gráficos relacionados que figuran en el sitio web. Por lo tanto, la confianza que usted deposite en dicha información es estrictamente bajo su propio riesgo.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13634</TotalTime>
  <Words>298</Words>
  <Application>Microsoft Office PowerPoint</Application>
  <PresentationFormat>Widescreen</PresentationFormat>
  <Paragraphs>25</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Admin</cp:lastModifiedBy>
  <cp:revision>226</cp:revision>
  <cp:lastPrinted>2024-02-20T23:48:17Z</cp:lastPrinted>
  <dcterms:created xsi:type="dcterms:W3CDTF">2021-07-07T23:54:57Z</dcterms:created>
  <dcterms:modified xsi:type="dcterms:W3CDTF">2024-11-07T09:21:35Z</dcterms:modified>
</cp:coreProperties>
</file>