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2" r:id="rId3"/>
    <p:sldId id="38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6E3"/>
    <a:srgbClr val="BD9CB1"/>
    <a:srgbClr val="DBF2A9"/>
    <a:srgbClr val="2E75B6"/>
    <a:srgbClr val="C9F2DB"/>
    <a:srgbClr val="E4FAF1"/>
    <a:srgbClr val="9AE7BD"/>
    <a:srgbClr val="E5F2CA"/>
    <a:srgbClr val="F2F9E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8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rgbClr val="F1C6E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87502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diagrama de flujo de datos en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18086" y="298882"/>
            <a:ext cx="3276311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4" y="1473715"/>
            <a:ext cx="4558256" cy="425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utilizar esta plantilla: </a:t>
            </a: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Utilice la plantilla de diagrama de flujo de datos cuando necesite visualizar cómo se mueven los datos a través de sus sistemas, lo que facilita la identificación y comprensión de cada paso desde la entrada hasta la salida. Es perfecta para proyectos destinados a mejorar o asegurar los procesos de datos.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plantilla: </a:t>
            </a: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Esta plantilla está diseñada para mostrar claramente las rutas de datos, los puntos de almacenamiento y la forma en que se procesan los datos dentro de cualquier sistema. Ofrece elementos personalizables para representar con precisión los diferentes flujos de datos, lo cual ayuda a detectar posibles cuellos de botella o vulnerabilidades en la gestión de datos.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4227" y="1593797"/>
            <a:ext cx="6790170" cy="3819470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37129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3730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1304786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Sistema de procesamiento del pedido del cliente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Petrus Nishimura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00/00/0000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10329780" y="2337614"/>
            <a:ext cx="0" cy="4451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264" y="2164888"/>
            <a:ext cx="748398" cy="3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6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7220" y="2345335"/>
            <a:ext cx="521858" cy="3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 flipH="1">
            <a:off x="8827466" y="2036870"/>
            <a:ext cx="742243" cy="43636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79" y="2347808"/>
            <a:ext cx="2049473" cy="909096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4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FIN: </a:t>
            </a:r>
          </a:p>
          <a:p>
            <a:pPr algn="ctr" rtl="0">
              <a:defRPr sz="1000"/>
            </a:pPr>
            <a:r>
              <a:rPr lang="es-419" sz="14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Notificar al cliente </a:t>
            </a:r>
          </a:p>
          <a:p>
            <a:pPr algn="ctr" rtl="0">
              <a:defRPr sz="1000"/>
            </a:pPr>
            <a:r>
              <a:rPr lang="es-419" sz="14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del pedido pendiente.</a:t>
            </a:r>
          </a:p>
        </p:txBody>
      </p:sp>
      <p:sp>
        <p:nvSpPr>
          <p:cNvPr id="46" name="AutoShape 167">
            <a:extLst>
              <a:ext uri="{FF2B5EF4-FFF2-40B4-BE49-F238E27FC236}">
                <a16:creationId xmlns:a16="http://schemas.microsoft.com/office/drawing/2014/main" id="{8BE62BFD-4C7C-5144-8D25-E4E0E159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09" y="1169232"/>
            <a:ext cx="2213048" cy="929390"/>
          </a:xfrm>
          <a:prstGeom prst="roundRect">
            <a:avLst>
              <a:gd name="adj" fmla="val 50000"/>
            </a:avLst>
          </a:prstGeom>
          <a:solidFill>
            <a:srgbClr val="DAF267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8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Comenzar a procesar el pedido.</a:t>
            </a:r>
          </a:p>
        </p:txBody>
      </p:sp>
      <p:sp>
        <p:nvSpPr>
          <p:cNvPr id="47" name="AutoShape 169">
            <a:extLst>
              <a:ext uri="{FF2B5EF4-FFF2-40B4-BE49-F238E27FC236}">
                <a16:creationId xmlns:a16="http://schemas.microsoft.com/office/drawing/2014/main" id="{802F5FFB-1437-4B46-A70B-AA0DFD726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804" y="1193689"/>
            <a:ext cx="2261378" cy="914400"/>
          </a:xfrm>
          <a:prstGeom prst="flowChartInputOutpu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El cliente realiza un pedido.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D36E455-2428-AC46-9D39-09F2701BD402}"/>
              </a:ext>
            </a:extLst>
          </p:cNvPr>
          <p:cNvCxnSpPr/>
          <p:nvPr/>
        </p:nvCxnSpPr>
        <p:spPr>
          <a:xfrm>
            <a:off x="2666517" y="1641818"/>
            <a:ext cx="59447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4BA79E-7D91-3740-9F67-38790C6C3BB8}"/>
              </a:ext>
            </a:extLst>
          </p:cNvPr>
          <p:cNvCxnSpPr/>
          <p:nvPr/>
        </p:nvCxnSpPr>
        <p:spPr>
          <a:xfrm>
            <a:off x="5465566" y="1653848"/>
            <a:ext cx="59447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168">
            <a:extLst>
              <a:ext uri="{FF2B5EF4-FFF2-40B4-BE49-F238E27FC236}">
                <a16:creationId xmlns:a16="http://schemas.microsoft.com/office/drawing/2014/main" id="{D4C957FA-3E22-8D4E-A48B-BAA4E79A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535" y="1002310"/>
            <a:ext cx="2846490" cy="1299214"/>
          </a:xfrm>
          <a:prstGeom prst="flowChartDecision">
            <a:avLst/>
          </a:prstGeom>
          <a:solidFill>
            <a:srgbClr val="F1C6E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¿Es válida la información del cliente?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835B18-9FA0-BC4E-9F36-5F2DAE597B44}"/>
              </a:ext>
            </a:extLst>
          </p:cNvPr>
          <p:cNvCxnSpPr/>
          <p:nvPr/>
        </p:nvCxnSpPr>
        <p:spPr>
          <a:xfrm>
            <a:off x="8138103" y="1653848"/>
            <a:ext cx="59447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166">
            <a:extLst>
              <a:ext uri="{FF2B5EF4-FFF2-40B4-BE49-F238E27FC236}">
                <a16:creationId xmlns:a16="http://schemas.microsoft.com/office/drawing/2014/main" id="{AB73FFA7-2CC8-EB47-8348-B755D3CA9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44" y="1190263"/>
            <a:ext cx="1707894" cy="914400"/>
          </a:xfrm>
          <a:prstGeom prst="flowChartProcess">
            <a:avLst/>
          </a:prstGeom>
          <a:solidFill>
            <a:srgbClr val="FF96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Validar la información del cliente.</a:t>
            </a:r>
          </a:p>
        </p:txBody>
      </p:sp>
      <p:sp>
        <p:nvSpPr>
          <p:cNvPr id="53" name="AutoShape 166">
            <a:extLst>
              <a:ext uri="{FF2B5EF4-FFF2-40B4-BE49-F238E27FC236}">
                <a16:creationId xmlns:a16="http://schemas.microsoft.com/office/drawing/2014/main" id="{B32F001D-3231-F64E-A419-45FD47082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998" y="2864517"/>
            <a:ext cx="2277177" cy="1085085"/>
          </a:xfrm>
          <a:prstGeom prst="flowChartProcess">
            <a:avLst/>
          </a:prstGeom>
          <a:solidFill>
            <a:srgbClr val="FF96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Consultar el inventario para saber si el producto está disponible.</a:t>
            </a:r>
          </a:p>
        </p:txBody>
      </p:sp>
      <p:sp>
        <p:nvSpPr>
          <p:cNvPr id="54" name="AutoShape 168">
            <a:extLst>
              <a:ext uri="{FF2B5EF4-FFF2-40B4-BE49-F238E27FC236}">
                <a16:creationId xmlns:a16="http://schemas.microsoft.com/office/drawing/2014/main" id="{4D6448AA-3746-DC40-AC00-F2382DD12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299" y="2770685"/>
            <a:ext cx="2846490" cy="1299214"/>
          </a:xfrm>
          <a:prstGeom prst="flowChartDecision">
            <a:avLst/>
          </a:prstGeom>
          <a:solidFill>
            <a:srgbClr val="F1C6E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¿Está disponible el producto?</a:t>
            </a:r>
          </a:p>
        </p:txBody>
      </p:sp>
      <p:sp>
        <p:nvSpPr>
          <p:cNvPr id="55" name="AutoShape 167">
            <a:extLst>
              <a:ext uri="{FF2B5EF4-FFF2-40B4-BE49-F238E27FC236}">
                <a16:creationId xmlns:a16="http://schemas.microsoft.com/office/drawing/2014/main" id="{53EFCBFF-2C37-2B4B-BD08-BF1764C8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38" y="2347808"/>
            <a:ext cx="2547328" cy="909096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4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FIN:</a:t>
            </a:r>
          </a:p>
          <a:p>
            <a:pPr algn="ctr" rtl="0">
              <a:defRPr sz="1000"/>
            </a:pPr>
            <a:r>
              <a:rPr lang="es-419" sz="14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Volver a contactar al cliente para realizar correcciones.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3230382-270E-FB4A-950E-751AA4A576C4}"/>
              </a:ext>
            </a:extLst>
          </p:cNvPr>
          <p:cNvCxnSpPr/>
          <p:nvPr/>
        </p:nvCxnSpPr>
        <p:spPr>
          <a:xfrm flipH="1">
            <a:off x="2636350" y="3925542"/>
            <a:ext cx="1415338" cy="65562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173">
            <a:extLst>
              <a:ext uri="{FF2B5EF4-FFF2-40B4-BE49-F238E27FC236}">
                <a16:creationId xmlns:a16="http://schemas.microsoft.com/office/drawing/2014/main" id="{C9D0F8F4-17A0-B949-A3AF-3B11977C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406" y="2886674"/>
            <a:ext cx="748398" cy="3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58" name="Text Box 174">
            <a:extLst>
              <a:ext uri="{FF2B5EF4-FFF2-40B4-BE49-F238E27FC236}">
                <a16:creationId xmlns:a16="http://schemas.microsoft.com/office/drawing/2014/main" id="{B25D0CE0-5E8E-C84C-8BAE-097A0060C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947" y="4113710"/>
            <a:ext cx="521858" cy="3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6AEC346-2FA3-8640-A42D-7313EFF6F08A}"/>
              </a:ext>
            </a:extLst>
          </p:cNvPr>
          <p:cNvCxnSpPr/>
          <p:nvPr/>
        </p:nvCxnSpPr>
        <p:spPr>
          <a:xfrm flipH="1" flipV="1">
            <a:off x="2337623" y="3023310"/>
            <a:ext cx="732306" cy="35227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169">
            <a:extLst>
              <a:ext uri="{FF2B5EF4-FFF2-40B4-BE49-F238E27FC236}">
                <a16:creationId xmlns:a16="http://schemas.microsoft.com/office/drawing/2014/main" id="{039F2947-7263-5B4C-8984-E423BF326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71" y="4593824"/>
            <a:ext cx="2372075" cy="822960"/>
          </a:xfrm>
          <a:prstGeom prst="flowChartInputOutpu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Generar la confirmación del pedido.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C8CAD74-4B4D-3742-864E-EF2FF8A5A53A}"/>
              </a:ext>
            </a:extLst>
          </p:cNvPr>
          <p:cNvCxnSpPr>
            <a:cxnSpLocks/>
          </p:cNvCxnSpPr>
          <p:nvPr/>
        </p:nvCxnSpPr>
        <p:spPr>
          <a:xfrm flipH="1">
            <a:off x="6123300" y="3402248"/>
            <a:ext cx="289796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C8B1346-5769-8C49-9412-3CAE0E47E986}"/>
              </a:ext>
            </a:extLst>
          </p:cNvPr>
          <p:cNvCxnSpPr>
            <a:cxnSpLocks/>
          </p:cNvCxnSpPr>
          <p:nvPr/>
        </p:nvCxnSpPr>
        <p:spPr>
          <a:xfrm>
            <a:off x="2429309" y="5005304"/>
            <a:ext cx="59447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3D7009-9744-2B4D-90F6-7ED14342DCE5}"/>
              </a:ext>
            </a:extLst>
          </p:cNvPr>
          <p:cNvCxnSpPr>
            <a:cxnSpLocks/>
          </p:cNvCxnSpPr>
          <p:nvPr/>
        </p:nvCxnSpPr>
        <p:spPr>
          <a:xfrm>
            <a:off x="5225134" y="5005304"/>
            <a:ext cx="59447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166">
            <a:extLst>
              <a:ext uri="{FF2B5EF4-FFF2-40B4-BE49-F238E27FC236}">
                <a16:creationId xmlns:a16="http://schemas.microsoft.com/office/drawing/2014/main" id="{996523E9-96DC-9446-814B-1DCEECF63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410" y="4593824"/>
            <a:ext cx="1920240" cy="822960"/>
          </a:xfrm>
          <a:prstGeom prst="flowChartProcess">
            <a:avLst/>
          </a:prstGeom>
          <a:solidFill>
            <a:srgbClr val="FF96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Preparar el producto para el envío.</a:t>
            </a:r>
          </a:p>
        </p:txBody>
      </p:sp>
      <p:sp>
        <p:nvSpPr>
          <p:cNvPr id="65" name="AutoShape 169">
            <a:extLst>
              <a:ext uri="{FF2B5EF4-FFF2-40B4-BE49-F238E27FC236}">
                <a16:creationId xmlns:a16="http://schemas.microsoft.com/office/drawing/2014/main" id="{0EF0F3AA-8AE8-3F43-94BB-7334DC93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4593824"/>
            <a:ext cx="3403597" cy="822960"/>
          </a:xfrm>
          <a:prstGeom prst="flowChartInputOutpu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Enviar el producto </a:t>
            </a:r>
          </a:p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al servicio de entrega.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AE6CAF2-39A9-FC49-AD24-3F5CD062CF89}"/>
              </a:ext>
            </a:extLst>
          </p:cNvPr>
          <p:cNvCxnSpPr>
            <a:cxnSpLocks/>
          </p:cNvCxnSpPr>
          <p:nvPr/>
        </p:nvCxnSpPr>
        <p:spPr>
          <a:xfrm>
            <a:off x="7972630" y="5005304"/>
            <a:ext cx="59447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utoShape 166">
            <a:extLst>
              <a:ext uri="{FF2B5EF4-FFF2-40B4-BE49-F238E27FC236}">
                <a16:creationId xmlns:a16="http://schemas.microsoft.com/office/drawing/2014/main" id="{B9165CB5-711E-3C44-9BED-30F898BF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196" y="4593824"/>
            <a:ext cx="1920240" cy="822960"/>
          </a:xfrm>
          <a:prstGeom prst="flowChartProcess">
            <a:avLst/>
          </a:prstGeom>
          <a:solidFill>
            <a:srgbClr val="FF96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Actualizar los niveles </a:t>
            </a:r>
          </a:p>
          <a:p>
            <a:pPr algn="ctr" rtl="0">
              <a:defRPr sz="1000"/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del inventario.</a:t>
            </a:r>
          </a:p>
        </p:txBody>
      </p:sp>
      <p:sp>
        <p:nvSpPr>
          <p:cNvPr id="68" name="AutoShape 167">
            <a:extLst>
              <a:ext uri="{FF2B5EF4-FFF2-40B4-BE49-F238E27FC236}">
                <a16:creationId xmlns:a16="http://schemas.microsoft.com/office/drawing/2014/main" id="{4084EC94-F510-6D47-ABCA-B423BAA4E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045" y="5857818"/>
            <a:ext cx="2599321" cy="902746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4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FIN:</a:t>
            </a:r>
          </a:p>
          <a:p>
            <a:pPr algn="ctr" rtl="0">
              <a:defRPr sz="1000"/>
            </a:pPr>
            <a:r>
              <a:rPr lang="es-419" sz="14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Se completó el procesamiento del pedido.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EA70BC-1DF1-5443-9BB8-34E8B366EC0C}"/>
              </a:ext>
            </a:extLst>
          </p:cNvPr>
          <p:cNvCxnSpPr/>
          <p:nvPr/>
        </p:nvCxnSpPr>
        <p:spPr>
          <a:xfrm>
            <a:off x="10313966" y="5474701"/>
            <a:ext cx="0" cy="31277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582FE0A-1B46-0B58-B246-E7058E6A7C05}"/>
              </a:ext>
            </a:extLst>
          </p:cNvPr>
          <p:cNvSpPr/>
          <p:nvPr/>
        </p:nvSpPr>
        <p:spPr>
          <a:xfrm>
            <a:off x="249703" y="946960"/>
            <a:ext cx="11662896" cy="1388746"/>
          </a:xfrm>
          <a:prstGeom prst="rect">
            <a:avLst/>
          </a:prstGeom>
          <a:gradFill>
            <a:gsLst>
              <a:gs pos="19000">
                <a:srgbClr val="BD9CB1"/>
              </a:gs>
              <a:gs pos="84000">
                <a:srgbClr val="F1C6E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14414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3730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1304786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8" name="Text Box 174">
            <a:extLst>
              <a:ext uri="{FF2B5EF4-FFF2-40B4-BE49-F238E27FC236}">
                <a16:creationId xmlns:a16="http://schemas.microsoft.com/office/drawing/2014/main" id="{02F9084D-C6EF-EF83-4E20-84D3B056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366" y="1333443"/>
            <a:ext cx="571244" cy="4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45C547-6B30-5FE7-590F-1A9A7F45C03B}"/>
              </a:ext>
            </a:extLst>
          </p:cNvPr>
          <p:cNvCxnSpPr/>
          <p:nvPr/>
        </p:nvCxnSpPr>
        <p:spPr>
          <a:xfrm>
            <a:off x="8515010" y="1667715"/>
            <a:ext cx="696561" cy="49122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74">
            <a:extLst>
              <a:ext uri="{FF2B5EF4-FFF2-40B4-BE49-F238E27FC236}">
                <a16:creationId xmlns:a16="http://schemas.microsoft.com/office/drawing/2014/main" id="{7374225B-EC5F-DED8-E912-74F0366D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733" y="1168343"/>
            <a:ext cx="571244" cy="4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2EBF9C-4AC0-00E1-C515-523B15DBB4E2}"/>
              </a:ext>
            </a:extLst>
          </p:cNvPr>
          <p:cNvCxnSpPr/>
          <p:nvPr/>
        </p:nvCxnSpPr>
        <p:spPr>
          <a:xfrm>
            <a:off x="8839777" y="1375615"/>
            <a:ext cx="4572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74">
            <a:extLst>
              <a:ext uri="{FF2B5EF4-FFF2-40B4-BE49-F238E27FC236}">
                <a16:creationId xmlns:a16="http://schemas.microsoft.com/office/drawing/2014/main" id="{0E8D7129-FD1C-B5DC-65F2-43C748B1DA0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0212" y="1419787"/>
            <a:ext cx="1460502" cy="4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400" b="0" i="0" u="none" strike="noStrike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– REFERENCIA –</a:t>
            </a:r>
          </a:p>
        </p:txBody>
      </p:sp>
      <p:sp>
        <p:nvSpPr>
          <p:cNvPr id="13" name="AutoShape 167">
            <a:extLst>
              <a:ext uri="{FF2B5EF4-FFF2-40B4-BE49-F238E27FC236}">
                <a16:creationId xmlns:a16="http://schemas.microsoft.com/office/drawing/2014/main" id="{F0C055A4-DBD4-8717-98CA-A2025814B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57" y="1245619"/>
            <a:ext cx="1371600" cy="815728"/>
          </a:xfrm>
          <a:prstGeom prst="roundRect">
            <a:avLst>
              <a:gd name="adj" fmla="val 50000"/>
            </a:avLst>
          </a:prstGeom>
          <a:solidFill>
            <a:srgbClr val="DAF267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ÓVALO: </a:t>
            </a:r>
          </a:p>
          <a:p>
            <a:pPr algn="ctr" rtl="0">
              <a:defRPr sz="1000"/>
            </a:pPr>
            <a:r>
              <a:rPr lang="es-419" sz="11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Inicio/Fin </a:t>
            </a:r>
          </a:p>
          <a:p>
            <a:pPr algn="ctr" rtl="0">
              <a:defRPr sz="1000"/>
            </a:pPr>
            <a:r>
              <a:rPr lang="es-419" sz="11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del proceso</a:t>
            </a:r>
          </a:p>
        </p:txBody>
      </p:sp>
      <p:sp>
        <p:nvSpPr>
          <p:cNvPr id="15" name="AutoShape 166">
            <a:extLst>
              <a:ext uri="{FF2B5EF4-FFF2-40B4-BE49-F238E27FC236}">
                <a16:creationId xmlns:a16="http://schemas.microsoft.com/office/drawing/2014/main" id="{ED5EDC6A-3FBA-0EEB-8B49-75EDF3B6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457" y="1242003"/>
            <a:ext cx="1371600" cy="822960"/>
          </a:xfrm>
          <a:prstGeom prst="flowChartProcess">
            <a:avLst/>
          </a:prstGeom>
          <a:solidFill>
            <a:srgbClr val="FF96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RECTÁNGULO: </a:t>
            </a:r>
          </a:p>
          <a:p>
            <a:pPr algn="ctr" rtl="0">
              <a:defRPr sz="1000"/>
            </a:pPr>
            <a:r>
              <a:rPr lang="es-419" sz="11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Paso del proceso</a:t>
            </a:r>
          </a:p>
        </p:txBody>
      </p:sp>
      <p:sp>
        <p:nvSpPr>
          <p:cNvPr id="16" name="AutoShape 169">
            <a:extLst>
              <a:ext uri="{FF2B5EF4-FFF2-40B4-BE49-F238E27FC236}">
                <a16:creationId xmlns:a16="http://schemas.microsoft.com/office/drawing/2014/main" id="{3293103D-7C71-C615-9D29-15DE99414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271" y="1245619"/>
            <a:ext cx="2103120" cy="815728"/>
          </a:xfrm>
          <a:prstGeom prst="flowChartInputOutpu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0" i="0" u="none" strike="noStrike" spc="-3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PARALELOGRAMO: </a:t>
            </a:r>
          </a:p>
          <a:p>
            <a:pPr algn="ctr" rtl="0">
              <a:defRPr sz="1000"/>
            </a:pPr>
            <a:r>
              <a:rPr lang="es-419" sz="1100" b="0" i="0" u="none" strike="noStrike" spc="-3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Entrada/Salida</a:t>
            </a:r>
          </a:p>
        </p:txBody>
      </p:sp>
      <p:sp>
        <p:nvSpPr>
          <p:cNvPr id="17" name="AutoShape 168">
            <a:extLst>
              <a:ext uri="{FF2B5EF4-FFF2-40B4-BE49-F238E27FC236}">
                <a16:creationId xmlns:a16="http://schemas.microsoft.com/office/drawing/2014/main" id="{439A1D05-2D23-A6C6-B20C-44D5320BC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757" y="1104843"/>
            <a:ext cx="1876014" cy="1097280"/>
          </a:xfrm>
          <a:prstGeom prst="flowChartDecision">
            <a:avLst/>
          </a:prstGeom>
          <a:solidFill>
            <a:srgbClr val="F1C6E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DIAMANTE: </a:t>
            </a:r>
          </a:p>
          <a:p>
            <a:pPr algn="ctr" rtl="0">
              <a:defRPr sz="1000"/>
            </a:pPr>
            <a:r>
              <a:rPr lang="es-419" sz="11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Punto de decisión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37F862-8FD8-B29C-1A2D-23945AB38E98}"/>
              </a:ext>
            </a:extLst>
          </p:cNvPr>
          <p:cNvCxnSpPr/>
          <p:nvPr/>
        </p:nvCxnSpPr>
        <p:spPr>
          <a:xfrm flipV="1">
            <a:off x="8172989" y="1777943"/>
            <a:ext cx="0" cy="3429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9C6862-CA96-F0CB-5341-FE11423992BB}"/>
              </a:ext>
            </a:extLst>
          </p:cNvPr>
          <p:cNvCxnSpPr/>
          <p:nvPr/>
        </p:nvCxnSpPr>
        <p:spPr>
          <a:xfrm>
            <a:off x="8401589" y="1828743"/>
            <a:ext cx="0" cy="3429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3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12764</TotalTime>
  <Words>392</Words>
  <Application>Microsoft Office PowerPoint</Application>
  <PresentationFormat>Widescreen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207</cp:revision>
  <cp:lastPrinted>2024-02-20T23:48:17Z</cp:lastPrinted>
  <dcterms:created xsi:type="dcterms:W3CDTF">2021-07-07T23:54:57Z</dcterms:created>
  <dcterms:modified xsi:type="dcterms:W3CDTF">2024-11-07T09:37:31Z</dcterms:modified>
</cp:coreProperties>
</file>