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353" r:id="rId2"/>
    <p:sldId id="382" r:id="rId3"/>
    <p:sldId id="383" r:id="rId4"/>
    <p:sldId id="29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F3"/>
    <a:srgbClr val="EDF5F3"/>
    <a:srgbClr val="D7EEEB"/>
    <a:srgbClr val="BFEEEB"/>
    <a:srgbClr val="2E75B6"/>
    <a:srgbClr val="C9F2DB"/>
    <a:srgbClr val="E4FAF1"/>
    <a:srgbClr val="DBF2A9"/>
    <a:srgbClr val="9AE7BD"/>
    <a:srgbClr val="E5F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058"/>
  </p:normalViewPr>
  <p:slideViewPr>
    <p:cSldViewPr snapToGrid="0" snapToObjects="1">
      <p:cViewPr varScale="1">
        <p:scale>
          <a:sx n="64" d="100"/>
          <a:sy n="64" d="100"/>
        </p:scale>
        <p:origin x="84" y="83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60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79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15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9000">
              <a:srgbClr val="EAEEF3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82533"/>
            <a:ext cx="786003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diagrama de flujo de decisiones en PowerPoint</a:t>
            </a:r>
          </a:p>
        </p:txBody>
      </p:sp>
      <p:pic>
        <p:nvPicPr>
          <p:cNvPr id="33" name="Picture 32">
            <a:hlinkClick r:id="rId3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09011" y="298882"/>
            <a:ext cx="3276311" cy="64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93144" y="1473715"/>
            <a:ext cx="4558256" cy="4855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utilizar esta plantilla: </a:t>
            </a:r>
            <a:r>
              <a:rPr lang="es-419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Esta plantilla de diagrama de flujo de decisiones se debe utilizar cuando se enfrenta a la toma de decisiones complejas y necesita visualizar los resultados de varias opciones. Es perfecta para sesiones de planificación estratégica o cuando intenta resolver dilemas con múltiples opciones.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419" sz="13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Características destacadas de la plantilla: </a:t>
            </a:r>
            <a:r>
              <a:rPr lang="es-419" sz="13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Esta plantilla se destaca por ofrecer una forma estructurada de desglosar las decisiones y sus posibles resultados, lo que facilita la tarea de entender el impacto de cada elección. La plantilla cuenta con rutas y resultados personalizables, lo que permite a los equipos explorar y presentar exhaustivamente escenarios de toma de decisiones.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028CC-25B9-7F56-5803-4FF41E07A9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13303" y="1598901"/>
            <a:ext cx="6772019" cy="3809260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875154"/>
              </p:ext>
            </p:extLst>
          </p:nvPr>
        </p:nvGraphicFramePr>
        <p:xfrm>
          <a:off x="256541" y="1039330"/>
          <a:ext cx="11643360" cy="553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5147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3843337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270126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</a:tblGrid>
              <a:tr h="417330"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Pregunta inicial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Nivel de decisión 1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Nivel de decisión 2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Resultado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511426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71358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87220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270124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PROCESO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600" u="none" strike="noStrike">
                          <a:effectLst/>
                          <a:latin typeface="Century Gothic" panose="020B0502020202020204" pitchFamily="34" charset="0"/>
                        </a:rPr>
                        <a:t>Evaluar la implementación de la nueva función del software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Jason Desjardins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00/00/0000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sp>
        <p:nvSpPr>
          <p:cNvPr id="6" name="AutoShape 167">
            <a:extLst>
              <a:ext uri="{FF2B5EF4-FFF2-40B4-BE49-F238E27FC236}">
                <a16:creationId xmlns:a16="http://schemas.microsoft.com/office/drawing/2014/main" id="{3BCD9379-E4B2-3D45-A65C-7E770C7C3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3889948"/>
            <a:ext cx="2908261" cy="822960"/>
          </a:xfrm>
          <a:prstGeom prst="diamond">
            <a:avLst/>
          </a:prstGeom>
          <a:solidFill>
            <a:srgbClr val="368C65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es-419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Decisión B2: </a:t>
            </a:r>
            <a:b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419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¿Mejorará la satisfacción del usuario?</a:t>
            </a:r>
          </a:p>
        </p:txBody>
      </p:sp>
      <p:sp>
        <p:nvSpPr>
          <p:cNvPr id="7" name="AutoShape 167">
            <a:extLst>
              <a:ext uri="{FF2B5EF4-FFF2-40B4-BE49-F238E27FC236}">
                <a16:creationId xmlns:a16="http://schemas.microsoft.com/office/drawing/2014/main" id="{B251E51C-2DBC-2845-9A6B-FE258335F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5608005"/>
            <a:ext cx="2908261" cy="822960"/>
          </a:xfrm>
          <a:prstGeom prst="diamond">
            <a:avLst/>
          </a:prstGeom>
          <a:solidFill>
            <a:srgbClr val="517F3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es-419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Decisión C2: </a:t>
            </a:r>
            <a:b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419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¿Se integra bien con las funciones existentes?</a:t>
            </a:r>
          </a:p>
        </p:txBody>
      </p:sp>
      <p:sp>
        <p:nvSpPr>
          <p:cNvPr id="8" name="AutoShape 167">
            <a:extLst>
              <a:ext uri="{FF2B5EF4-FFF2-40B4-BE49-F238E27FC236}">
                <a16:creationId xmlns:a16="http://schemas.microsoft.com/office/drawing/2014/main" id="{5C0CEC7C-B0A0-0CE7-276C-0500B6848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99" y="3445286"/>
            <a:ext cx="1442677" cy="79423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200" b="0" i="0" u="none" strike="noStrike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¿Deberíamos desarrollar la nueva función?</a:t>
            </a:r>
          </a:p>
        </p:txBody>
      </p:sp>
      <p:sp>
        <p:nvSpPr>
          <p:cNvPr id="10" name="Text Box 173">
            <a:extLst>
              <a:ext uri="{FF2B5EF4-FFF2-40B4-BE49-F238E27FC236}">
                <a16:creationId xmlns:a16="http://schemas.microsoft.com/office/drawing/2014/main" id="{413DA6B0-2E95-B4C1-928C-720072DA3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360" y="2482808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11" name="AutoShape 167">
            <a:extLst>
              <a:ext uri="{FF2B5EF4-FFF2-40B4-BE49-F238E27FC236}">
                <a16:creationId xmlns:a16="http://schemas.microsoft.com/office/drawing/2014/main" id="{9EDB65D3-379C-3F45-9A75-4F168F48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264" y="1671447"/>
            <a:ext cx="3128299" cy="996506"/>
          </a:xfrm>
          <a:prstGeom prst="diamond">
            <a:avLst/>
          </a:prstGeom>
          <a:solidFill>
            <a:srgbClr val="26B8B6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>
              <a:lnSpc>
                <a:spcPct val="93000"/>
              </a:lnSpc>
            </a:pPr>
            <a:r>
              <a:rPr lang="es-419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Decisión A: </a:t>
            </a:r>
            <a:b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419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¿La función está alineada con nuestra hoja de ruta del producto?</a:t>
            </a:r>
            <a:endParaRPr lang="es-419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utoShape 167">
            <a:extLst>
              <a:ext uri="{FF2B5EF4-FFF2-40B4-BE49-F238E27FC236}">
                <a16:creationId xmlns:a16="http://schemas.microsoft.com/office/drawing/2014/main" id="{D5B564C5-CF77-0741-AE92-5AC257DAE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94" y="2605054"/>
            <a:ext cx="1412584" cy="457200"/>
          </a:xfrm>
          <a:prstGeom prst="roundRect">
            <a:avLst>
              <a:gd name="adj" fmla="val 50000"/>
            </a:avLst>
          </a:prstGeom>
          <a:solidFill>
            <a:srgbClr val="BFEEE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0" i="0" u="none" strike="noStrike" baseline="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No continuar con el desarrollo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79B0B0-37B8-2948-9DF6-0C5A49523A8E}"/>
              </a:ext>
            </a:extLst>
          </p:cNvPr>
          <p:cNvCxnSpPr/>
          <p:nvPr/>
        </p:nvCxnSpPr>
        <p:spPr>
          <a:xfrm flipV="1">
            <a:off x="1861637" y="2469536"/>
            <a:ext cx="1165613" cy="140602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CC97EC-6293-5C44-BF46-A09A5A787613}"/>
              </a:ext>
            </a:extLst>
          </p:cNvPr>
          <p:cNvCxnSpPr/>
          <p:nvPr/>
        </p:nvCxnSpPr>
        <p:spPr>
          <a:xfrm>
            <a:off x="1861637" y="3873616"/>
            <a:ext cx="415466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167">
            <a:extLst>
              <a:ext uri="{FF2B5EF4-FFF2-40B4-BE49-F238E27FC236}">
                <a16:creationId xmlns:a16="http://schemas.microsoft.com/office/drawing/2014/main" id="{656CBE57-9163-4744-9FE0-E69F940F4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264" y="3445286"/>
            <a:ext cx="3132613" cy="870711"/>
          </a:xfrm>
          <a:prstGeom prst="diamond">
            <a:avLst/>
          </a:prstGeom>
          <a:solidFill>
            <a:srgbClr val="44AF7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es-419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Decisión B: </a:t>
            </a:r>
            <a:b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419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¿Los clientes exigen esta función?</a:t>
            </a:r>
            <a:endParaRPr lang="es-419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utoShape 167">
            <a:extLst>
              <a:ext uri="{FF2B5EF4-FFF2-40B4-BE49-F238E27FC236}">
                <a16:creationId xmlns:a16="http://schemas.microsoft.com/office/drawing/2014/main" id="{0293FE7E-D72A-734D-BCA0-EF634461E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94" y="4339865"/>
            <a:ext cx="1412584" cy="524846"/>
          </a:xfrm>
          <a:prstGeom prst="roundRect">
            <a:avLst>
              <a:gd name="adj" fmla="val 50000"/>
            </a:avLst>
          </a:prstGeom>
          <a:solidFill>
            <a:srgbClr val="98E0B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0" i="0" u="none" strike="noStrike" baseline="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Reevaluar en la próxima reunión de la hoja de ruta</a:t>
            </a:r>
          </a:p>
        </p:txBody>
      </p:sp>
      <p:sp>
        <p:nvSpPr>
          <p:cNvPr id="17" name="Text Box 173">
            <a:extLst>
              <a:ext uri="{FF2B5EF4-FFF2-40B4-BE49-F238E27FC236}">
                <a16:creationId xmlns:a16="http://schemas.microsoft.com/office/drawing/2014/main" id="{938C5350-3C8A-444C-83E1-46B9B5EE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360" y="4210689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A4F901-2926-1845-B91C-64674A6331A5}"/>
              </a:ext>
            </a:extLst>
          </p:cNvPr>
          <p:cNvCxnSpPr/>
          <p:nvPr/>
        </p:nvCxnSpPr>
        <p:spPr>
          <a:xfrm>
            <a:off x="4578410" y="2478731"/>
            <a:ext cx="203029" cy="10938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A22FA4-377E-2445-BDA9-B93553F0AAE0}"/>
              </a:ext>
            </a:extLst>
          </p:cNvPr>
          <p:cNvCxnSpPr/>
          <p:nvPr/>
        </p:nvCxnSpPr>
        <p:spPr>
          <a:xfrm>
            <a:off x="4578410" y="4206612"/>
            <a:ext cx="203029" cy="10938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3">
            <a:extLst>
              <a:ext uri="{FF2B5EF4-FFF2-40B4-BE49-F238E27FC236}">
                <a16:creationId xmlns:a16="http://schemas.microsoft.com/office/drawing/2014/main" id="{037C718D-1E96-BB4B-A585-813030B87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360" y="5904690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31" name="AutoShape 167">
            <a:extLst>
              <a:ext uri="{FF2B5EF4-FFF2-40B4-BE49-F238E27FC236}">
                <a16:creationId xmlns:a16="http://schemas.microsoft.com/office/drawing/2014/main" id="{BED275A8-3CB1-124B-9740-448D4E520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264" y="5156227"/>
            <a:ext cx="3128299" cy="870711"/>
          </a:xfrm>
          <a:prstGeom prst="diamond">
            <a:avLst/>
          </a:prstGeom>
          <a:solidFill>
            <a:srgbClr val="62993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>
              <a:lnSpc>
                <a:spcPct val="95000"/>
              </a:lnSpc>
            </a:pPr>
            <a:r>
              <a:rPr lang="es-419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Decisión C: </a:t>
            </a:r>
            <a:b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419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¿Podemos </a:t>
            </a:r>
            <a:r>
              <a:rPr lang="es-419" sz="105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desarrollarla dentro del presupuesto?</a:t>
            </a:r>
            <a:endParaRPr lang="es-419" baseline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AutoShape 167">
            <a:extLst>
              <a:ext uri="{FF2B5EF4-FFF2-40B4-BE49-F238E27FC236}">
                <a16:creationId xmlns:a16="http://schemas.microsoft.com/office/drawing/2014/main" id="{3ABFB658-8F54-B04E-9F55-FD58A354C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94" y="6052347"/>
            <a:ext cx="1412584" cy="457200"/>
          </a:xfrm>
          <a:prstGeom prst="roundRect">
            <a:avLst>
              <a:gd name="adj" fmla="val 50000"/>
            </a:avLst>
          </a:prstGeom>
          <a:solidFill>
            <a:srgbClr val="C6E3A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0" i="0" u="none" strike="noStrike" baseline="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Analizar soluciones alternativas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A65B70E-48E7-FC45-9A0D-078918C4298C}"/>
              </a:ext>
            </a:extLst>
          </p:cNvPr>
          <p:cNvCxnSpPr/>
          <p:nvPr/>
        </p:nvCxnSpPr>
        <p:spPr>
          <a:xfrm flipV="1">
            <a:off x="5508504" y="1800405"/>
            <a:ext cx="830932" cy="36615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C6A76D6-CB32-B542-ACF7-8B18DD852359}"/>
              </a:ext>
            </a:extLst>
          </p:cNvPr>
          <p:cNvCxnSpPr/>
          <p:nvPr/>
        </p:nvCxnSpPr>
        <p:spPr>
          <a:xfrm flipV="1">
            <a:off x="5508503" y="3509653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DF35654-D5A2-C04F-A4B5-86D47C26E221}"/>
              </a:ext>
            </a:extLst>
          </p:cNvPr>
          <p:cNvCxnSpPr/>
          <p:nvPr/>
        </p:nvCxnSpPr>
        <p:spPr>
          <a:xfrm flipV="1">
            <a:off x="5508504" y="5211877"/>
            <a:ext cx="830932" cy="36615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74F0CC0-F0C1-784F-886E-B82A048EE803}"/>
              </a:ext>
            </a:extLst>
          </p:cNvPr>
          <p:cNvCxnSpPr/>
          <p:nvPr/>
        </p:nvCxnSpPr>
        <p:spPr>
          <a:xfrm>
            <a:off x="1861637" y="3875557"/>
            <a:ext cx="1200235" cy="137214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B676435-BCEC-5948-9DD2-E761F7767ECE}"/>
              </a:ext>
            </a:extLst>
          </p:cNvPr>
          <p:cNvCxnSpPr/>
          <p:nvPr/>
        </p:nvCxnSpPr>
        <p:spPr>
          <a:xfrm>
            <a:off x="4578410" y="5900613"/>
            <a:ext cx="203029" cy="10938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utoShape 167">
            <a:extLst>
              <a:ext uri="{FF2B5EF4-FFF2-40B4-BE49-F238E27FC236}">
                <a16:creationId xmlns:a16="http://schemas.microsoft.com/office/drawing/2014/main" id="{AF17192F-18C3-4B40-A850-993640B2E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1300159"/>
            <a:ext cx="2908261" cy="822960"/>
          </a:xfrm>
          <a:prstGeom prst="diamond">
            <a:avLst/>
          </a:prstGeom>
          <a:solidFill>
            <a:srgbClr val="1C8C8B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es-419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Decisión A1: </a:t>
            </a:r>
            <a:b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419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¿Tenemos los recursos necesarios?</a:t>
            </a:r>
          </a:p>
        </p:txBody>
      </p:sp>
      <p:sp>
        <p:nvSpPr>
          <p:cNvPr id="57" name="AutoShape 167">
            <a:extLst>
              <a:ext uri="{FF2B5EF4-FFF2-40B4-BE49-F238E27FC236}">
                <a16:creationId xmlns:a16="http://schemas.microsoft.com/office/drawing/2014/main" id="{7E2E0F55-A3E8-FD4B-9B28-6A7882699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3026685"/>
            <a:ext cx="2908261" cy="822960"/>
          </a:xfrm>
          <a:prstGeom prst="diamond">
            <a:avLst/>
          </a:prstGeom>
          <a:solidFill>
            <a:srgbClr val="368C65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es-419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Decisión B1: </a:t>
            </a:r>
            <a:b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419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¿Es técnicamente</a:t>
            </a:r>
            <a:r>
              <a:rPr lang="es-419" sz="1050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viable?</a:t>
            </a:r>
          </a:p>
        </p:txBody>
      </p:sp>
      <p:sp>
        <p:nvSpPr>
          <p:cNvPr id="59" name="AutoShape 167">
            <a:extLst>
              <a:ext uri="{FF2B5EF4-FFF2-40B4-BE49-F238E27FC236}">
                <a16:creationId xmlns:a16="http://schemas.microsoft.com/office/drawing/2014/main" id="{804848D4-8622-704A-99BB-744350BA0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4765917"/>
            <a:ext cx="2908261" cy="822960"/>
          </a:xfrm>
          <a:prstGeom prst="diamond">
            <a:avLst/>
          </a:prstGeom>
          <a:solidFill>
            <a:srgbClr val="517F3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/>
            <a:r>
              <a:rPr lang="es-419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Decisión C1: </a:t>
            </a:r>
            <a:b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419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¿Es una función principal o una mejora?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2E291EA-634A-3342-8CB9-211FD2A4CA86}"/>
              </a:ext>
            </a:extLst>
          </p:cNvPr>
          <p:cNvCxnSpPr/>
          <p:nvPr/>
        </p:nvCxnSpPr>
        <p:spPr>
          <a:xfrm>
            <a:off x="5496963" y="5584558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2F58561-1F53-7C41-8A72-8F26A3D8F45D}"/>
              </a:ext>
            </a:extLst>
          </p:cNvPr>
          <p:cNvCxnSpPr/>
          <p:nvPr/>
        </p:nvCxnSpPr>
        <p:spPr>
          <a:xfrm>
            <a:off x="5508504" y="3873616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3D5AB1-C4A6-694F-B94F-9F2B9AE6408E}"/>
              </a:ext>
            </a:extLst>
          </p:cNvPr>
          <p:cNvCxnSpPr/>
          <p:nvPr/>
        </p:nvCxnSpPr>
        <p:spPr>
          <a:xfrm>
            <a:off x="5508504" y="2162675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167">
            <a:extLst>
              <a:ext uri="{FF2B5EF4-FFF2-40B4-BE49-F238E27FC236}">
                <a16:creationId xmlns:a16="http://schemas.microsoft.com/office/drawing/2014/main" id="{1A5F5A33-8B40-9B4C-87AA-445D64921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2627385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BFEEE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s-419" sz="95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Reconsiderar en función del ROI</a:t>
            </a:r>
          </a:p>
        </p:txBody>
      </p:sp>
      <p:sp>
        <p:nvSpPr>
          <p:cNvPr id="58" name="AutoShape 167">
            <a:extLst>
              <a:ext uri="{FF2B5EF4-FFF2-40B4-BE49-F238E27FC236}">
                <a16:creationId xmlns:a16="http://schemas.microsoft.com/office/drawing/2014/main" id="{CE8459D4-EF56-F747-A962-FE58CA917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4339865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98E0B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s-419" sz="95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Llevar a cabo más investigaciones</a:t>
            </a:r>
          </a:p>
        </p:txBody>
      </p:sp>
      <p:sp>
        <p:nvSpPr>
          <p:cNvPr id="60" name="AutoShape 167">
            <a:extLst>
              <a:ext uri="{FF2B5EF4-FFF2-40B4-BE49-F238E27FC236}">
                <a16:creationId xmlns:a16="http://schemas.microsoft.com/office/drawing/2014/main" id="{14050546-36BD-AF41-9BDC-406D6F8DB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6052348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C6E3A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s-419" sz="950" b="0" i="0" u="none" strike="noStrike" baseline="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Volver a evaluar el alcance y las dependencias de la función </a:t>
            </a:r>
          </a:p>
        </p:txBody>
      </p:sp>
      <p:sp>
        <p:nvSpPr>
          <p:cNvPr id="64" name="AutoShape 167">
            <a:extLst>
              <a:ext uri="{FF2B5EF4-FFF2-40B4-BE49-F238E27FC236}">
                <a16:creationId xmlns:a16="http://schemas.microsoft.com/office/drawing/2014/main" id="{A0A0F091-8730-2243-9FDF-0C84AF7E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1771144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BFEEE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s-419" sz="95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Planificar la adquisición de recursos</a:t>
            </a:r>
          </a:p>
        </p:txBody>
      </p:sp>
      <p:sp>
        <p:nvSpPr>
          <p:cNvPr id="65" name="AutoShape 167">
            <a:extLst>
              <a:ext uri="{FF2B5EF4-FFF2-40B4-BE49-F238E27FC236}">
                <a16:creationId xmlns:a16="http://schemas.microsoft.com/office/drawing/2014/main" id="{1810525E-F91E-6C44-81BD-171D3541F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3483625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98E0B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s-419" sz="95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Buscar comentarios del cliente para obtener alternativas</a:t>
            </a:r>
          </a:p>
        </p:txBody>
      </p:sp>
      <p:sp>
        <p:nvSpPr>
          <p:cNvPr id="66" name="AutoShape 167">
            <a:extLst>
              <a:ext uri="{FF2B5EF4-FFF2-40B4-BE49-F238E27FC236}">
                <a16:creationId xmlns:a16="http://schemas.microsoft.com/office/drawing/2014/main" id="{CA8AB739-9738-F14F-BBD4-1EB116A04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5196106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C6E3A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s-419" sz="95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Programar para el sprint futuro</a:t>
            </a:r>
          </a:p>
        </p:txBody>
      </p:sp>
      <p:sp>
        <p:nvSpPr>
          <p:cNvPr id="67" name="AutoShape 167">
            <a:extLst>
              <a:ext uri="{FF2B5EF4-FFF2-40B4-BE49-F238E27FC236}">
                <a16:creationId xmlns:a16="http://schemas.microsoft.com/office/drawing/2014/main" id="{D4B69E3F-C1AE-5642-A6C9-9784F5D7B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2199264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E0F5F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s-419" sz="95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Priorizar el desarrollo</a:t>
            </a:r>
          </a:p>
        </p:txBody>
      </p:sp>
      <p:sp>
        <p:nvSpPr>
          <p:cNvPr id="68" name="AutoShape 167">
            <a:extLst>
              <a:ext uri="{FF2B5EF4-FFF2-40B4-BE49-F238E27FC236}">
                <a16:creationId xmlns:a16="http://schemas.microsoft.com/office/drawing/2014/main" id="{BDA8328B-8664-314D-B522-6343FF335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3911745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CCEFD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s-419" sz="95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Implementar en el próximo ciclo de lanzamiento</a:t>
            </a:r>
          </a:p>
        </p:txBody>
      </p:sp>
      <p:sp>
        <p:nvSpPr>
          <p:cNvPr id="69" name="AutoShape 167">
            <a:extLst>
              <a:ext uri="{FF2B5EF4-FFF2-40B4-BE49-F238E27FC236}">
                <a16:creationId xmlns:a16="http://schemas.microsoft.com/office/drawing/2014/main" id="{5AEBCEAB-78B5-A544-A049-23BCE391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5624226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DFEEC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s-419" sz="95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Continuar con las pruebas de integración</a:t>
            </a:r>
          </a:p>
        </p:txBody>
      </p:sp>
      <p:sp>
        <p:nvSpPr>
          <p:cNvPr id="70" name="AutoShape 167">
            <a:extLst>
              <a:ext uri="{FF2B5EF4-FFF2-40B4-BE49-F238E27FC236}">
                <a16:creationId xmlns:a16="http://schemas.microsoft.com/office/drawing/2014/main" id="{5810C9AC-86FA-D142-98EF-D6ED97F46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1343024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E0F5F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s-419" sz="95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Comenzar la fase de desarrollo</a:t>
            </a:r>
          </a:p>
        </p:txBody>
      </p:sp>
      <p:sp>
        <p:nvSpPr>
          <p:cNvPr id="71" name="AutoShape 167">
            <a:extLst>
              <a:ext uri="{FF2B5EF4-FFF2-40B4-BE49-F238E27FC236}">
                <a16:creationId xmlns:a16="http://schemas.microsoft.com/office/drawing/2014/main" id="{4D339E7D-1AED-FE40-A0AA-D2A41AF1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3055505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CCEFD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s-419" sz="95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Validar con el prototipo</a:t>
            </a:r>
          </a:p>
        </p:txBody>
      </p:sp>
      <p:sp>
        <p:nvSpPr>
          <p:cNvPr id="72" name="AutoShape 167">
            <a:extLst>
              <a:ext uri="{FF2B5EF4-FFF2-40B4-BE49-F238E27FC236}">
                <a16:creationId xmlns:a16="http://schemas.microsoft.com/office/drawing/2014/main" id="{D993DB0F-C9B0-2846-B269-5BD921EE3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4767985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DFEEC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r>
              <a:rPr lang="es-419" sz="950" b="0" i="0" u="none" strike="noStrike" baseline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Desarrollo rápido</a:t>
            </a:r>
          </a:p>
        </p:txBody>
      </p:sp>
      <p:sp>
        <p:nvSpPr>
          <p:cNvPr id="73" name="Text Box 173">
            <a:extLst>
              <a:ext uri="{FF2B5EF4-FFF2-40B4-BE49-F238E27FC236}">
                <a16:creationId xmlns:a16="http://schemas.microsoft.com/office/drawing/2014/main" id="{C9A3FC2B-046C-B741-B5EF-4314CC760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94" y="2016957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sp>
        <p:nvSpPr>
          <p:cNvPr id="74" name="Text Box 173">
            <a:extLst>
              <a:ext uri="{FF2B5EF4-FFF2-40B4-BE49-F238E27FC236}">
                <a16:creationId xmlns:a16="http://schemas.microsoft.com/office/drawing/2014/main" id="{AF748685-654E-7941-9CB4-A8BCE5E4F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94" y="3748005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sp>
        <p:nvSpPr>
          <p:cNvPr id="75" name="Text Box 173">
            <a:extLst>
              <a:ext uri="{FF2B5EF4-FFF2-40B4-BE49-F238E27FC236}">
                <a16:creationId xmlns:a16="http://schemas.microsoft.com/office/drawing/2014/main" id="{9D80500C-0D38-7D4E-A436-FC8681A65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94" y="5473234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sp>
        <p:nvSpPr>
          <p:cNvPr id="76" name="AutoShape 167">
            <a:extLst>
              <a:ext uri="{FF2B5EF4-FFF2-40B4-BE49-F238E27FC236}">
                <a16:creationId xmlns:a16="http://schemas.microsoft.com/office/drawing/2014/main" id="{64CDC506-D5A4-8846-AF3E-022FB8F06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2163422"/>
            <a:ext cx="2908261" cy="822960"/>
          </a:xfrm>
          <a:prstGeom prst="diamond">
            <a:avLst/>
          </a:prstGeom>
          <a:solidFill>
            <a:srgbClr val="1C8C8B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rtl="0">
              <a:lnSpc>
                <a:spcPct val="95000"/>
              </a:lnSpc>
            </a:pPr>
            <a:r>
              <a:rPr lang="es-419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Decisión A2: </a:t>
            </a:r>
            <a:br>
              <a:rPr lang="en-US" sz="9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419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¿Proporcionará una ventaja competitiva?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8450730-3453-BEF6-2F55-520C0D5A6F26}"/>
              </a:ext>
            </a:extLst>
          </p:cNvPr>
          <p:cNvGrpSpPr/>
          <p:nvPr/>
        </p:nvGrpSpPr>
        <p:grpSpPr>
          <a:xfrm>
            <a:off x="9112151" y="2250729"/>
            <a:ext cx="723056" cy="633910"/>
            <a:chOff x="9706038" y="1361021"/>
            <a:chExt cx="795688" cy="950490"/>
          </a:xfrm>
        </p:grpSpPr>
        <p:sp>
          <p:nvSpPr>
            <p:cNvPr id="103" name="Text Box 173">
              <a:extLst>
                <a:ext uri="{FF2B5EF4-FFF2-40B4-BE49-F238E27FC236}">
                  <a16:creationId xmlns:a16="http://schemas.microsoft.com/office/drawing/2014/main" id="{6B972D36-E201-8247-8F5C-3FFD39A1A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189696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104" name="Text Box 173">
              <a:extLst>
                <a:ext uri="{FF2B5EF4-FFF2-40B4-BE49-F238E27FC236}">
                  <a16:creationId xmlns:a16="http://schemas.microsoft.com/office/drawing/2014/main" id="{8FB493F6-AE0A-1F4C-A693-71B5A7E8E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136102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417D786-5EA2-6C45-9225-6F106F6617E8}"/>
                </a:ext>
              </a:extLst>
            </p:cNvPr>
            <p:cNvCxnSpPr/>
            <p:nvPr/>
          </p:nvCxnSpPr>
          <p:spPr>
            <a:xfrm>
              <a:off x="10044526" y="195180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03364F7-027C-534C-8046-51FF16861429}"/>
                </a:ext>
              </a:extLst>
            </p:cNvPr>
            <p:cNvCxnSpPr/>
            <p:nvPr/>
          </p:nvCxnSpPr>
          <p:spPr>
            <a:xfrm flipV="1">
              <a:off x="10044526" y="155810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11E8CA-6753-16E7-A23E-1AF1FF4C6CA6}"/>
              </a:ext>
            </a:extLst>
          </p:cNvPr>
          <p:cNvGrpSpPr/>
          <p:nvPr/>
        </p:nvGrpSpPr>
        <p:grpSpPr>
          <a:xfrm>
            <a:off x="9112151" y="1381707"/>
            <a:ext cx="723056" cy="633910"/>
            <a:chOff x="9706038" y="58001"/>
            <a:chExt cx="795688" cy="950490"/>
          </a:xfrm>
        </p:grpSpPr>
        <p:sp>
          <p:nvSpPr>
            <p:cNvPr id="99" name="Text Box 173">
              <a:extLst>
                <a:ext uri="{FF2B5EF4-FFF2-40B4-BE49-F238E27FC236}">
                  <a16:creationId xmlns:a16="http://schemas.microsoft.com/office/drawing/2014/main" id="{1D1F50AE-AAD1-684E-AD3F-02FCEFD46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59394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100" name="Text Box 173">
              <a:extLst>
                <a:ext uri="{FF2B5EF4-FFF2-40B4-BE49-F238E27FC236}">
                  <a16:creationId xmlns:a16="http://schemas.microsoft.com/office/drawing/2014/main" id="{2B8B417C-FEF1-1C4A-B631-ABF70D6A4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5800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A115241-65DE-AB46-96CB-FB3C04DE5ED9}"/>
                </a:ext>
              </a:extLst>
            </p:cNvPr>
            <p:cNvCxnSpPr/>
            <p:nvPr/>
          </p:nvCxnSpPr>
          <p:spPr>
            <a:xfrm>
              <a:off x="10044526" y="6487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76C5C57-DDFC-8E4D-91AB-1C02461382AF}"/>
                </a:ext>
              </a:extLst>
            </p:cNvPr>
            <p:cNvCxnSpPr/>
            <p:nvPr/>
          </p:nvCxnSpPr>
          <p:spPr>
            <a:xfrm flipV="1">
              <a:off x="10044526" y="2550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DFB6561-E162-FB40-BEC2-338FF9C36E85}"/>
              </a:ext>
            </a:extLst>
          </p:cNvPr>
          <p:cNvGrpSpPr/>
          <p:nvPr/>
        </p:nvGrpSpPr>
        <p:grpSpPr>
          <a:xfrm>
            <a:off x="9112151" y="3119752"/>
            <a:ext cx="723056" cy="633910"/>
            <a:chOff x="9706038" y="2664041"/>
            <a:chExt cx="795688" cy="950490"/>
          </a:xfrm>
        </p:grpSpPr>
        <p:sp>
          <p:nvSpPr>
            <p:cNvPr id="95" name="Text Box 173">
              <a:extLst>
                <a:ext uri="{FF2B5EF4-FFF2-40B4-BE49-F238E27FC236}">
                  <a16:creationId xmlns:a16="http://schemas.microsoft.com/office/drawing/2014/main" id="{7DE9FB07-85AE-0358-9E96-73ACDB358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319998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96" name="Text Box 173">
              <a:extLst>
                <a:ext uri="{FF2B5EF4-FFF2-40B4-BE49-F238E27FC236}">
                  <a16:creationId xmlns:a16="http://schemas.microsoft.com/office/drawing/2014/main" id="{5D19129F-039B-8D86-158E-B6C4BD73F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266404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869400E-EF42-757F-FB19-B898C0FD52B1}"/>
                </a:ext>
              </a:extLst>
            </p:cNvPr>
            <p:cNvCxnSpPr/>
            <p:nvPr/>
          </p:nvCxnSpPr>
          <p:spPr>
            <a:xfrm>
              <a:off x="10044526" y="325482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CBB66B2-AB3B-6F13-0A33-BB54FA311BA2}"/>
                </a:ext>
              </a:extLst>
            </p:cNvPr>
            <p:cNvCxnSpPr/>
            <p:nvPr/>
          </p:nvCxnSpPr>
          <p:spPr>
            <a:xfrm flipV="1">
              <a:off x="10044526" y="286112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284A3EF-B3A4-744A-85A0-034D8453A365}"/>
              </a:ext>
            </a:extLst>
          </p:cNvPr>
          <p:cNvGrpSpPr/>
          <p:nvPr/>
        </p:nvGrpSpPr>
        <p:grpSpPr>
          <a:xfrm>
            <a:off x="9112151" y="3988775"/>
            <a:ext cx="723056" cy="633910"/>
            <a:chOff x="9706038" y="3967061"/>
            <a:chExt cx="795688" cy="950490"/>
          </a:xfrm>
        </p:grpSpPr>
        <p:sp>
          <p:nvSpPr>
            <p:cNvPr id="91" name="Text Box 173">
              <a:extLst>
                <a:ext uri="{FF2B5EF4-FFF2-40B4-BE49-F238E27FC236}">
                  <a16:creationId xmlns:a16="http://schemas.microsoft.com/office/drawing/2014/main" id="{EB1681E1-C66A-675E-C0CE-5D4D94F52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450300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92" name="Text Box 173">
              <a:extLst>
                <a:ext uri="{FF2B5EF4-FFF2-40B4-BE49-F238E27FC236}">
                  <a16:creationId xmlns:a16="http://schemas.microsoft.com/office/drawing/2014/main" id="{65123088-7E74-82D8-3898-CDF2458A6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396706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FA69EF71-E011-36C0-28A3-E94638BA5332}"/>
                </a:ext>
              </a:extLst>
            </p:cNvPr>
            <p:cNvCxnSpPr/>
            <p:nvPr/>
          </p:nvCxnSpPr>
          <p:spPr>
            <a:xfrm>
              <a:off x="10044526" y="455784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56ED1266-14C0-139A-51E7-284AC8B9FC83}"/>
                </a:ext>
              </a:extLst>
            </p:cNvPr>
            <p:cNvCxnSpPr/>
            <p:nvPr/>
          </p:nvCxnSpPr>
          <p:spPr>
            <a:xfrm flipV="1">
              <a:off x="10044526" y="416414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57BF7B4-7253-A84F-A1AE-A910DB4A615E}"/>
              </a:ext>
            </a:extLst>
          </p:cNvPr>
          <p:cNvGrpSpPr/>
          <p:nvPr/>
        </p:nvGrpSpPr>
        <p:grpSpPr>
          <a:xfrm>
            <a:off x="9112151" y="4857798"/>
            <a:ext cx="723056" cy="633910"/>
            <a:chOff x="9706038" y="5270081"/>
            <a:chExt cx="795688" cy="950490"/>
          </a:xfrm>
        </p:grpSpPr>
        <p:sp>
          <p:nvSpPr>
            <p:cNvPr id="87" name="Text Box 173">
              <a:extLst>
                <a:ext uri="{FF2B5EF4-FFF2-40B4-BE49-F238E27FC236}">
                  <a16:creationId xmlns:a16="http://schemas.microsoft.com/office/drawing/2014/main" id="{8A22ECE9-3079-4F20-785C-383DCE913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580602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88" name="Text Box 173">
              <a:extLst>
                <a:ext uri="{FF2B5EF4-FFF2-40B4-BE49-F238E27FC236}">
                  <a16:creationId xmlns:a16="http://schemas.microsoft.com/office/drawing/2014/main" id="{1574CCDF-7CB7-B744-A650-BDD9587C9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527008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AFFF916-231B-7198-C5D5-3CEEA315F394}"/>
                </a:ext>
              </a:extLst>
            </p:cNvPr>
            <p:cNvCxnSpPr/>
            <p:nvPr/>
          </p:nvCxnSpPr>
          <p:spPr>
            <a:xfrm>
              <a:off x="10044526" y="586086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ACF6F9E-F05B-7DE8-19B1-B2EF2021BCC2}"/>
                </a:ext>
              </a:extLst>
            </p:cNvPr>
            <p:cNvCxnSpPr/>
            <p:nvPr/>
          </p:nvCxnSpPr>
          <p:spPr>
            <a:xfrm flipV="1">
              <a:off x="10044526" y="546716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A5D6C2-CA3B-2C49-9ADB-967B0854D9CC}"/>
              </a:ext>
            </a:extLst>
          </p:cNvPr>
          <p:cNvGrpSpPr/>
          <p:nvPr/>
        </p:nvGrpSpPr>
        <p:grpSpPr>
          <a:xfrm>
            <a:off x="9112151" y="5726820"/>
            <a:ext cx="723056" cy="633910"/>
            <a:chOff x="9706038" y="6573101"/>
            <a:chExt cx="795688" cy="950490"/>
          </a:xfrm>
        </p:grpSpPr>
        <p:sp>
          <p:nvSpPr>
            <p:cNvPr id="83" name="Text Box 173">
              <a:extLst>
                <a:ext uri="{FF2B5EF4-FFF2-40B4-BE49-F238E27FC236}">
                  <a16:creationId xmlns:a16="http://schemas.microsoft.com/office/drawing/2014/main" id="{93D9B924-8C6C-5F5D-7DCE-0A1A72EA5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710904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84" name="Text Box 173">
              <a:extLst>
                <a:ext uri="{FF2B5EF4-FFF2-40B4-BE49-F238E27FC236}">
                  <a16:creationId xmlns:a16="http://schemas.microsoft.com/office/drawing/2014/main" id="{15582954-5132-9A5D-F013-6C093ED65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657310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D0B9F02-490B-7C7E-6063-4D0AFB929E6E}"/>
                </a:ext>
              </a:extLst>
            </p:cNvPr>
            <p:cNvCxnSpPr/>
            <p:nvPr/>
          </p:nvCxnSpPr>
          <p:spPr>
            <a:xfrm>
              <a:off x="10044526" y="71638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20F1865-2C0F-EEBB-0FB8-23097CB52301}"/>
                </a:ext>
              </a:extLst>
            </p:cNvPr>
            <p:cNvCxnSpPr/>
            <p:nvPr/>
          </p:nvCxnSpPr>
          <p:spPr>
            <a:xfrm flipV="1">
              <a:off x="10044526" y="67701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64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4CC84A-D192-1E17-1112-2F240D2B7762}"/>
              </a:ext>
            </a:extLst>
          </p:cNvPr>
          <p:cNvGraphicFramePr>
            <a:graphicFrameLocks noGrp="1"/>
          </p:cNvGraphicFramePr>
          <p:nvPr/>
        </p:nvGraphicFramePr>
        <p:xfrm>
          <a:off x="256541" y="1039330"/>
          <a:ext cx="11643360" cy="553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5147">
                  <a:extLst>
                    <a:ext uri="{9D8B030D-6E8A-4147-A177-3AD203B41FA5}">
                      <a16:colId xmlns:a16="http://schemas.microsoft.com/office/drawing/2014/main" val="867580656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1582733205"/>
                    </a:ext>
                  </a:extLst>
                </a:gridCol>
                <a:gridCol w="3843337">
                  <a:extLst>
                    <a:ext uri="{9D8B030D-6E8A-4147-A177-3AD203B41FA5}">
                      <a16:colId xmlns:a16="http://schemas.microsoft.com/office/drawing/2014/main" val="3351947120"/>
                    </a:ext>
                  </a:extLst>
                </a:gridCol>
                <a:gridCol w="2270126">
                  <a:extLst>
                    <a:ext uri="{9D8B030D-6E8A-4147-A177-3AD203B41FA5}">
                      <a16:colId xmlns:a16="http://schemas.microsoft.com/office/drawing/2014/main" val="739977279"/>
                    </a:ext>
                  </a:extLst>
                </a:gridCol>
              </a:tblGrid>
              <a:tr h="417330"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Pregunta inicial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Nivel de decisión 1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Nivel de decisión 2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419" sz="1600" b="0" i="0" u="none" strike="noStrike">
                          <a:solidFill>
                            <a:srgbClr val="595959"/>
                          </a:solidFill>
                          <a:effectLst/>
                          <a:latin typeface="Century Gothic" panose="020B0502020202020204" pitchFamily="34" charset="0"/>
                        </a:rPr>
                        <a:t>Resultado</a:t>
                      </a: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204753"/>
                  </a:ext>
                </a:extLst>
              </a:tr>
              <a:tr h="5114261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4696" marR="6077" marT="6077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228775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52886F-B031-15BC-4AFB-864EA60DA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06777"/>
              </p:ext>
            </p:extLst>
          </p:nvPr>
        </p:nvGraphicFramePr>
        <p:xfrm>
          <a:off x="256540" y="176704"/>
          <a:ext cx="11643359" cy="69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86015">
                  <a:extLst>
                    <a:ext uri="{9D8B030D-6E8A-4147-A177-3AD203B41FA5}">
                      <a16:colId xmlns:a16="http://schemas.microsoft.com/office/drawing/2014/main" val="684787995"/>
                    </a:ext>
                  </a:extLst>
                </a:gridCol>
                <a:gridCol w="2387220">
                  <a:extLst>
                    <a:ext uri="{9D8B030D-6E8A-4147-A177-3AD203B41FA5}">
                      <a16:colId xmlns:a16="http://schemas.microsoft.com/office/drawing/2014/main" val="1194938607"/>
                    </a:ext>
                  </a:extLst>
                </a:gridCol>
                <a:gridCol w="2270124">
                  <a:extLst>
                    <a:ext uri="{9D8B030D-6E8A-4147-A177-3AD203B41FA5}">
                      <a16:colId xmlns:a16="http://schemas.microsoft.com/office/drawing/2014/main" val="247367420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PROCESO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AUTOR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90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FECHA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995443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300914"/>
                  </a:ext>
                </a:extLst>
              </a:tr>
            </a:tbl>
          </a:graphicData>
        </a:graphic>
      </p:graphicFrame>
      <p:sp>
        <p:nvSpPr>
          <p:cNvPr id="6" name="AutoShape 167">
            <a:extLst>
              <a:ext uri="{FF2B5EF4-FFF2-40B4-BE49-F238E27FC236}">
                <a16:creationId xmlns:a16="http://schemas.microsoft.com/office/drawing/2014/main" id="{3BCD9379-E4B2-3D45-A65C-7E770C7C3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3889948"/>
            <a:ext cx="2908261" cy="822960"/>
          </a:xfrm>
          <a:prstGeom prst="diamond">
            <a:avLst/>
          </a:prstGeom>
          <a:solidFill>
            <a:srgbClr val="368C65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AutoShape 167">
            <a:extLst>
              <a:ext uri="{FF2B5EF4-FFF2-40B4-BE49-F238E27FC236}">
                <a16:creationId xmlns:a16="http://schemas.microsoft.com/office/drawing/2014/main" id="{B251E51C-2DBC-2845-9A6B-FE258335F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5608005"/>
            <a:ext cx="2908261" cy="822960"/>
          </a:xfrm>
          <a:prstGeom prst="diamond">
            <a:avLst/>
          </a:prstGeom>
          <a:solidFill>
            <a:srgbClr val="517F3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AutoShape 167">
            <a:extLst>
              <a:ext uri="{FF2B5EF4-FFF2-40B4-BE49-F238E27FC236}">
                <a16:creationId xmlns:a16="http://schemas.microsoft.com/office/drawing/2014/main" id="{5C0CEC7C-B0A0-0CE7-276C-0500B6848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99" y="3445286"/>
            <a:ext cx="1442677" cy="794233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200" b="0" i="0" u="none" strike="noStrike" baseline="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 Box 173">
            <a:extLst>
              <a:ext uri="{FF2B5EF4-FFF2-40B4-BE49-F238E27FC236}">
                <a16:creationId xmlns:a16="http://schemas.microsoft.com/office/drawing/2014/main" id="{413DA6B0-2E95-B4C1-928C-720072DA3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360" y="2482808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11" name="AutoShape 167">
            <a:extLst>
              <a:ext uri="{FF2B5EF4-FFF2-40B4-BE49-F238E27FC236}">
                <a16:creationId xmlns:a16="http://schemas.microsoft.com/office/drawing/2014/main" id="{9EDB65D3-379C-3F45-9A75-4F168F48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264" y="1734344"/>
            <a:ext cx="3128299" cy="870711"/>
          </a:xfrm>
          <a:prstGeom prst="diamond">
            <a:avLst/>
          </a:prstGeom>
          <a:solidFill>
            <a:srgbClr val="26B8B6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AutoShape 167">
            <a:extLst>
              <a:ext uri="{FF2B5EF4-FFF2-40B4-BE49-F238E27FC236}">
                <a16:creationId xmlns:a16="http://schemas.microsoft.com/office/drawing/2014/main" id="{D5B564C5-CF77-0741-AE92-5AC257DAE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94" y="2605054"/>
            <a:ext cx="1412584" cy="457200"/>
          </a:xfrm>
          <a:prstGeom prst="roundRect">
            <a:avLst>
              <a:gd name="adj" fmla="val 50000"/>
            </a:avLst>
          </a:prstGeom>
          <a:solidFill>
            <a:srgbClr val="BFEEE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05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79B0B0-37B8-2948-9DF6-0C5A49523A8E}"/>
              </a:ext>
            </a:extLst>
          </p:cNvPr>
          <p:cNvCxnSpPr/>
          <p:nvPr/>
        </p:nvCxnSpPr>
        <p:spPr>
          <a:xfrm flipV="1">
            <a:off x="1861637" y="2469536"/>
            <a:ext cx="1165613" cy="140602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CC97EC-6293-5C44-BF46-A09A5A787613}"/>
              </a:ext>
            </a:extLst>
          </p:cNvPr>
          <p:cNvCxnSpPr/>
          <p:nvPr/>
        </p:nvCxnSpPr>
        <p:spPr>
          <a:xfrm>
            <a:off x="1861637" y="3873616"/>
            <a:ext cx="415466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167">
            <a:extLst>
              <a:ext uri="{FF2B5EF4-FFF2-40B4-BE49-F238E27FC236}">
                <a16:creationId xmlns:a16="http://schemas.microsoft.com/office/drawing/2014/main" id="{656CBE57-9163-4744-9FE0-E69F940F4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264" y="3445286"/>
            <a:ext cx="3132613" cy="870711"/>
          </a:xfrm>
          <a:prstGeom prst="diamond">
            <a:avLst/>
          </a:prstGeom>
          <a:solidFill>
            <a:srgbClr val="44AF7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AutoShape 167">
            <a:extLst>
              <a:ext uri="{FF2B5EF4-FFF2-40B4-BE49-F238E27FC236}">
                <a16:creationId xmlns:a16="http://schemas.microsoft.com/office/drawing/2014/main" id="{0293FE7E-D72A-734D-BCA0-EF634461E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94" y="4339865"/>
            <a:ext cx="1412584" cy="457200"/>
          </a:xfrm>
          <a:prstGeom prst="roundRect">
            <a:avLst>
              <a:gd name="adj" fmla="val 50000"/>
            </a:avLst>
          </a:prstGeom>
          <a:solidFill>
            <a:srgbClr val="98E0B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05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7" name="Text Box 173">
            <a:extLst>
              <a:ext uri="{FF2B5EF4-FFF2-40B4-BE49-F238E27FC236}">
                <a16:creationId xmlns:a16="http://schemas.microsoft.com/office/drawing/2014/main" id="{938C5350-3C8A-444C-83E1-46B9B5EE2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360" y="4210689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A4F901-2926-1845-B91C-64674A6331A5}"/>
              </a:ext>
            </a:extLst>
          </p:cNvPr>
          <p:cNvCxnSpPr/>
          <p:nvPr/>
        </p:nvCxnSpPr>
        <p:spPr>
          <a:xfrm>
            <a:off x="4578410" y="2478731"/>
            <a:ext cx="203029" cy="10938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0A22FA4-377E-2445-BDA9-B93553F0AAE0}"/>
              </a:ext>
            </a:extLst>
          </p:cNvPr>
          <p:cNvCxnSpPr/>
          <p:nvPr/>
        </p:nvCxnSpPr>
        <p:spPr>
          <a:xfrm>
            <a:off x="4578410" y="4206612"/>
            <a:ext cx="203029" cy="10938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3">
            <a:extLst>
              <a:ext uri="{FF2B5EF4-FFF2-40B4-BE49-F238E27FC236}">
                <a16:creationId xmlns:a16="http://schemas.microsoft.com/office/drawing/2014/main" id="{037C718D-1E96-BB4B-A585-813030B87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2360" y="5904690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</a:t>
            </a:r>
          </a:p>
        </p:txBody>
      </p:sp>
      <p:sp>
        <p:nvSpPr>
          <p:cNvPr id="31" name="AutoShape 167">
            <a:extLst>
              <a:ext uri="{FF2B5EF4-FFF2-40B4-BE49-F238E27FC236}">
                <a16:creationId xmlns:a16="http://schemas.microsoft.com/office/drawing/2014/main" id="{BED275A8-3CB1-124B-9740-448D4E520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264" y="5156227"/>
            <a:ext cx="3128299" cy="870711"/>
          </a:xfrm>
          <a:prstGeom prst="diamond">
            <a:avLst/>
          </a:prstGeom>
          <a:solidFill>
            <a:srgbClr val="62993E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18288" rIns="0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AutoShape 167">
            <a:extLst>
              <a:ext uri="{FF2B5EF4-FFF2-40B4-BE49-F238E27FC236}">
                <a16:creationId xmlns:a16="http://schemas.microsoft.com/office/drawing/2014/main" id="{3ABFB658-8F54-B04E-9F55-FD58A354C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194" y="6052347"/>
            <a:ext cx="1412584" cy="457200"/>
          </a:xfrm>
          <a:prstGeom prst="roundRect">
            <a:avLst>
              <a:gd name="adj" fmla="val 50000"/>
            </a:avLst>
          </a:prstGeom>
          <a:solidFill>
            <a:srgbClr val="C6E3A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en-US" sz="105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A65B70E-48E7-FC45-9A0D-078918C4298C}"/>
              </a:ext>
            </a:extLst>
          </p:cNvPr>
          <p:cNvCxnSpPr/>
          <p:nvPr/>
        </p:nvCxnSpPr>
        <p:spPr>
          <a:xfrm flipV="1">
            <a:off x="5508504" y="1800405"/>
            <a:ext cx="830932" cy="36615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C6A76D6-CB32-B542-ACF7-8B18DD852359}"/>
              </a:ext>
            </a:extLst>
          </p:cNvPr>
          <p:cNvCxnSpPr/>
          <p:nvPr/>
        </p:nvCxnSpPr>
        <p:spPr>
          <a:xfrm flipV="1">
            <a:off x="5508503" y="3509653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DF35654-D5A2-C04F-A4B5-86D47C26E221}"/>
              </a:ext>
            </a:extLst>
          </p:cNvPr>
          <p:cNvCxnSpPr/>
          <p:nvPr/>
        </p:nvCxnSpPr>
        <p:spPr>
          <a:xfrm flipV="1">
            <a:off x="5508504" y="5211877"/>
            <a:ext cx="830932" cy="36615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74F0CC0-F0C1-784F-886E-B82A048EE803}"/>
              </a:ext>
            </a:extLst>
          </p:cNvPr>
          <p:cNvCxnSpPr/>
          <p:nvPr/>
        </p:nvCxnSpPr>
        <p:spPr>
          <a:xfrm>
            <a:off x="1861637" y="3875557"/>
            <a:ext cx="1200235" cy="137214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B676435-BCEC-5948-9DD2-E761F7767ECE}"/>
              </a:ext>
            </a:extLst>
          </p:cNvPr>
          <p:cNvCxnSpPr/>
          <p:nvPr/>
        </p:nvCxnSpPr>
        <p:spPr>
          <a:xfrm>
            <a:off x="4578410" y="5900613"/>
            <a:ext cx="203029" cy="10938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utoShape 167">
            <a:extLst>
              <a:ext uri="{FF2B5EF4-FFF2-40B4-BE49-F238E27FC236}">
                <a16:creationId xmlns:a16="http://schemas.microsoft.com/office/drawing/2014/main" id="{AF17192F-18C3-4B40-A850-993640B2E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1300159"/>
            <a:ext cx="2908261" cy="822960"/>
          </a:xfrm>
          <a:prstGeom prst="diamond">
            <a:avLst/>
          </a:prstGeom>
          <a:solidFill>
            <a:srgbClr val="1C8C8B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AutoShape 167">
            <a:extLst>
              <a:ext uri="{FF2B5EF4-FFF2-40B4-BE49-F238E27FC236}">
                <a16:creationId xmlns:a16="http://schemas.microsoft.com/office/drawing/2014/main" id="{7E2E0F55-A3E8-FD4B-9B28-6A7882699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3026685"/>
            <a:ext cx="2908261" cy="822960"/>
          </a:xfrm>
          <a:prstGeom prst="diamond">
            <a:avLst/>
          </a:prstGeom>
          <a:solidFill>
            <a:srgbClr val="368C65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AutoShape 167">
            <a:extLst>
              <a:ext uri="{FF2B5EF4-FFF2-40B4-BE49-F238E27FC236}">
                <a16:creationId xmlns:a16="http://schemas.microsoft.com/office/drawing/2014/main" id="{804848D4-8622-704A-99BB-744350BA0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4765917"/>
            <a:ext cx="2908261" cy="822960"/>
          </a:xfrm>
          <a:prstGeom prst="diamond">
            <a:avLst/>
          </a:prstGeom>
          <a:solidFill>
            <a:srgbClr val="517F3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2E291EA-634A-3342-8CB9-211FD2A4CA86}"/>
              </a:ext>
            </a:extLst>
          </p:cNvPr>
          <p:cNvCxnSpPr/>
          <p:nvPr/>
        </p:nvCxnSpPr>
        <p:spPr>
          <a:xfrm>
            <a:off x="5496963" y="5584558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2F58561-1F53-7C41-8A72-8F26A3D8F45D}"/>
              </a:ext>
            </a:extLst>
          </p:cNvPr>
          <p:cNvCxnSpPr/>
          <p:nvPr/>
        </p:nvCxnSpPr>
        <p:spPr>
          <a:xfrm>
            <a:off x="5508504" y="3873616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3D5AB1-C4A6-694F-B94F-9F2B9AE6408E}"/>
              </a:ext>
            </a:extLst>
          </p:cNvPr>
          <p:cNvCxnSpPr/>
          <p:nvPr/>
        </p:nvCxnSpPr>
        <p:spPr>
          <a:xfrm>
            <a:off x="5508504" y="2162675"/>
            <a:ext cx="830932" cy="36590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167">
            <a:extLst>
              <a:ext uri="{FF2B5EF4-FFF2-40B4-BE49-F238E27FC236}">
                <a16:creationId xmlns:a16="http://schemas.microsoft.com/office/drawing/2014/main" id="{1A5F5A33-8B40-9B4C-87AA-445D64921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2627385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BFEEE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8" name="AutoShape 167">
            <a:extLst>
              <a:ext uri="{FF2B5EF4-FFF2-40B4-BE49-F238E27FC236}">
                <a16:creationId xmlns:a16="http://schemas.microsoft.com/office/drawing/2014/main" id="{CE8459D4-EF56-F747-A962-FE58CA917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4339865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98E0B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0" name="AutoShape 167">
            <a:extLst>
              <a:ext uri="{FF2B5EF4-FFF2-40B4-BE49-F238E27FC236}">
                <a16:creationId xmlns:a16="http://schemas.microsoft.com/office/drawing/2014/main" id="{14050546-36BD-AF41-9BDC-406D6F8DB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6052348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C6E3A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4" name="AutoShape 167">
            <a:extLst>
              <a:ext uri="{FF2B5EF4-FFF2-40B4-BE49-F238E27FC236}">
                <a16:creationId xmlns:a16="http://schemas.microsoft.com/office/drawing/2014/main" id="{A0A0F091-8730-2243-9FDF-0C84AF7E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1771144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BFEEE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5" name="AutoShape 167">
            <a:extLst>
              <a:ext uri="{FF2B5EF4-FFF2-40B4-BE49-F238E27FC236}">
                <a16:creationId xmlns:a16="http://schemas.microsoft.com/office/drawing/2014/main" id="{1810525E-F91E-6C44-81BD-171D3541F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3483625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98E0B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6" name="AutoShape 167">
            <a:extLst>
              <a:ext uri="{FF2B5EF4-FFF2-40B4-BE49-F238E27FC236}">
                <a16:creationId xmlns:a16="http://schemas.microsoft.com/office/drawing/2014/main" id="{CA8AB739-9738-F14F-BBD4-1EB116A04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5196106"/>
            <a:ext cx="2103120" cy="364211"/>
          </a:xfrm>
          <a:prstGeom prst="roundRect">
            <a:avLst>
              <a:gd name="adj" fmla="val 50000"/>
            </a:avLst>
          </a:prstGeom>
          <a:solidFill>
            <a:srgbClr val="C6E3A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7" name="AutoShape 167">
            <a:extLst>
              <a:ext uri="{FF2B5EF4-FFF2-40B4-BE49-F238E27FC236}">
                <a16:creationId xmlns:a16="http://schemas.microsoft.com/office/drawing/2014/main" id="{D4B69E3F-C1AE-5642-A6C9-9784F5D7B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2199264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E0F5F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8" name="AutoShape 167">
            <a:extLst>
              <a:ext uri="{FF2B5EF4-FFF2-40B4-BE49-F238E27FC236}">
                <a16:creationId xmlns:a16="http://schemas.microsoft.com/office/drawing/2014/main" id="{BDA8328B-8664-314D-B522-6343FF335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3911745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CCEFD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9" name="AutoShape 167">
            <a:extLst>
              <a:ext uri="{FF2B5EF4-FFF2-40B4-BE49-F238E27FC236}">
                <a16:creationId xmlns:a16="http://schemas.microsoft.com/office/drawing/2014/main" id="{5AEBCEAB-78B5-A544-A049-23BCE391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5624226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DFEEC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0" name="AutoShape 167">
            <a:extLst>
              <a:ext uri="{FF2B5EF4-FFF2-40B4-BE49-F238E27FC236}">
                <a16:creationId xmlns:a16="http://schemas.microsoft.com/office/drawing/2014/main" id="{5810C9AC-86FA-D142-98EF-D6ED97F46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1343024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E0F5F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1" name="AutoShape 167">
            <a:extLst>
              <a:ext uri="{FF2B5EF4-FFF2-40B4-BE49-F238E27FC236}">
                <a16:creationId xmlns:a16="http://schemas.microsoft.com/office/drawing/2014/main" id="{4D339E7D-1AED-FE40-A0AA-D2A41AF1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3055505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CCEFDA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2" name="AutoShape 167">
            <a:extLst>
              <a:ext uri="{FF2B5EF4-FFF2-40B4-BE49-F238E27FC236}">
                <a16:creationId xmlns:a16="http://schemas.microsoft.com/office/drawing/2014/main" id="{D993DB0F-C9B0-2846-B269-5BD921EE3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436" y="4767985"/>
            <a:ext cx="1803130" cy="364211"/>
          </a:xfrm>
          <a:prstGeom prst="roundRect">
            <a:avLst>
              <a:gd name="adj" fmla="val 50000"/>
            </a:avLst>
          </a:prstGeom>
          <a:solidFill>
            <a:srgbClr val="DFEECF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1440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>
              <a:defRPr sz="1000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3" name="Text Box 173">
            <a:extLst>
              <a:ext uri="{FF2B5EF4-FFF2-40B4-BE49-F238E27FC236}">
                <a16:creationId xmlns:a16="http://schemas.microsoft.com/office/drawing/2014/main" id="{C9A3FC2B-046C-B741-B5EF-4314CC760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94" y="2016957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sp>
        <p:nvSpPr>
          <p:cNvPr id="74" name="Text Box 173">
            <a:extLst>
              <a:ext uri="{FF2B5EF4-FFF2-40B4-BE49-F238E27FC236}">
                <a16:creationId xmlns:a16="http://schemas.microsoft.com/office/drawing/2014/main" id="{AF748685-654E-7941-9CB4-A8BCE5E4F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94" y="3748005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sp>
        <p:nvSpPr>
          <p:cNvPr id="75" name="Text Box 173">
            <a:extLst>
              <a:ext uri="{FF2B5EF4-FFF2-40B4-BE49-F238E27FC236}">
                <a16:creationId xmlns:a16="http://schemas.microsoft.com/office/drawing/2014/main" id="{9D80500C-0D38-7D4E-A436-FC8681A65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9994" y="5473234"/>
            <a:ext cx="389442" cy="27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288" tIns="18288" rIns="18288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s-419" sz="1050" b="1" i="0" u="none" strike="noStrike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bg1"/>
                  </a:glow>
                </a:effectLst>
                <a:latin typeface="Century Gothic" charset="0"/>
                <a:ea typeface="Century Gothic" charset="0"/>
                <a:cs typeface="Century Gothic" charset="0"/>
              </a:rPr>
              <a:t>SÍ</a:t>
            </a:r>
          </a:p>
        </p:txBody>
      </p:sp>
      <p:sp>
        <p:nvSpPr>
          <p:cNvPr id="76" name="AutoShape 167">
            <a:extLst>
              <a:ext uri="{FF2B5EF4-FFF2-40B4-BE49-F238E27FC236}">
                <a16:creationId xmlns:a16="http://schemas.microsoft.com/office/drawing/2014/main" id="{64CDC506-D5A4-8846-AF3E-022FB8F06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301" y="2163422"/>
            <a:ext cx="2908261" cy="822960"/>
          </a:xfrm>
          <a:prstGeom prst="diamond">
            <a:avLst/>
          </a:prstGeom>
          <a:solidFill>
            <a:srgbClr val="1C8C8B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8450730-3453-BEF6-2F55-520C0D5A6F26}"/>
              </a:ext>
            </a:extLst>
          </p:cNvPr>
          <p:cNvGrpSpPr/>
          <p:nvPr/>
        </p:nvGrpSpPr>
        <p:grpSpPr>
          <a:xfrm>
            <a:off x="9112151" y="2250729"/>
            <a:ext cx="723056" cy="633910"/>
            <a:chOff x="9706038" y="1361021"/>
            <a:chExt cx="795688" cy="950490"/>
          </a:xfrm>
        </p:grpSpPr>
        <p:sp>
          <p:nvSpPr>
            <p:cNvPr id="103" name="Text Box 173">
              <a:extLst>
                <a:ext uri="{FF2B5EF4-FFF2-40B4-BE49-F238E27FC236}">
                  <a16:creationId xmlns:a16="http://schemas.microsoft.com/office/drawing/2014/main" id="{6B972D36-E201-8247-8F5C-3FFD39A1A6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189696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104" name="Text Box 173">
              <a:extLst>
                <a:ext uri="{FF2B5EF4-FFF2-40B4-BE49-F238E27FC236}">
                  <a16:creationId xmlns:a16="http://schemas.microsoft.com/office/drawing/2014/main" id="{8FB493F6-AE0A-1F4C-A693-71B5A7E8E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136102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417D786-5EA2-6C45-9225-6F106F6617E8}"/>
                </a:ext>
              </a:extLst>
            </p:cNvPr>
            <p:cNvCxnSpPr/>
            <p:nvPr/>
          </p:nvCxnSpPr>
          <p:spPr>
            <a:xfrm>
              <a:off x="10044526" y="195180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03364F7-027C-534C-8046-51FF16861429}"/>
                </a:ext>
              </a:extLst>
            </p:cNvPr>
            <p:cNvCxnSpPr/>
            <p:nvPr/>
          </p:nvCxnSpPr>
          <p:spPr>
            <a:xfrm flipV="1">
              <a:off x="10044526" y="155810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11E8CA-6753-16E7-A23E-1AF1FF4C6CA6}"/>
              </a:ext>
            </a:extLst>
          </p:cNvPr>
          <p:cNvGrpSpPr/>
          <p:nvPr/>
        </p:nvGrpSpPr>
        <p:grpSpPr>
          <a:xfrm>
            <a:off x="9112151" y="1381707"/>
            <a:ext cx="723056" cy="633910"/>
            <a:chOff x="9706038" y="58001"/>
            <a:chExt cx="795688" cy="950490"/>
          </a:xfrm>
        </p:grpSpPr>
        <p:sp>
          <p:nvSpPr>
            <p:cNvPr id="99" name="Text Box 173">
              <a:extLst>
                <a:ext uri="{FF2B5EF4-FFF2-40B4-BE49-F238E27FC236}">
                  <a16:creationId xmlns:a16="http://schemas.microsoft.com/office/drawing/2014/main" id="{1D1F50AE-AAD1-684E-AD3F-02FCEFD46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59394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100" name="Text Box 173">
              <a:extLst>
                <a:ext uri="{FF2B5EF4-FFF2-40B4-BE49-F238E27FC236}">
                  <a16:creationId xmlns:a16="http://schemas.microsoft.com/office/drawing/2014/main" id="{2B8B417C-FEF1-1C4A-B631-ABF70D6A4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5800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DA115241-65DE-AB46-96CB-FB3C04DE5ED9}"/>
                </a:ext>
              </a:extLst>
            </p:cNvPr>
            <p:cNvCxnSpPr/>
            <p:nvPr/>
          </p:nvCxnSpPr>
          <p:spPr>
            <a:xfrm>
              <a:off x="10044526" y="6487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076C5C57-DDFC-8E4D-91AB-1C02461382AF}"/>
                </a:ext>
              </a:extLst>
            </p:cNvPr>
            <p:cNvCxnSpPr/>
            <p:nvPr/>
          </p:nvCxnSpPr>
          <p:spPr>
            <a:xfrm flipV="1">
              <a:off x="10044526" y="2550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DFB6561-E162-FB40-BEC2-338FF9C36E85}"/>
              </a:ext>
            </a:extLst>
          </p:cNvPr>
          <p:cNvGrpSpPr/>
          <p:nvPr/>
        </p:nvGrpSpPr>
        <p:grpSpPr>
          <a:xfrm>
            <a:off x="9112151" y="3119752"/>
            <a:ext cx="723056" cy="633910"/>
            <a:chOff x="9706038" y="2664041"/>
            <a:chExt cx="795688" cy="950490"/>
          </a:xfrm>
        </p:grpSpPr>
        <p:sp>
          <p:nvSpPr>
            <p:cNvPr id="95" name="Text Box 173">
              <a:extLst>
                <a:ext uri="{FF2B5EF4-FFF2-40B4-BE49-F238E27FC236}">
                  <a16:creationId xmlns:a16="http://schemas.microsoft.com/office/drawing/2014/main" id="{7DE9FB07-85AE-0358-9E96-73ACDB358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319998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96" name="Text Box 173">
              <a:extLst>
                <a:ext uri="{FF2B5EF4-FFF2-40B4-BE49-F238E27FC236}">
                  <a16:creationId xmlns:a16="http://schemas.microsoft.com/office/drawing/2014/main" id="{5D19129F-039B-8D86-158E-B6C4BD73F0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266404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869400E-EF42-757F-FB19-B898C0FD52B1}"/>
                </a:ext>
              </a:extLst>
            </p:cNvPr>
            <p:cNvCxnSpPr/>
            <p:nvPr/>
          </p:nvCxnSpPr>
          <p:spPr>
            <a:xfrm>
              <a:off x="10044526" y="325482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ECBB66B2-AB3B-6F13-0A33-BB54FA311BA2}"/>
                </a:ext>
              </a:extLst>
            </p:cNvPr>
            <p:cNvCxnSpPr/>
            <p:nvPr/>
          </p:nvCxnSpPr>
          <p:spPr>
            <a:xfrm flipV="1">
              <a:off x="10044526" y="286112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284A3EF-B3A4-744A-85A0-034D8453A365}"/>
              </a:ext>
            </a:extLst>
          </p:cNvPr>
          <p:cNvGrpSpPr/>
          <p:nvPr/>
        </p:nvGrpSpPr>
        <p:grpSpPr>
          <a:xfrm>
            <a:off x="9112151" y="3988775"/>
            <a:ext cx="723056" cy="633910"/>
            <a:chOff x="9706038" y="3967061"/>
            <a:chExt cx="795688" cy="950490"/>
          </a:xfrm>
        </p:grpSpPr>
        <p:sp>
          <p:nvSpPr>
            <p:cNvPr id="91" name="Text Box 173">
              <a:extLst>
                <a:ext uri="{FF2B5EF4-FFF2-40B4-BE49-F238E27FC236}">
                  <a16:creationId xmlns:a16="http://schemas.microsoft.com/office/drawing/2014/main" id="{EB1681E1-C66A-675E-C0CE-5D4D94F52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450300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92" name="Text Box 173">
              <a:extLst>
                <a:ext uri="{FF2B5EF4-FFF2-40B4-BE49-F238E27FC236}">
                  <a16:creationId xmlns:a16="http://schemas.microsoft.com/office/drawing/2014/main" id="{65123088-7E74-82D8-3898-CDF2458A63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396706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FA69EF71-E011-36C0-28A3-E94638BA5332}"/>
                </a:ext>
              </a:extLst>
            </p:cNvPr>
            <p:cNvCxnSpPr/>
            <p:nvPr/>
          </p:nvCxnSpPr>
          <p:spPr>
            <a:xfrm>
              <a:off x="10044526" y="455784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56ED1266-14C0-139A-51E7-284AC8B9FC83}"/>
                </a:ext>
              </a:extLst>
            </p:cNvPr>
            <p:cNvCxnSpPr/>
            <p:nvPr/>
          </p:nvCxnSpPr>
          <p:spPr>
            <a:xfrm flipV="1">
              <a:off x="10044526" y="416414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57BF7B4-7253-A84F-A1AE-A910DB4A615E}"/>
              </a:ext>
            </a:extLst>
          </p:cNvPr>
          <p:cNvGrpSpPr/>
          <p:nvPr/>
        </p:nvGrpSpPr>
        <p:grpSpPr>
          <a:xfrm>
            <a:off x="9112151" y="4857798"/>
            <a:ext cx="723056" cy="633910"/>
            <a:chOff x="9706038" y="5270081"/>
            <a:chExt cx="795688" cy="950490"/>
          </a:xfrm>
        </p:grpSpPr>
        <p:sp>
          <p:nvSpPr>
            <p:cNvPr id="87" name="Text Box 173">
              <a:extLst>
                <a:ext uri="{FF2B5EF4-FFF2-40B4-BE49-F238E27FC236}">
                  <a16:creationId xmlns:a16="http://schemas.microsoft.com/office/drawing/2014/main" id="{8A22ECE9-3079-4F20-785C-383DCE913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580602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88" name="Text Box 173">
              <a:extLst>
                <a:ext uri="{FF2B5EF4-FFF2-40B4-BE49-F238E27FC236}">
                  <a16:creationId xmlns:a16="http://schemas.microsoft.com/office/drawing/2014/main" id="{1574CCDF-7CB7-B744-A650-BDD9587C9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527008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AFFF916-231B-7198-C5D5-3CEEA315F394}"/>
                </a:ext>
              </a:extLst>
            </p:cNvPr>
            <p:cNvCxnSpPr/>
            <p:nvPr/>
          </p:nvCxnSpPr>
          <p:spPr>
            <a:xfrm>
              <a:off x="10044526" y="586086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ACF6F9E-F05B-7DE8-19B1-B2EF2021BCC2}"/>
                </a:ext>
              </a:extLst>
            </p:cNvPr>
            <p:cNvCxnSpPr/>
            <p:nvPr/>
          </p:nvCxnSpPr>
          <p:spPr>
            <a:xfrm flipV="1">
              <a:off x="10044526" y="546716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A5D6C2-CA3B-2C49-9ADB-967B0854D9CC}"/>
              </a:ext>
            </a:extLst>
          </p:cNvPr>
          <p:cNvGrpSpPr/>
          <p:nvPr/>
        </p:nvGrpSpPr>
        <p:grpSpPr>
          <a:xfrm>
            <a:off x="9112151" y="5726820"/>
            <a:ext cx="723056" cy="633910"/>
            <a:chOff x="9706038" y="6573101"/>
            <a:chExt cx="795688" cy="950490"/>
          </a:xfrm>
        </p:grpSpPr>
        <p:sp>
          <p:nvSpPr>
            <p:cNvPr id="83" name="Text Box 173">
              <a:extLst>
                <a:ext uri="{FF2B5EF4-FFF2-40B4-BE49-F238E27FC236}">
                  <a16:creationId xmlns:a16="http://schemas.microsoft.com/office/drawing/2014/main" id="{93D9B924-8C6C-5F5D-7DCE-0A1A72EA5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06038" y="710904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NO</a:t>
              </a:r>
            </a:p>
          </p:txBody>
        </p:sp>
        <p:sp>
          <p:nvSpPr>
            <p:cNvPr id="84" name="Text Box 173">
              <a:extLst>
                <a:ext uri="{FF2B5EF4-FFF2-40B4-BE49-F238E27FC236}">
                  <a16:creationId xmlns:a16="http://schemas.microsoft.com/office/drawing/2014/main" id="{15582954-5132-9A5D-F013-6C093ED65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2388" y="6573101"/>
              <a:ext cx="428562" cy="4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" tIns="18288" rIns="18288" bIns="18288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s-419" sz="1050" b="1" i="0" u="none" strike="noStrike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charset="0"/>
                  <a:ea typeface="Century Gothic" charset="0"/>
                  <a:cs typeface="Century Gothic" charset="0"/>
                </a:rPr>
                <a:t>SÍ</a:t>
              </a: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D0B9F02-490B-7C7E-6063-4D0AFB929E6E}"/>
                </a:ext>
              </a:extLst>
            </p:cNvPr>
            <p:cNvCxnSpPr/>
            <p:nvPr/>
          </p:nvCxnSpPr>
          <p:spPr>
            <a:xfrm>
              <a:off x="10044526" y="71638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420F1865-2C0F-EEBB-0FB8-23097CB52301}"/>
                </a:ext>
              </a:extLst>
            </p:cNvPr>
            <p:cNvCxnSpPr/>
            <p:nvPr/>
          </p:nvCxnSpPr>
          <p:spPr>
            <a:xfrm flipV="1">
              <a:off x="10044526" y="6770187"/>
              <a:ext cx="457200" cy="18288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421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12696</TotalTime>
  <Words>504</Words>
  <Application>Microsoft Office PowerPoint</Application>
  <PresentationFormat>Widescreen</PresentationFormat>
  <Paragraphs>89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Admin</cp:lastModifiedBy>
  <cp:revision>214</cp:revision>
  <cp:lastPrinted>2024-02-20T23:48:17Z</cp:lastPrinted>
  <dcterms:created xsi:type="dcterms:W3CDTF">2021-07-07T23:54:57Z</dcterms:created>
  <dcterms:modified xsi:type="dcterms:W3CDTF">2024-11-07T09:43:10Z</dcterms:modified>
</cp:coreProperties>
</file>