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342" r:id="rId2"/>
    <p:sldId id="399" r:id="rId3"/>
    <p:sldId id="353" r:id="rId4"/>
    <p:sldId id="406" r:id="rId5"/>
    <p:sldId id="367" r:id="rId6"/>
    <p:sldId id="400" r:id="rId7"/>
    <p:sldId id="401" r:id="rId8"/>
    <p:sldId id="402" r:id="rId9"/>
    <p:sldId id="403" r:id="rId10"/>
    <p:sldId id="404" r:id="rId11"/>
    <p:sldId id="405" r:id="rId12"/>
    <p:sldId id="375" r:id="rId13"/>
    <p:sldId id="29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8F0F"/>
    <a:srgbClr val="FFE497"/>
    <a:srgbClr val="D63519"/>
    <a:srgbClr val="D6A3BB"/>
    <a:srgbClr val="A26C0B"/>
    <a:srgbClr val="B2760B"/>
    <a:srgbClr val="FFF5DE"/>
    <a:srgbClr val="FFF3BA"/>
    <a:srgbClr val="FFD36D"/>
    <a:srgbClr val="4F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3464A6-3F29-40E7-82AD-110C67504BB7}" v="6" dt="2024-01-21T16:04:39.8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6327"/>
  </p:normalViewPr>
  <p:slideViewPr>
    <p:cSldViewPr snapToGrid="0" snapToObjects="1">
      <p:cViewPr varScale="1">
        <p:scale>
          <a:sx n="108" d="100"/>
          <a:sy n="108" d="100"/>
        </p:scale>
        <p:origin x="88" y="34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3" Type="http://schemas.openxmlformats.org/officeDocument/2006/relationships/slide" Target="slides/slide5.xml"/><Relationship Id="rId7" Type="http://schemas.openxmlformats.org/officeDocument/2006/relationships/slide" Target="slides/slide9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0" Type="http://schemas.openxmlformats.org/officeDocument/2006/relationships/slide" Target="slides/slide12.xml"/><Relationship Id="rId4" Type="http://schemas.openxmlformats.org/officeDocument/2006/relationships/slide" Target="slides/slide6.xml"/><Relationship Id="rId9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s Dunlevy" userId="dd4b9a8537dbe9d0" providerId="LiveId" clId="{ED3464A6-3F29-40E7-82AD-110C67504BB7}"/>
    <pc:docChg chg="undo custSel modSld">
      <pc:chgData name="Bess Dunlevy" userId="dd4b9a8537dbe9d0" providerId="LiveId" clId="{ED3464A6-3F29-40E7-82AD-110C67504BB7}" dt="2024-01-21T16:17:56.738" v="220" actId="20577"/>
      <pc:docMkLst>
        <pc:docMk/>
      </pc:docMkLst>
      <pc:sldChg chg="addSp delSp modSp mod">
        <pc:chgData name="Bess Dunlevy" userId="dd4b9a8537dbe9d0" providerId="LiveId" clId="{ED3464A6-3F29-40E7-82AD-110C67504BB7}" dt="2024-01-21T15:48:26.052" v="162" actId="478"/>
        <pc:sldMkLst>
          <pc:docMk/>
          <pc:sldMk cId="1508588292" sldId="342"/>
        </pc:sldMkLst>
        <pc:spChg chg="mod">
          <ac:chgData name="Bess Dunlevy" userId="dd4b9a8537dbe9d0" providerId="LiveId" clId="{ED3464A6-3F29-40E7-82AD-110C67504BB7}" dt="2024-01-21T15:47:44.916" v="67" actId="20577"/>
          <ac:spMkLst>
            <pc:docMk/>
            <pc:sldMk cId="1508588292" sldId="342"/>
            <ac:spMk id="33" creationId="{143A449B-AAB7-994A-92CE-8F48E2CA7DF6}"/>
          </ac:spMkLst>
        </pc:spChg>
        <pc:spChg chg="mod">
          <ac:chgData name="Bess Dunlevy" userId="dd4b9a8537dbe9d0" providerId="LiveId" clId="{ED3464A6-3F29-40E7-82AD-110C67504BB7}" dt="2024-01-21T15:48:20.745" v="160" actId="20577"/>
          <ac:spMkLst>
            <pc:docMk/>
            <pc:sldMk cId="1508588292" sldId="342"/>
            <ac:spMk id="36" creationId="{C7DC0BFC-32CE-0544-BDE7-E4E8CD4C8E4D}"/>
          </ac:spMkLst>
        </pc:spChg>
        <pc:spChg chg="mod">
          <ac:chgData name="Bess Dunlevy" userId="dd4b9a8537dbe9d0" providerId="LiveId" clId="{ED3464A6-3F29-40E7-82AD-110C67504BB7}" dt="2024-01-21T15:48:08.388" v="125" actId="20577"/>
          <ac:spMkLst>
            <pc:docMk/>
            <pc:sldMk cId="1508588292" sldId="342"/>
            <ac:spMk id="93" creationId="{4202D8FA-97A9-1F4C-B19E-615D761DF0CF}"/>
          </ac:spMkLst>
        </pc:spChg>
        <pc:picChg chg="add del">
          <ac:chgData name="Bess Dunlevy" userId="dd4b9a8537dbe9d0" providerId="LiveId" clId="{ED3464A6-3F29-40E7-82AD-110C67504BB7}" dt="2024-01-21T15:48:26.052" v="162" actId="478"/>
          <ac:picMkLst>
            <pc:docMk/>
            <pc:sldMk cId="1508588292" sldId="342"/>
            <ac:picMk id="11" creationId="{7C8B43FF-07FE-DC4E-93B9-3BDF41733F2A}"/>
          </ac:picMkLst>
        </pc:picChg>
      </pc:sldChg>
      <pc:sldChg chg="modSp mod">
        <pc:chgData name="Bess Dunlevy" userId="dd4b9a8537dbe9d0" providerId="LiveId" clId="{ED3464A6-3F29-40E7-82AD-110C67504BB7}" dt="2024-01-21T15:49:00.654" v="178" actId="20577"/>
        <pc:sldMkLst>
          <pc:docMk/>
          <pc:sldMk cId="1179924037" sldId="353"/>
        </pc:sldMkLst>
        <pc:spChg chg="mod">
          <ac:chgData name="Bess Dunlevy" userId="dd4b9a8537dbe9d0" providerId="LiveId" clId="{ED3464A6-3F29-40E7-82AD-110C67504BB7}" dt="2024-01-21T15:49:00.654" v="178" actId="20577"/>
          <ac:spMkLst>
            <pc:docMk/>
            <pc:sldMk cId="1179924037" sldId="353"/>
            <ac:spMk id="9" creationId="{CB9D49A6-86F7-B744-828A-D7C1D9D15D8C}"/>
          </ac:spMkLst>
        </pc:spChg>
      </pc:sldChg>
      <pc:sldChg chg="modSp mod">
        <pc:chgData name="Bess Dunlevy" userId="dd4b9a8537dbe9d0" providerId="LiveId" clId="{ED3464A6-3F29-40E7-82AD-110C67504BB7}" dt="2024-01-21T16:04:31.198" v="204" actId="1076"/>
        <pc:sldMkLst>
          <pc:docMk/>
          <pc:sldMk cId="3652727983" sldId="367"/>
        </pc:sldMkLst>
        <pc:picChg chg="mod modCrop">
          <ac:chgData name="Bess Dunlevy" userId="dd4b9a8537dbe9d0" providerId="LiveId" clId="{ED3464A6-3F29-40E7-82AD-110C67504BB7}" dt="2024-01-21T16:04:31.198" v="204" actId="1076"/>
          <ac:picMkLst>
            <pc:docMk/>
            <pc:sldMk cId="3652727983" sldId="367"/>
            <ac:picMk id="4" creationId="{0F443B3E-2A01-5487-8BD2-F1DAAA36F306}"/>
          </ac:picMkLst>
        </pc:picChg>
      </pc:sldChg>
      <pc:sldChg chg="modSp mod">
        <pc:chgData name="Bess Dunlevy" userId="dd4b9a8537dbe9d0" providerId="LiveId" clId="{ED3464A6-3F29-40E7-82AD-110C67504BB7}" dt="2024-01-21T15:48:49.002" v="172"/>
        <pc:sldMkLst>
          <pc:docMk/>
          <pc:sldMk cId="2728107442" sldId="399"/>
        </pc:sldMkLst>
        <pc:spChg chg="mod">
          <ac:chgData name="Bess Dunlevy" userId="dd4b9a8537dbe9d0" providerId="LiveId" clId="{ED3464A6-3F29-40E7-82AD-110C67504BB7}" dt="2024-01-21T15:48:36.658" v="171" actId="20577"/>
          <ac:spMkLst>
            <pc:docMk/>
            <pc:sldMk cId="2728107442" sldId="399"/>
            <ac:spMk id="12" creationId="{E6138981-03C3-494F-8F6E-EB790F07F244}"/>
          </ac:spMkLst>
        </pc:spChg>
        <pc:spChg chg="mod">
          <ac:chgData name="Bess Dunlevy" userId="dd4b9a8537dbe9d0" providerId="LiveId" clId="{ED3464A6-3F29-40E7-82AD-110C67504BB7}" dt="2024-01-21T15:48:49.002" v="172"/>
          <ac:spMkLst>
            <pc:docMk/>
            <pc:sldMk cId="2728107442" sldId="399"/>
            <ac:spMk id="36" creationId="{C7DC0BFC-32CE-0544-BDE7-E4E8CD4C8E4D}"/>
          </ac:spMkLst>
        </pc:spChg>
      </pc:sldChg>
      <pc:sldChg chg="modSp mod">
        <pc:chgData name="Bess Dunlevy" userId="dd4b9a8537dbe9d0" providerId="LiveId" clId="{ED3464A6-3F29-40E7-82AD-110C67504BB7}" dt="2024-01-21T16:17:56.738" v="220" actId="20577"/>
        <pc:sldMkLst>
          <pc:docMk/>
          <pc:sldMk cId="3568714013" sldId="401"/>
        </pc:sldMkLst>
        <pc:spChg chg="mod">
          <ac:chgData name="Bess Dunlevy" userId="dd4b9a8537dbe9d0" providerId="LiveId" clId="{ED3464A6-3F29-40E7-82AD-110C67504BB7}" dt="2024-01-21T16:17:56.738" v="220" actId="20577"/>
          <ac:spMkLst>
            <pc:docMk/>
            <pc:sldMk cId="3568714013" sldId="401"/>
            <ac:spMk id="9" creationId="{CB9D49A6-86F7-B744-828A-D7C1D9D15D8C}"/>
          </ac:spMkLst>
        </pc:spChg>
        <pc:picChg chg="mod modCrop">
          <ac:chgData name="Bess Dunlevy" userId="dd4b9a8537dbe9d0" providerId="LiveId" clId="{ED3464A6-3F29-40E7-82AD-110C67504BB7}" dt="2024-01-21T16:04:50.945" v="207" actId="14100"/>
          <ac:picMkLst>
            <pc:docMk/>
            <pc:sldMk cId="3568714013" sldId="401"/>
            <ac:picMk id="3" creationId="{E2645407-A4A5-75C9-7C77-21DA6679728A}"/>
          </ac:picMkLst>
        </pc:picChg>
      </pc:sldChg>
      <pc:sldChg chg="modSp mod">
        <pc:chgData name="Bess Dunlevy" userId="dd4b9a8537dbe9d0" providerId="LiveId" clId="{ED3464A6-3F29-40E7-82AD-110C67504BB7}" dt="2024-01-21T16:03:35.912" v="190" actId="14100"/>
        <pc:sldMkLst>
          <pc:docMk/>
          <pc:sldMk cId="2185714" sldId="406"/>
        </pc:sldMkLst>
        <pc:spChg chg="mod">
          <ac:chgData name="Bess Dunlevy" userId="dd4b9a8537dbe9d0" providerId="LiveId" clId="{ED3464A6-3F29-40E7-82AD-110C67504BB7}" dt="2024-01-21T15:49:14.698" v="182" actId="20577"/>
          <ac:spMkLst>
            <pc:docMk/>
            <pc:sldMk cId="2185714" sldId="406"/>
            <ac:spMk id="9" creationId="{CB9D49A6-86F7-B744-828A-D7C1D9D15D8C}"/>
          </ac:spMkLst>
        </pc:spChg>
        <pc:picChg chg="mod modCrop">
          <ac:chgData name="Bess Dunlevy" userId="dd4b9a8537dbe9d0" providerId="LiveId" clId="{ED3464A6-3F29-40E7-82AD-110C67504BB7}" dt="2024-01-21T16:03:15.558" v="185" actId="1076"/>
          <ac:picMkLst>
            <pc:docMk/>
            <pc:sldMk cId="2185714" sldId="406"/>
            <ac:picMk id="10" creationId="{48133CB9-DD37-865B-ED90-39377C3A77DE}"/>
          </ac:picMkLst>
        </pc:picChg>
        <pc:picChg chg="mod modCrop">
          <ac:chgData name="Bess Dunlevy" userId="dd4b9a8537dbe9d0" providerId="LiveId" clId="{ED3464A6-3F29-40E7-82AD-110C67504BB7}" dt="2024-01-21T16:03:35.912" v="190" actId="14100"/>
          <ac:picMkLst>
            <pc:docMk/>
            <pc:sldMk cId="2185714" sldId="406"/>
            <ac:picMk id="15" creationId="{9F307B1A-A1D5-FFBC-63AA-C6DFCBEEBB0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4423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884845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9898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99122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39298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091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62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24846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2459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0910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s.smartsheet.com/try-it?trp=28172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4AEB8225-3AA8-AF48-AD51-3F5F53316D6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068978" y="317164"/>
            <a:ext cx="2724999" cy="5400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300447" y="253847"/>
            <a:ext cx="8528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EJEMPLO DE PLANTILLA DEL PLAN DE IMPLEMENTACIÓN DE PROYECTOS EN POWERPOINT</a:t>
            </a:r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0671204C-72BF-9849-8945-77D03A477E75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E65CF26C-52F9-344A-ACC9-09D07DE0977D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7DC0BFC-32CE-0544-BDE7-E4E8CD4C8E4D}"/>
              </a:ext>
            </a:extLst>
          </p:cNvPr>
          <p:cNvSpPr txBox="1"/>
          <p:nvPr/>
        </p:nvSpPr>
        <p:spPr>
          <a:xfrm>
            <a:off x="552992" y="6477000"/>
            <a:ext cx="11194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dirty="0">
                <a:solidFill>
                  <a:schemeClr val="bg1"/>
                </a:solidFill>
                <a:latin typeface="Century Gothic" panose="020B0502020202020204" pitchFamily="34" charset="0"/>
              </a:rPr>
              <a:t>EJEMPLO DE PRESENTACIÓN DEL PLAN DE IMPLEMENTACIÓN DE PROYECTOS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202D8FA-97A9-1F4C-B19E-615D761DF0CF}"/>
              </a:ext>
            </a:extLst>
          </p:cNvPr>
          <p:cNvSpPr txBox="1"/>
          <p:nvPr/>
        </p:nvSpPr>
        <p:spPr>
          <a:xfrm>
            <a:off x="552992" y="2628781"/>
            <a:ext cx="6668203" cy="3727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</a:pPr>
            <a:r>
              <a:rPr lang="es-419" sz="2000" dirty="0">
                <a:latin typeface="Century Gothic" panose="020B0502020202020204" pitchFamily="34" charset="0"/>
              </a:rPr>
              <a:t>Utilice la plantilla de panel del proyecto en Excel para ingresar los datos que completarán los diagramas y gráficos de su plan de implementación de </a:t>
            </a:r>
            <a:r>
              <a:rPr lang="es-419" sz="2000">
                <a:latin typeface="Century Gothic" panose="020B0502020202020204" pitchFamily="34" charset="0"/>
              </a:rPr>
              <a:t>proyectos. </a:t>
            </a:r>
            <a:r>
              <a:rPr lang="es-419" sz="2000" dirty="0">
                <a:latin typeface="Century Gothic" panose="020B0502020202020204" pitchFamily="34" charset="0"/>
              </a:rPr>
              <a:t>Coloque capturas de pantalla de cada elemento en las siguientes diapositivas para elaborar la presentación del plan de implementación de proyectos. </a:t>
            </a:r>
          </a:p>
          <a:p>
            <a:pPr rtl="0">
              <a:lnSpc>
                <a:spcPct val="150000"/>
              </a:lnSpc>
            </a:pPr>
            <a:r>
              <a:rPr lang="es-419" sz="2000" dirty="0">
                <a:latin typeface="Century Gothic" panose="020B0502020202020204" pitchFamily="34" charset="0"/>
              </a:rPr>
              <a:t> 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C8B43FF-07FE-DC4E-93B9-3BDF41733F2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71487" y="1922224"/>
            <a:ext cx="3567521" cy="4313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588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b="1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INFORME DEL PROYECTO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>
                <a:solidFill>
                  <a:schemeClr val="bg1"/>
                </a:solidFill>
                <a:latin typeface="Century Gothic" panose="020B0502020202020204" pitchFamily="34" charset="0"/>
              </a:rPr>
              <a:t>PRESUPUESTO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8" y="248400"/>
            <a:ext cx="2202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es-419" sz="3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6. PRESUPUESTO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AD0D25-645C-2AF6-F080-C65BF7549D2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99" r="205"/>
          <a:stretch/>
        </p:blipFill>
        <p:spPr>
          <a:xfrm>
            <a:off x="359761" y="2261027"/>
            <a:ext cx="9144000" cy="2335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88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b="1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INFORME DEL PROYECTO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>
                <a:solidFill>
                  <a:schemeClr val="bg1"/>
                </a:solidFill>
                <a:latin typeface="Century Gothic" panose="020B0502020202020204" pitchFamily="34" charset="0"/>
              </a:rPr>
              <a:t>ELEMENTOS PENDIENTES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8" y="248400"/>
            <a:ext cx="36487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es-419" sz="3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7. ELEMENTOS PENDIENTES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163CA96-6995-140D-09B3-5708F1D353C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88" b="788"/>
          <a:stretch/>
        </p:blipFill>
        <p:spPr>
          <a:xfrm>
            <a:off x="227940" y="2162095"/>
            <a:ext cx="8065371" cy="253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148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 descr="Completado con relleno sólido">
            <a:extLst>
              <a:ext uri="{FF2B5EF4-FFF2-40B4-BE49-F238E27FC236}">
                <a16:creationId xmlns:a16="http://schemas.microsoft.com/office/drawing/2014/main" id="{72956F95-6DA7-5146-9209-07B90796D5E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393723" y="3429000"/>
            <a:ext cx="3718055" cy="37180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b="1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INFORME DEL PROYECTO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484848"/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>
                <a:solidFill>
                  <a:schemeClr val="bg1"/>
                </a:solidFill>
                <a:latin typeface="Century Gothic" panose="020B0502020202020204" pitchFamily="34" charset="0"/>
              </a:rPr>
              <a:t>RESUMEN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8" y="248400"/>
            <a:ext cx="26629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es-419" sz="3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8. RESUMEN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F0FC30-93FE-C548-A8F1-3908088EEC39}"/>
              </a:ext>
            </a:extLst>
          </p:cNvPr>
          <p:cNvSpPr txBox="1"/>
          <p:nvPr/>
        </p:nvSpPr>
        <p:spPr>
          <a:xfrm>
            <a:off x="808892" y="1043354"/>
            <a:ext cx="8654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>
                <a:latin typeface="Century Gothic" panose="020B0502020202020204" pitchFamily="34" charset="0"/>
              </a:rPr>
              <a:t>Incluya cualquier otra información crítica. </a:t>
            </a:r>
          </a:p>
        </p:txBody>
      </p:sp>
    </p:spTree>
    <p:extLst>
      <p:ext uri="{BB962C8B-B14F-4D97-AF65-F5344CB8AC3E}">
        <p14:creationId xmlns:p14="http://schemas.microsoft.com/office/powerpoint/2010/main" val="370049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66325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DESCARGO DE RESPONSABILIDAD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Todos los artículos, las plantillas o la información que proporcione Smartsheet en el sitio web son solo de referencia. Si bien nos esforzamos por mantener la información actualizada y correcta, no hacemos declaraciones ni garantías de ningún tipo, explícitas o implícitas, sobre la integridad, precisión, confiabilidad, idoneidad o disponibilidad con respecto al sitio web o la información, los artículos, las plantillas o los gráficos relacionados que figuran en el sitio web. Por lo tanto, la confianza que usted deposite en dicha información es estrictamente bajo su propio riesgo.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7">
            <a:extLst>
              <a:ext uri="{FF2B5EF4-FFF2-40B4-BE49-F238E27FC236}">
                <a16:creationId xmlns:a16="http://schemas.microsoft.com/office/drawing/2014/main" id="{0671204C-72BF-9849-8945-77D03A477E75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E65CF26C-52F9-344A-ACC9-09D07DE0977D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7DC0BFC-32CE-0544-BDE7-E4E8CD4C8E4D}"/>
              </a:ext>
            </a:extLst>
          </p:cNvPr>
          <p:cNvSpPr txBox="1"/>
          <p:nvPr/>
        </p:nvSpPr>
        <p:spPr>
          <a:xfrm>
            <a:off x="779489" y="6477000"/>
            <a:ext cx="10967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dirty="0">
                <a:solidFill>
                  <a:schemeClr val="bg1"/>
                </a:solidFill>
                <a:latin typeface="Century Gothic" panose="020B0502020202020204" pitchFamily="34" charset="0"/>
              </a:rPr>
              <a:t>EJEMPLO DE PRESENTACIÓN DEL PLAN DE IMPLEMENTACIÓN DE PROYECTOS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5002CF0-EA59-CE43-9D0C-B9955C66D425}"/>
              </a:ext>
            </a:extLst>
          </p:cNvPr>
          <p:cNvSpPr txBox="1"/>
          <p:nvPr/>
        </p:nvSpPr>
        <p:spPr>
          <a:xfrm>
            <a:off x="463396" y="3694059"/>
            <a:ext cx="67721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4400">
                <a:latin typeface="Century Gothic" panose="020B0502020202020204" pitchFamily="34" charset="0"/>
              </a:rPr>
              <a:t>PANEL DEL PROYECTO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C8B43FF-07FE-DC4E-93B9-3BDF41733F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071487" y="1922224"/>
            <a:ext cx="3567521" cy="43131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6138981-03C3-494F-8F6E-EB790F07F244}"/>
              </a:ext>
            </a:extLst>
          </p:cNvPr>
          <p:cNvSpPr txBox="1"/>
          <p:nvPr/>
        </p:nvSpPr>
        <p:spPr>
          <a:xfrm>
            <a:off x="463396" y="1714069"/>
            <a:ext cx="81380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48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PROYECTO ALFA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1EF0A05-BAC1-918A-53D7-36EA2B44B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380741"/>
              </p:ext>
            </p:extLst>
          </p:nvPr>
        </p:nvGraphicFramePr>
        <p:xfrm>
          <a:off x="552990" y="4701374"/>
          <a:ext cx="5967078" cy="1097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9026">
                  <a:extLst>
                    <a:ext uri="{9D8B030D-6E8A-4147-A177-3AD203B41FA5}">
                      <a16:colId xmlns:a16="http://schemas.microsoft.com/office/drawing/2014/main" val="308985738"/>
                    </a:ext>
                  </a:extLst>
                </a:gridCol>
                <a:gridCol w="1989026">
                  <a:extLst>
                    <a:ext uri="{9D8B030D-6E8A-4147-A177-3AD203B41FA5}">
                      <a16:colId xmlns:a16="http://schemas.microsoft.com/office/drawing/2014/main" val="2844705123"/>
                    </a:ext>
                  </a:extLst>
                </a:gridCol>
                <a:gridCol w="1989026">
                  <a:extLst>
                    <a:ext uri="{9D8B030D-6E8A-4147-A177-3AD203B41FA5}">
                      <a16:colId xmlns:a16="http://schemas.microsoft.com/office/drawing/2014/main" val="2942674131"/>
                    </a:ext>
                  </a:extLst>
                </a:gridCol>
              </a:tblGrid>
              <a:tr h="4073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u="none" strike="noStrike">
                          <a:effectLst/>
                          <a:latin typeface="Century Gothic" panose="020B0502020202020204" pitchFamily="34" charset="0"/>
                        </a:rPr>
                        <a:t>FECHA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u="none" strike="noStrike">
                          <a:effectLst/>
                          <a:latin typeface="Century Gothic" panose="020B0502020202020204" pitchFamily="34" charset="0"/>
                        </a:rPr>
                        <a:t>ESTADO DEL PROYECTO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u="none" strike="noStrike">
                          <a:effectLst/>
                          <a:latin typeface="Century Gothic" panose="020B0502020202020204" pitchFamily="34" charset="0"/>
                        </a:rPr>
                        <a:t>PORCENTAJE COMPLETADO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062293"/>
                  </a:ext>
                </a:extLst>
              </a:tr>
              <a:tr h="66085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2000" u="none" strike="noStrike">
                          <a:effectLst/>
                          <a:latin typeface="Century Gothic" panose="020B0502020202020204" pitchFamily="34" charset="0"/>
                        </a:rPr>
                        <a:t>00/00/0000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2000" u="none" strike="noStrike">
                          <a:effectLst/>
                          <a:latin typeface="Century Gothic" panose="020B0502020202020204" pitchFamily="34" charset="0"/>
                        </a:rPr>
                        <a:t>En curso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2000" u="none" strike="noStrike">
                          <a:effectLst/>
                          <a:latin typeface="Century Gothic" panose="020B0502020202020204" pitchFamily="34" charset="0"/>
                        </a:rPr>
                        <a:t>72%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918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107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b="1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INFORME DEL PROYECTO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0" y="6477000"/>
            <a:ext cx="1174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dirty="0">
                <a:solidFill>
                  <a:schemeClr val="bg1"/>
                </a:solidFill>
                <a:latin typeface="Century Gothic" panose="020B0502020202020204" pitchFamily="34" charset="0"/>
              </a:rPr>
              <a:t>EJEMPLO DE PRESENTACIÓN DEL PLAN DE IMPLEMENTACIÓN DE PROYECTOS</a:t>
            </a:r>
            <a:r>
              <a:rPr lang="es-419" dirty="0">
                <a:solidFill>
                  <a:schemeClr val="bg1"/>
                </a:solidFill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s-419" dirty="0">
                <a:solidFill>
                  <a:schemeClr val="bg1"/>
                </a:solidFill>
                <a:latin typeface="Century Gothic" panose="020B0502020202020204" pitchFamily="34" charset="0"/>
              </a:rPr>
              <a:t>| ÍNDICE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E760FD-6E50-FD4F-B597-7E228EDE51FD}"/>
              </a:ext>
            </a:extLst>
          </p:cNvPr>
          <p:cNvSpPr txBox="1"/>
          <p:nvPr/>
        </p:nvSpPr>
        <p:spPr>
          <a:xfrm>
            <a:off x="367748" y="248400"/>
            <a:ext cx="41617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es-419" sz="3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ÍNDICE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087209E-8C45-1E47-A06D-D69E46F1665D}"/>
              </a:ext>
            </a:extLst>
          </p:cNvPr>
          <p:cNvSpPr txBox="1"/>
          <p:nvPr/>
        </p:nvSpPr>
        <p:spPr>
          <a:xfrm>
            <a:off x="893504" y="943687"/>
            <a:ext cx="5202496" cy="535178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 dirty="0">
                <a:latin typeface="Century Gothic" panose="020B0502020202020204" pitchFamily="34" charset="0"/>
              </a:rPr>
              <a:t>Información general del panel</a:t>
            </a:r>
          </a:p>
          <a:p>
            <a:pPr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 dirty="0">
                <a:latin typeface="Century Gothic" panose="020B0502020202020204" pitchFamily="34" charset="0"/>
              </a:rPr>
              <a:t>Datos del panel</a:t>
            </a:r>
          </a:p>
          <a:p>
            <a:pPr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 dirty="0">
                <a:latin typeface="Century Gothic" panose="020B0502020202020204" pitchFamily="34" charset="0"/>
              </a:rPr>
              <a:t>Línea de tiempo de tareas</a:t>
            </a:r>
          </a:p>
          <a:p>
            <a:pPr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 dirty="0">
                <a:latin typeface="Century Gothic" panose="020B0502020202020204" pitchFamily="34" charset="0"/>
              </a:rPr>
              <a:t>Estado de la tarea</a:t>
            </a:r>
          </a:p>
          <a:p>
            <a:pPr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 dirty="0">
                <a:latin typeface="Century Gothic" panose="020B0502020202020204" pitchFamily="34" charset="0"/>
              </a:rPr>
              <a:t>Prioridad de la tarea</a:t>
            </a:r>
          </a:p>
          <a:p>
            <a:pPr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 dirty="0">
                <a:latin typeface="Century Gothic" panose="020B0502020202020204" pitchFamily="34" charset="0"/>
              </a:rPr>
              <a:t>Presupuesto</a:t>
            </a:r>
          </a:p>
          <a:p>
            <a:pPr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 dirty="0">
                <a:latin typeface="Century Gothic" panose="020B0502020202020204" pitchFamily="34" charset="0"/>
              </a:rPr>
              <a:t>Elementos pendientes</a:t>
            </a:r>
          </a:p>
          <a:p>
            <a:pPr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 dirty="0">
                <a:latin typeface="Century Gothic" panose="020B0502020202020204" pitchFamily="34" charset="0"/>
              </a:rPr>
              <a:t>Resumen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912F814-D179-264A-96E2-2790AF8762EE}"/>
              </a:ext>
            </a:extLst>
          </p:cNvPr>
          <p:cNvSpPr txBox="1"/>
          <p:nvPr/>
        </p:nvSpPr>
        <p:spPr>
          <a:xfrm>
            <a:off x="248478" y="980377"/>
            <a:ext cx="515816" cy="535178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r"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>
                <a:solidFill>
                  <a:schemeClr val="accent2"/>
                </a:solidFill>
                <a:latin typeface="Century Gothic" panose="020B0502020202020204" pitchFamily="34" charset="0"/>
              </a:rPr>
              <a:t>1</a:t>
            </a:r>
          </a:p>
          <a:p>
            <a:pPr algn="r"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>
                <a:solidFill>
                  <a:schemeClr val="accent2"/>
                </a:solidFill>
                <a:latin typeface="Century Gothic" panose="020B0502020202020204" pitchFamily="34" charset="0"/>
              </a:rPr>
              <a:t>2</a:t>
            </a:r>
          </a:p>
          <a:p>
            <a:pPr algn="r"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>
                <a:solidFill>
                  <a:schemeClr val="accent2"/>
                </a:solidFill>
                <a:latin typeface="Century Gothic" panose="020B0502020202020204" pitchFamily="34" charset="0"/>
              </a:rPr>
              <a:t>3</a:t>
            </a:r>
          </a:p>
          <a:p>
            <a:pPr algn="r"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>
                <a:solidFill>
                  <a:schemeClr val="accent2"/>
                </a:solidFill>
                <a:latin typeface="Century Gothic" panose="020B0502020202020204" pitchFamily="34" charset="0"/>
              </a:rPr>
              <a:t>4</a:t>
            </a:r>
          </a:p>
          <a:p>
            <a:pPr algn="r"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>
                <a:solidFill>
                  <a:schemeClr val="accent2"/>
                </a:solidFill>
                <a:latin typeface="Century Gothic" panose="020B0502020202020204" pitchFamily="34" charset="0"/>
              </a:rPr>
              <a:t>5</a:t>
            </a:r>
          </a:p>
          <a:p>
            <a:pPr algn="r"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>
                <a:solidFill>
                  <a:schemeClr val="accent2"/>
                </a:solidFill>
                <a:latin typeface="Century Gothic" panose="020B0502020202020204" pitchFamily="34" charset="0"/>
              </a:rPr>
              <a:t>6</a:t>
            </a:r>
          </a:p>
          <a:p>
            <a:pPr algn="r"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>
                <a:solidFill>
                  <a:schemeClr val="accent2"/>
                </a:solidFill>
                <a:latin typeface="Century Gothic" panose="020B0502020202020204" pitchFamily="34" charset="0"/>
              </a:rPr>
              <a:t>7</a:t>
            </a:r>
          </a:p>
          <a:p>
            <a:pPr algn="r" rtl="0">
              <a:lnSpc>
                <a:spcPct val="150000"/>
              </a:lnSpc>
              <a:spcBef>
                <a:spcPts val="600"/>
              </a:spcBef>
              <a:spcAft>
                <a:spcPts val="400"/>
              </a:spcAft>
            </a:pPr>
            <a:r>
              <a:rPr lang="es-419" sz="2400">
                <a:solidFill>
                  <a:schemeClr val="accent2"/>
                </a:solidFill>
                <a:latin typeface="Century Gothic" panose="020B0502020202020204" pitchFamily="34" charset="0"/>
              </a:rPr>
              <a:t>8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62D9CAD0-6D0F-CD41-AD4D-C7722330F15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07105" y="255512"/>
            <a:ext cx="4997547" cy="604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924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b="1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INFORME DEL PROYECTO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2196549" y="6477000"/>
            <a:ext cx="9550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dirty="0">
                <a:solidFill>
                  <a:schemeClr val="bg1"/>
                </a:solidFill>
                <a:latin typeface="Century Gothic" panose="020B0502020202020204" pitchFamily="34" charset="0"/>
              </a:rPr>
              <a:t>DESCRIPCIÓN GENERAL DEL PANEL DEL PROYECTO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0EE65E-60C5-6EB3-9330-1E8C42B66765}"/>
              </a:ext>
            </a:extLst>
          </p:cNvPr>
          <p:cNvSpPr txBox="1"/>
          <p:nvPr/>
        </p:nvSpPr>
        <p:spPr>
          <a:xfrm>
            <a:off x="367748" y="248400"/>
            <a:ext cx="9303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1. INFORMACIÓN GENERAL DEL PANEL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8133CB9-DD37-865B-ED90-39377C3A77D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86" b="786"/>
          <a:stretch/>
        </p:blipFill>
        <p:spPr>
          <a:xfrm>
            <a:off x="285496" y="1479214"/>
            <a:ext cx="6378915" cy="236913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4EB505C-6305-5308-7ABA-3D63D5A5C00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-1255" b="364"/>
          <a:stretch/>
        </p:blipFill>
        <p:spPr>
          <a:xfrm>
            <a:off x="31755" y="4113752"/>
            <a:ext cx="1980072" cy="186273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3F6F77A-190E-B579-44EC-D8291C16EDB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7319" r="7319"/>
          <a:stretch/>
        </p:blipFill>
        <p:spPr>
          <a:xfrm>
            <a:off x="2038141" y="4045172"/>
            <a:ext cx="1754541" cy="186273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507F6E6-0DEA-D896-8C5E-7B93FFBB313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852250" y="4258327"/>
            <a:ext cx="3031363" cy="79426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AA471DE-CCBC-FD1A-98CE-8B3CF6210700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077117" y="5479530"/>
            <a:ext cx="2769453" cy="8958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F307B1A-A1D5-FFBC-63AA-C6DFCBEEBB0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782" b="782"/>
          <a:stretch/>
        </p:blipFill>
        <p:spPr>
          <a:xfrm>
            <a:off x="6998300" y="1540173"/>
            <a:ext cx="4995642" cy="156032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E42AA4F-C7C4-8F57-2A4A-0BE628479D1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998300" y="3444790"/>
            <a:ext cx="4995642" cy="227500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D425260-635E-88FD-C7A5-8A5BAC099975}"/>
              </a:ext>
            </a:extLst>
          </p:cNvPr>
          <p:cNvSpPr txBox="1"/>
          <p:nvPr/>
        </p:nvSpPr>
        <p:spPr>
          <a:xfrm>
            <a:off x="285496" y="1123245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es-419" sz="1200" b="1" dirty="0">
                <a:latin typeface="Century Gothic" panose="020B0502020202020204" pitchFamily="34" charset="0"/>
              </a:rPr>
              <a:t>LÍNEA DE TIEMPO DE TAREAS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EA4658-18D2-5CE3-4040-32EE5B851B21}"/>
              </a:ext>
            </a:extLst>
          </p:cNvPr>
          <p:cNvSpPr txBox="1"/>
          <p:nvPr/>
        </p:nvSpPr>
        <p:spPr>
          <a:xfrm>
            <a:off x="97928" y="3887131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es-419" sz="1200" b="1" spc="-30" dirty="0">
                <a:latin typeface="Century Gothic" panose="020B0502020202020204" pitchFamily="34" charset="0"/>
              </a:rPr>
              <a:t>ESTADO DE LA TAREA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413464-7DD7-521D-7C99-A7F71C6D31C8}"/>
              </a:ext>
            </a:extLst>
          </p:cNvPr>
          <p:cNvSpPr txBox="1"/>
          <p:nvPr/>
        </p:nvSpPr>
        <p:spPr>
          <a:xfrm>
            <a:off x="1728992" y="3870732"/>
            <a:ext cx="24123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es-419" sz="1200" b="1" spc="-30" dirty="0">
                <a:latin typeface="Century Gothic" panose="020B0502020202020204" pitchFamily="34" charset="0"/>
              </a:rPr>
              <a:t>% DE PRIORIDAD DE LA TAREA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82D6FB-4643-D015-BF85-86CC9A46B3B8}"/>
              </a:ext>
            </a:extLst>
          </p:cNvPr>
          <p:cNvSpPr txBox="1"/>
          <p:nvPr/>
        </p:nvSpPr>
        <p:spPr>
          <a:xfrm>
            <a:off x="4730094" y="3912126"/>
            <a:ext cx="150054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s-419" sz="1200" b="1" dirty="0">
                <a:latin typeface="Century Gothic" panose="020B0502020202020204" pitchFamily="34" charset="0"/>
              </a:rPr>
              <a:t>PRESUPUESTO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2509844-B464-8BFE-8A78-E54D358630D7}"/>
              </a:ext>
            </a:extLst>
          </p:cNvPr>
          <p:cNvSpPr txBox="1"/>
          <p:nvPr/>
        </p:nvSpPr>
        <p:spPr>
          <a:xfrm>
            <a:off x="4526011" y="5157759"/>
            <a:ext cx="20660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s-419" sz="1200" b="1" dirty="0">
                <a:latin typeface="Century Gothic" panose="020B0502020202020204" pitchFamily="34" charset="0"/>
              </a:rPr>
              <a:t>ELEMENTOS PENDIENTES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179380F-A251-8FFF-30A7-F01F203B29D3}"/>
              </a:ext>
            </a:extLst>
          </p:cNvPr>
          <p:cNvCxnSpPr>
            <a:cxnSpLocks/>
          </p:cNvCxnSpPr>
          <p:nvPr/>
        </p:nvCxnSpPr>
        <p:spPr>
          <a:xfrm>
            <a:off x="6883613" y="1219200"/>
            <a:ext cx="0" cy="5148649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F9B53AE-A467-2291-9256-338B2D520304}"/>
              </a:ext>
            </a:extLst>
          </p:cNvPr>
          <p:cNvSpPr txBox="1"/>
          <p:nvPr/>
        </p:nvSpPr>
        <p:spPr>
          <a:xfrm>
            <a:off x="6971895" y="1123245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es-419" sz="1200" b="1">
                <a:latin typeface="Century Gothic" panose="020B0502020202020204" pitchFamily="34" charset="0"/>
              </a:rPr>
              <a:t>DATOS DEL PANEL</a:t>
            </a:r>
          </a:p>
        </p:txBody>
      </p:sp>
    </p:spTree>
    <p:extLst>
      <p:ext uri="{BB962C8B-B14F-4D97-AF65-F5344CB8AC3E}">
        <p14:creationId xmlns:p14="http://schemas.microsoft.com/office/powerpoint/2010/main" val="2185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b="1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INFORME DEL PROYECTO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>
                <a:solidFill>
                  <a:schemeClr val="bg1"/>
                </a:solidFill>
                <a:latin typeface="Century Gothic" panose="020B0502020202020204" pitchFamily="34" charset="0"/>
              </a:rPr>
              <a:t>DATOS DEL PANEL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8" y="248400"/>
            <a:ext cx="43861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es-419" sz="3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2. DATOS DEL PANEL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443B3E-2A01-5487-8BD2-F1DAAA36F30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6" r="26"/>
          <a:stretch/>
        </p:blipFill>
        <p:spPr>
          <a:xfrm>
            <a:off x="119241" y="1385454"/>
            <a:ext cx="11953517" cy="379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727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b="1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INFORME DEL PROYECTO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>
                <a:solidFill>
                  <a:schemeClr val="bg1"/>
                </a:solidFill>
                <a:latin typeface="Century Gothic" panose="020B0502020202020204" pitchFamily="34" charset="0"/>
              </a:rPr>
              <a:t>DATOS DEL PANEL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8" y="248400"/>
            <a:ext cx="43861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es-419" sz="3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2. DATOS DEL PANEL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EC2159-EAF9-731D-93FE-4F37A328550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67747" y="1371312"/>
            <a:ext cx="10263011" cy="4538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77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b="1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INFORME DEL PROYECTO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>
                <a:solidFill>
                  <a:schemeClr val="bg1"/>
                </a:solidFill>
                <a:latin typeface="Century Gothic" panose="020B0502020202020204" pitchFamily="34" charset="0"/>
              </a:rPr>
              <a:t>LÍNEA DE TIEMPO DE TAREAS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8" y="248400"/>
            <a:ext cx="33473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es-419" sz="3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3. LÍNEA DE TIEMPO DE LA TAREA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645407-A4A5-75C9-7C77-21DA6679728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162" b="1162"/>
          <a:stretch/>
        </p:blipFill>
        <p:spPr>
          <a:xfrm>
            <a:off x="119920" y="1329337"/>
            <a:ext cx="12002111" cy="4471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714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b="1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INFORME DEL PROYECTO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>
                <a:solidFill>
                  <a:schemeClr val="bg1"/>
                </a:solidFill>
                <a:latin typeface="Century Gothic" panose="020B0502020202020204" pitchFamily="34" charset="0"/>
              </a:rPr>
              <a:t>ESTADO DE LA TAREA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8" y="248400"/>
            <a:ext cx="30107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es-419" sz="3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4. ESTADO DE LA TAREA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953230-69FD-E74E-DF98-52DAC793D18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" b="3"/>
          <a:stretch/>
        </p:blipFill>
        <p:spPr>
          <a:xfrm>
            <a:off x="4181231" y="833175"/>
            <a:ext cx="5620039" cy="5240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670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1586" y="6477000"/>
            <a:ext cx="828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 b="1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INFORME DEL PROYECTO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8312F4-008A-8B46-B9CC-E4456F84C996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8A162E46-AFAD-E846-BF5C-F20FF11EA0EF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9D49A6-86F7-B744-828A-D7C1D9D15D8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>
                <a:solidFill>
                  <a:schemeClr val="bg1"/>
                </a:solidFill>
                <a:latin typeface="Century Gothic" panose="020B0502020202020204" pitchFamily="34" charset="0"/>
              </a:rPr>
              <a:t>PRIORIDAD DE LA TAREA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C4B9E8-80D7-0E4C-98A0-080138C4551C}"/>
              </a:ext>
            </a:extLst>
          </p:cNvPr>
          <p:cNvSpPr txBox="1"/>
          <p:nvPr/>
        </p:nvSpPr>
        <p:spPr>
          <a:xfrm>
            <a:off x="367748" y="248400"/>
            <a:ext cx="3381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es-419" sz="3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5. PRIORIDAD DE LA TAREA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57E7D5-1567-BE8D-F3DE-256CDDE574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01" r="1401"/>
          <a:stretch/>
        </p:blipFill>
        <p:spPr>
          <a:xfrm>
            <a:off x="4181231" y="833175"/>
            <a:ext cx="5620039" cy="5240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879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Brand-Identity-Presentation-Template_PowerPoint" id="{98FFEDC8-0C6F-7144-9F79-BD520B6F8325}" vid="{99DD93F0-E8D1-E747-BE7A-CF8C12A922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Office</Template>
  <TotalTime>308</TotalTime>
  <Words>387</Words>
  <Application>Microsoft Office PowerPoint</Application>
  <PresentationFormat>Widescreen</PresentationFormat>
  <Paragraphs>80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Waite</dc:creator>
  <cp:lastModifiedBy>min qu</cp:lastModifiedBy>
  <cp:revision>11</cp:revision>
  <dcterms:created xsi:type="dcterms:W3CDTF">2022-04-18T18:36:26Z</dcterms:created>
  <dcterms:modified xsi:type="dcterms:W3CDTF">2024-11-24T09:44:14Z</dcterms:modified>
</cp:coreProperties>
</file>