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302" r:id="rId3"/>
    <p:sldId id="299" r:id="rId4"/>
    <p:sldId id="304" r:id="rId5"/>
    <p:sldId id="305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5B9BD5"/>
    <a:srgbClr val="ED7D31"/>
    <a:srgbClr val="E0533C"/>
    <a:srgbClr val="FFFFFF"/>
    <a:srgbClr val="E7E6E6"/>
    <a:srgbClr val="F2A16A"/>
    <a:srgbClr val="FF5050"/>
    <a:srgbClr val="9966FF"/>
    <a:srgbClr val="EF8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2" autoAdjust="0"/>
    <p:restoredTop sz="94729"/>
  </p:normalViewPr>
  <p:slideViewPr>
    <p:cSldViewPr snapToGrid="0">
      <p:cViewPr varScale="1">
        <p:scale>
          <a:sx n="61" d="100"/>
          <a:sy n="61" d="100"/>
        </p:scale>
        <p:origin x="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6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7A5B-DC59-4C1D-AF2E-A7C5BA8F2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7A5B-DC59-4C1D-AF2E-A7C5BA8F20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7A5B-DC59-4C1D-AF2E-A7C5BA8F20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876258"/>
            <a:ext cx="4792347" cy="4537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se debe usar esta plantilla: </a:t>
            </a:r>
            <a:br>
              <a:rPr lang="en-US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419" sz="1250" dirty="0">
                <a:solidFill>
                  <a:srgbClr val="000000"/>
                </a:solidFill>
                <a:latin typeface="Century Gothic" panose="020B0502020202020204" pitchFamily="34" charset="0"/>
              </a:rPr>
              <a:t>Utilice esta plantilla para gestionar y derivar las respuestas a emergencias de manera eficiente; además, asegúrese de que las funciones y personas adecuadas manejen cada fase de la emergencia de acuerdo con un plan claro y estructurado.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Funciones notables de la plantilla: </a:t>
            </a:r>
            <a:br>
              <a:rPr lang="en-US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419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esta plantilla, se incluye un formato de matriz RACI (responsable, a cargo, consultado e informado); además, se enumeran las fases de derivación en la columna a la izquierda y se ubican las funciones o las personas responsables como encabezados de columna. Con esta matriz, se logra un enfoque detallado y organizado a partir del cual es posible asignar responsabilidades y garantizar la aprobación durante situaciones de emergencia.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37" y="497790"/>
            <a:ext cx="3744624" cy="74205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741916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matriz de derivación de respuesta a emergencias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AC8C8-6D10-3AC5-F7E2-E66D88F6A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5896" y="2194461"/>
            <a:ext cx="6428665" cy="3555627"/>
          </a:xfrm>
          <a:prstGeom prst="rect">
            <a:avLst/>
          </a:prstGeom>
          <a:effectLst>
            <a:outerShdw blurRad="114923" dist="67723" dir="2700000" sx="100464" sy="100464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60000"/>
                <a:lumOff val="4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361544" y="258507"/>
            <a:ext cx="1106426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1" i="0" u="none" strike="noStrike" kern="1200" cap="none" spc="0" normalizeH="0" baseline="0">
                <a:ln>
                  <a:noFill/>
                </a:ln>
                <a:solidFill>
                  <a:srgbClr val="011033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Plantilla de matriz de derivación de respuesta a emergencias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7ED3CA-E082-DD87-B584-FA6AEF351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58640"/>
              </p:ext>
            </p:extLst>
          </p:nvPr>
        </p:nvGraphicFramePr>
        <p:xfrm>
          <a:off x="2156990" y="1688849"/>
          <a:ext cx="7878020" cy="3480305"/>
        </p:xfrm>
        <a:graphic>
          <a:graphicData uri="http://schemas.openxmlformats.org/drawingml/2006/table">
            <a:tbl>
              <a:tblPr/>
              <a:tblGrid>
                <a:gridCol w="2298139">
                  <a:extLst>
                    <a:ext uri="{9D8B030D-6E8A-4147-A177-3AD203B41FA5}">
                      <a16:colId xmlns:a16="http://schemas.microsoft.com/office/drawing/2014/main" val="3658980152"/>
                    </a:ext>
                  </a:extLst>
                </a:gridCol>
                <a:gridCol w="5579881">
                  <a:extLst>
                    <a:ext uri="{9D8B030D-6E8A-4147-A177-3AD203B41FA5}">
                      <a16:colId xmlns:a16="http://schemas.microsoft.com/office/drawing/2014/main" val="418962470"/>
                    </a:ext>
                  </a:extLst>
                </a:gridCol>
              </a:tblGrid>
              <a:tr h="6960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Fases de escalamiento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Enumera cada fase de la respuesta a la emergencia.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83403"/>
                  </a:ext>
                </a:extLst>
              </a:tr>
              <a:tr h="6960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 - Responsable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Persona(s) que realizará(n) la tarea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57633"/>
                  </a:ext>
                </a:extLst>
              </a:tr>
              <a:tr h="6960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 - A cargo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Persona que es la máxima responsable y tiene autoridad para decidir y poder de veto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19871"/>
                  </a:ext>
                </a:extLst>
              </a:tr>
              <a:tr h="6960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 - Consultado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Personas a las que se les pide opinión; por lo general, son expertos en el asunto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29601"/>
                  </a:ext>
                </a:extLst>
              </a:tr>
              <a:tr h="6960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 - Informado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Personas a las que se mantiene actualizadas sobre el progreso; por lo general, son aquellas afectadas por los resultados de las tareas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0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89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11136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Matriz de derivación de respuesta a emergencias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FE8C6C-FD0D-7552-AE65-A100D0761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85845"/>
              </p:ext>
            </p:extLst>
          </p:nvPr>
        </p:nvGraphicFramePr>
        <p:xfrm>
          <a:off x="383098" y="763398"/>
          <a:ext cx="11425805" cy="5242873"/>
        </p:xfrm>
        <a:graphic>
          <a:graphicData uri="http://schemas.openxmlformats.org/drawingml/2006/table">
            <a:tbl>
              <a:tblPr firstRow="1"/>
              <a:tblGrid>
                <a:gridCol w="1953797">
                  <a:extLst>
                    <a:ext uri="{9D8B030D-6E8A-4147-A177-3AD203B41FA5}">
                      <a16:colId xmlns:a16="http://schemas.microsoft.com/office/drawing/2014/main" val="3151143784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19195333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066272656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026204835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79899621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4645064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635009439"/>
                    </a:ext>
                  </a:extLst>
                </a:gridCol>
              </a:tblGrid>
              <a:tr h="268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1 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2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3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4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5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6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85789"/>
                  </a:ext>
                </a:extLst>
              </a:tr>
              <a:tr h="253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Detección inicial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Evaluación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Contención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Resolución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Recuperación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Revisar y aprender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63179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Todos los departamentos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17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Todos los empleados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86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Todo el personal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1107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Director ejecutivo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7158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Director de Finanzas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060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Director ejecutivo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39468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Clientes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23151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Equipo de respuesta a emergencias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50109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Gestión ejecutiva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177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5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Consultores externos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27406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Especialistas externos en emergencias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9365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BC2F910-5A33-3B3D-3F16-6B10C0F4F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082691"/>
              </p:ext>
            </p:extLst>
          </p:nvPr>
        </p:nvGraphicFramePr>
        <p:xfrm>
          <a:off x="1341120" y="6264847"/>
          <a:ext cx="9509760" cy="420355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5781698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84567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832099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511279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493188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2380066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644833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82154802"/>
                    </a:ext>
                  </a:extLst>
                </a:gridCol>
              </a:tblGrid>
              <a:tr h="42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 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cargo</a:t>
                      </a:r>
                    </a:p>
                  </a:txBody>
                  <a:tcPr marR="0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Consultado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10753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Matriz de derivación de respuesta a emergencias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FE8C6C-FD0D-7552-AE65-A100D0761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01009"/>
              </p:ext>
            </p:extLst>
          </p:nvPr>
        </p:nvGraphicFramePr>
        <p:xfrm>
          <a:off x="383098" y="763398"/>
          <a:ext cx="11425805" cy="5242873"/>
        </p:xfrm>
        <a:graphic>
          <a:graphicData uri="http://schemas.openxmlformats.org/drawingml/2006/table">
            <a:tbl>
              <a:tblPr firstRow="1"/>
              <a:tblGrid>
                <a:gridCol w="1953797">
                  <a:extLst>
                    <a:ext uri="{9D8B030D-6E8A-4147-A177-3AD203B41FA5}">
                      <a16:colId xmlns:a16="http://schemas.microsoft.com/office/drawing/2014/main" val="3151143784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19195333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066272656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026204835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79899621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4645064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635009439"/>
                    </a:ext>
                  </a:extLst>
                </a:gridCol>
              </a:tblGrid>
              <a:tr h="268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1 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2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3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4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5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6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85789"/>
                  </a:ext>
                </a:extLst>
              </a:tr>
              <a:tr h="253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Detección inicial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Evaluación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Contención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Resolución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Recuperación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Revisar y aprender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63179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Asesor financiero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17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Recursos Humanos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86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Pares del sector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1107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Asesor legal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7158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Servicios locales de emergencias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060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Autoridades locales de Gobierno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39468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Equipo de seguridad en el terreno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23151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Relaciones públicas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50109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Gerente de garantía de calidad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177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Administrador de recuperación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27406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Organismos reguladores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9365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51EEE2-2845-E102-7B4E-6819E05AF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42494"/>
              </p:ext>
            </p:extLst>
          </p:nvPr>
        </p:nvGraphicFramePr>
        <p:xfrm>
          <a:off x="1341120" y="6264847"/>
          <a:ext cx="9509760" cy="420355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5781698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84567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832099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511279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493188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2380066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644833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82154802"/>
                    </a:ext>
                  </a:extLst>
                </a:gridCol>
              </a:tblGrid>
              <a:tr h="42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 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cargo</a:t>
                      </a:r>
                    </a:p>
                  </a:txBody>
                  <a:tcPr marR="0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Consultado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173C0-C8FD-7964-306E-FC918AF9F99F}"/>
              </a:ext>
            </a:extLst>
          </p:cNvPr>
          <p:cNvSpPr txBox="1"/>
          <p:nvPr/>
        </p:nvSpPr>
        <p:spPr>
          <a:xfrm>
            <a:off x="335561" y="172798"/>
            <a:ext cx="10786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Matriz de derivación de respuesta a emergencias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FE8C6C-FD0D-7552-AE65-A100D0761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69045"/>
              </p:ext>
            </p:extLst>
          </p:nvPr>
        </p:nvGraphicFramePr>
        <p:xfrm>
          <a:off x="383098" y="763398"/>
          <a:ext cx="11425805" cy="3561453"/>
        </p:xfrm>
        <a:graphic>
          <a:graphicData uri="http://schemas.openxmlformats.org/drawingml/2006/table">
            <a:tbl>
              <a:tblPr firstRow="1"/>
              <a:tblGrid>
                <a:gridCol w="1953797">
                  <a:extLst>
                    <a:ext uri="{9D8B030D-6E8A-4147-A177-3AD203B41FA5}">
                      <a16:colId xmlns:a16="http://schemas.microsoft.com/office/drawing/2014/main" val="3151143784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19195333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066272656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026204835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179899621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3346450640"/>
                    </a:ext>
                  </a:extLst>
                </a:gridCol>
                <a:gridCol w="1578668">
                  <a:extLst>
                    <a:ext uri="{9D8B030D-6E8A-4147-A177-3AD203B41FA5}">
                      <a16:colId xmlns:a16="http://schemas.microsoft.com/office/drawing/2014/main" val="2635009439"/>
                    </a:ext>
                  </a:extLst>
                </a:gridCol>
              </a:tblGrid>
              <a:tr h="268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1 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2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 3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4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5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1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Fase 6</a:t>
                      </a:r>
                    </a:p>
                  </a:txBody>
                  <a:tcPr marL="78261" marR="5217" marT="521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85789"/>
                  </a:ext>
                </a:extLst>
              </a:tr>
              <a:tr h="2534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0" i="0" u="none" strike="noStrike">
                          <a:solidFill>
                            <a:srgbClr val="FF5353"/>
                          </a:solidFill>
                          <a:effectLst/>
                          <a:highlight>
                            <a:srgbClr val="FFFFFF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8261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Detección inicial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Evaluación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Contención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Resolución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Recuperación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Revisar y aprender</a:t>
                      </a:r>
                    </a:p>
                  </a:txBody>
                  <a:tcPr marL="78261" marR="5217" marT="91440" marB="9144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63179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Comité de revisión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17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Gestión de riesgos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886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Responsable de seguridad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1107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Administrador de seguridad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71587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Accionistas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506000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Proveedores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39468"/>
                  </a:ext>
                </a:extLst>
              </a:tr>
              <a:tr h="4203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b="0" i="0" u="none" strike="noStrike">
                          <a:solidFill>
                            <a:srgbClr val="0D0D0D"/>
                          </a:solidFill>
                          <a:effectLst/>
                          <a:highlight>
                            <a:srgbClr val="E7E6E6"/>
                          </a:highlight>
                          <a:latin typeface="Century Gothic" panose="020B0502020202020204" pitchFamily="34" charset="0"/>
                        </a:rPr>
                        <a:t>Equipos técnicos</a:t>
                      </a:r>
                    </a:p>
                  </a:txBody>
                  <a:tcPr marL="9525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6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2315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CDD27F-5715-107A-D76B-9F6CEC847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44074"/>
              </p:ext>
            </p:extLst>
          </p:nvPr>
        </p:nvGraphicFramePr>
        <p:xfrm>
          <a:off x="1341120" y="6264847"/>
          <a:ext cx="9509760" cy="420355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5781698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845673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832099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511279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493188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2380066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6448337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82154802"/>
                    </a:ext>
                  </a:extLst>
                </a:gridCol>
              </a:tblGrid>
              <a:tr h="42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3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 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 cargo</a:t>
                      </a:r>
                    </a:p>
                  </a:txBody>
                  <a:tcPr marR="0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Consultado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marL="5217"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Informado</a:t>
                      </a:r>
                    </a:p>
                  </a:txBody>
                  <a:tcPr marR="5217" marT="521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14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727</Words>
  <Application>Microsoft Office PowerPoint</Application>
  <PresentationFormat>Widescreen</PresentationFormat>
  <Paragraphs>295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Jessie Jiao</cp:lastModifiedBy>
  <cp:revision>63</cp:revision>
  <dcterms:created xsi:type="dcterms:W3CDTF">2024-06-23T02:36:30Z</dcterms:created>
  <dcterms:modified xsi:type="dcterms:W3CDTF">2024-10-28T08:34:13Z</dcterms:modified>
</cp:coreProperties>
</file>