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7" r:id="rId2"/>
    <p:sldId id="25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866"/>
    <a:srgbClr val="F05C4F"/>
    <a:srgbClr val="9C92C8"/>
    <a:srgbClr val="C8C2E0"/>
    <a:srgbClr val="000000"/>
    <a:srgbClr val="97D0B1"/>
    <a:srgbClr val="406352"/>
    <a:srgbClr val="737373"/>
    <a:srgbClr val="33D6AD"/>
    <a:srgbClr val="001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5" autoAdjust="0"/>
    <p:restoredTop sz="94651"/>
  </p:normalViewPr>
  <p:slideViewPr>
    <p:cSldViewPr snapToGrid="0">
      <p:cViewPr varScale="1">
        <p:scale>
          <a:sx n="61" d="100"/>
          <a:sy n="61" d="100"/>
        </p:scale>
        <p:origin x="90"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7025-4018-49F6-B050-59D8F10E5030}"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D7A5B-DC59-4C1D-AF2E-A7C5BA8F20FA}" type="slidenum">
              <a:rPr lang="en-US" smtClean="0"/>
              <a:t>‹#›</a:t>
            </a:fld>
            <a:endParaRPr lang="en-US"/>
          </a:p>
        </p:txBody>
      </p:sp>
    </p:spTree>
    <p:extLst>
      <p:ext uri="{BB962C8B-B14F-4D97-AF65-F5344CB8AC3E}">
        <p14:creationId xmlns:p14="http://schemas.microsoft.com/office/powerpoint/2010/main" val="22218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a:t>
            </a:fld>
            <a:endParaRPr lang="en-US"/>
          </a:p>
        </p:txBody>
      </p:sp>
    </p:spTree>
    <p:extLst>
      <p:ext uri="{BB962C8B-B14F-4D97-AF65-F5344CB8AC3E}">
        <p14:creationId xmlns:p14="http://schemas.microsoft.com/office/powerpoint/2010/main" val="77349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D7A6-44BD-D6A9-D55B-B5901B834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EAD59-4519-9FCD-B39C-187D6AF6C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5110F-1EE8-124F-A9B0-C87D86F1FD6D}"/>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0B96A349-B1E8-D267-6F22-19AF2686F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7765-B180-2FE9-4959-9717F81A64DA}"/>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0406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B4A-238F-7DD8-9008-AB9E737DB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76227-3CFA-4CA4-E90F-BF7EC30C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08E3-78C3-C128-5BA1-63F00AD3338E}"/>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64D50FDA-1150-F2CE-9570-6EF3DDB1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A881-1EB5-113B-5564-24D96B2D0A5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9326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BD56C-1158-1330-B18E-6E5EED108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80F-F22F-0D38-7A1D-6D533F0E18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EB41-FA28-65C0-8FD6-5B045AC78F1A}"/>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76471C96-E78C-66B3-424A-429615C8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EF0FB-652D-7D13-E3CB-41FA05FF1AF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5047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E4CC-91D0-23BE-B341-CA0BA8C77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5B640-BF25-831C-AE6B-24BA33A6A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7CAB-9CCC-5073-D260-F74FD1200D33}"/>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5FF03CE5-66C8-0F37-1BCB-F6775422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C3CE-901D-6506-12C6-9D227C707A55}"/>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038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967A-2B7E-27F7-6FB6-E756E73A2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7B5F3-2EE0-4C03-65BD-59779E53CD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982A7-A780-B568-1E19-9C4DFDA9E8C9}"/>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5597BE06-C164-E462-E7FC-A8BA3910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636C-24C4-E3CA-3320-0A9F4557A47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8422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AD2-37BE-F9CB-214B-B412C7605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0116-014B-6263-F4E2-630EC6545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B0F2D-8A14-0F9F-E979-65790408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659D1-E8B8-6D3F-08B6-0AB093D6DC8F}"/>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6" name="Footer Placeholder 5">
            <a:extLst>
              <a:ext uri="{FF2B5EF4-FFF2-40B4-BE49-F238E27FC236}">
                <a16:creationId xmlns:a16="http://schemas.microsoft.com/office/drawing/2014/main" id="{1E9807FD-E0AF-8961-F864-B6CB93E64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493FB-0F2C-2AEC-3F0F-DCDC849605E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22867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B92-0B4A-4459-2307-CB85CDEEA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AD220-A626-4AD7-EEDB-7297C0A2F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54B2-E284-C60C-CFFF-435AAD9F8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57D66-B664-9076-336E-597882CE9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D92D0-1AD4-036D-7E6D-5D9C58525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BDA72-8887-E2A7-D70F-A3B84CBCF264}"/>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8" name="Footer Placeholder 7">
            <a:extLst>
              <a:ext uri="{FF2B5EF4-FFF2-40B4-BE49-F238E27FC236}">
                <a16:creationId xmlns:a16="http://schemas.microsoft.com/office/drawing/2014/main" id="{EBC463FF-63FE-411E-820E-90AFA9D48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C1345-2487-8CD8-C7BE-750607621782}"/>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0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71C-ECDC-4E0B-035B-14BA1FB76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5225A-A95D-E532-DD6F-7D5B67EC3AE3}"/>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4" name="Footer Placeholder 3">
            <a:extLst>
              <a:ext uri="{FF2B5EF4-FFF2-40B4-BE49-F238E27FC236}">
                <a16:creationId xmlns:a16="http://schemas.microsoft.com/office/drawing/2014/main" id="{930F1EB7-DD64-A56E-D65C-08AFA0830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B374C-8FB3-3858-EBF8-26A22DFBF9B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35632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5E991-EAE9-63A9-9D01-8633888FD980}"/>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3" name="Footer Placeholder 2">
            <a:extLst>
              <a:ext uri="{FF2B5EF4-FFF2-40B4-BE49-F238E27FC236}">
                <a16:creationId xmlns:a16="http://schemas.microsoft.com/office/drawing/2014/main" id="{39E2FA4C-0A8A-81D2-F176-2209C7E86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C79BB-39F1-DC4B-DF1C-895B06489BF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267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C58-C7CB-DA18-8EAC-E77CDAB6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51F3F-B32E-02F1-F395-AB64EB624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F226-9817-20FB-7E62-461AE41C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364A-C3DD-B9FA-29B2-FB6F3FAD6430}"/>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6" name="Footer Placeholder 5">
            <a:extLst>
              <a:ext uri="{FF2B5EF4-FFF2-40B4-BE49-F238E27FC236}">
                <a16:creationId xmlns:a16="http://schemas.microsoft.com/office/drawing/2014/main" id="{E66BB917-862C-00A6-5DB4-ABC4386F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BDBA3-CA6A-25EE-42A7-EC7044ED101E}"/>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21818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0A4-EF5C-C09F-705A-FE0586E3B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B3D25-C201-26FE-B4D5-FC2B1298E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83C74-C571-FF1D-5151-36B2443F7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B2BDC-2992-C7BD-6C63-8AC200524A36}"/>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6" name="Footer Placeholder 5">
            <a:extLst>
              <a:ext uri="{FF2B5EF4-FFF2-40B4-BE49-F238E27FC236}">
                <a16:creationId xmlns:a16="http://schemas.microsoft.com/office/drawing/2014/main" id="{E485DD9E-76CC-CB4D-D27E-67EEA3FA9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54F1-71B6-6AF2-65B4-ABB249D696BF}"/>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5233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5F9E-D0E2-06E6-5BBA-ED33E5B15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71F33-6D35-FF6F-AB7C-4E8EB9880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BCB7-21D8-9DAF-B59B-25D902AE2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696C322A-E287-F097-A6D5-EFB9616E0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C23976-799C-A377-4815-94AB941CA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03649-8F28-4ADE-8A7F-AF0847E9D09B}" type="slidenum">
              <a:rPr lang="en-US" smtClean="0"/>
              <a:t>‹#›</a:t>
            </a:fld>
            <a:endParaRPr lang="en-US"/>
          </a:p>
        </p:txBody>
      </p:sp>
    </p:spTree>
    <p:extLst>
      <p:ext uri="{BB962C8B-B14F-4D97-AF65-F5344CB8AC3E}">
        <p14:creationId xmlns:p14="http://schemas.microsoft.com/office/powerpoint/2010/main" val="421630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smartsheet.com/try-it?trp=2813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accent1">
                <a:lumMod val="40000"/>
                <a:lumOff val="60000"/>
              </a:schemeClr>
            </a:gs>
            <a:gs pos="93000">
              <a:srgbClr val="737373"/>
            </a:gs>
          </a:gsLst>
          <a:path path="circle">
            <a:fillToRect t="100000" r="100000"/>
          </a:path>
          <a:tileRect l="-100000" b="-100000"/>
        </a:gradFill>
        <a:effectLst/>
      </p:bgPr>
    </p:bg>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4" y="1728323"/>
            <a:ext cx="4147394" cy="4729564"/>
          </a:xfrm>
          <a:prstGeom prst="rect">
            <a:avLst/>
          </a:prstGeom>
          <a:noFill/>
        </p:spPr>
        <p:txBody>
          <a:bodyPr wrap="square" rtlCol="0">
            <a:spAutoFit/>
          </a:bodyPr>
          <a:lstStyle/>
          <a:p>
            <a:pPr algn="l" rtl="0">
              <a:lnSpc>
                <a:spcPct val="150000"/>
              </a:lnSpc>
              <a:spcBef>
                <a:spcPts val="0"/>
              </a:spcBef>
              <a:spcAft>
                <a:spcPts val="1200"/>
              </a:spcAft>
            </a:pPr>
            <a:r>
              <a:rPr lang="es-419" sz="1400" b="1" i="0" u="none" strike="noStrike" dirty="0">
                <a:solidFill>
                  <a:srgbClr val="000000"/>
                </a:solidFill>
                <a:effectLst/>
                <a:latin typeface="Century Gothic" panose="020B0502020202020204" pitchFamily="34" charset="0"/>
              </a:rPr>
              <a:t>Cuándo usar esta plantilla: </a:t>
            </a:r>
            <a:br>
              <a:rPr lang="en-US" sz="1400" b="1" i="0" u="none" strike="noStrike" dirty="0">
                <a:solidFill>
                  <a:srgbClr val="000000"/>
                </a:solidFill>
                <a:effectLst/>
                <a:latin typeface="Century Gothic" panose="020B0502020202020204" pitchFamily="34" charset="0"/>
              </a:rPr>
            </a:br>
            <a:r>
              <a:rPr lang="es-419" sz="1400" i="0" u="none" strike="noStrike" dirty="0">
                <a:solidFill>
                  <a:srgbClr val="000000"/>
                </a:solidFill>
                <a:effectLst/>
                <a:latin typeface="Century Gothic" panose="020B0502020202020204" pitchFamily="34" charset="0"/>
              </a:rPr>
              <a:t>Utilice esta plantilla para gestionar y derivar incidentes en el servicio de asistencia de tecnología de la información (TI) de manera eficaz, lo que garantiza que los problemas se resuelvan en el nivel adecuado según las prácticas recomendadas de ITIL.</a:t>
            </a:r>
          </a:p>
          <a:p>
            <a:pPr algn="l" rtl="0">
              <a:lnSpc>
                <a:spcPct val="150000"/>
              </a:lnSpc>
              <a:spcBef>
                <a:spcPts val="0"/>
              </a:spcBef>
              <a:spcAft>
                <a:spcPts val="1200"/>
              </a:spcAft>
            </a:pPr>
            <a:r>
              <a:rPr lang="es-419" sz="1400" b="1" i="0" u="none" strike="noStrike" dirty="0">
                <a:solidFill>
                  <a:srgbClr val="000000"/>
                </a:solidFill>
                <a:effectLst/>
                <a:latin typeface="Century Gothic" panose="020B0502020202020204" pitchFamily="34" charset="0"/>
              </a:rPr>
              <a:t>Características notables de las plantillas: </a:t>
            </a:r>
            <a:br>
              <a:rPr lang="en-US" sz="1400" b="1" i="0" u="none" strike="noStrike" dirty="0">
                <a:solidFill>
                  <a:srgbClr val="000000"/>
                </a:solidFill>
                <a:effectLst/>
                <a:latin typeface="Century Gothic" panose="020B0502020202020204" pitchFamily="34" charset="0"/>
              </a:rPr>
            </a:br>
            <a:r>
              <a:rPr lang="es-419" sz="1400" i="0" u="none" strike="noStrike" dirty="0">
                <a:solidFill>
                  <a:srgbClr val="000000"/>
                </a:solidFill>
                <a:effectLst/>
                <a:latin typeface="Century Gothic" panose="020B0502020202020204" pitchFamily="34" charset="0"/>
              </a:rPr>
              <a:t>Esta plantilla incluye niveles detallados para el soporte de la mesa de servicio de TI (Nivel 1), Nivel 2 y Nivel 3, junto con un diagrama de flujo de trabajo de derivación personalizable para adaptar el proceso a las necesidades específicas de su organización de TI. </a:t>
            </a:r>
          </a:p>
        </p:txBody>
      </p:sp>
      <p:pic>
        <p:nvPicPr>
          <p:cNvPr id="90" name="Google Shape;90;p13">
            <a:hlinkClick r:id="rId3"/>
          </p:cNvPr>
          <p:cNvPicPr preferRelativeResize="0"/>
          <p:nvPr/>
        </p:nvPicPr>
        <p:blipFill>
          <a:blip r:embed="rId4">
            <a:extLst>
              <a:ext uri="{28A0092B-C50C-407E-A947-70E740481C1C}">
                <a14:useLocalDpi xmlns:a14="http://schemas.microsoft.com/office/drawing/2010/main" val="0"/>
              </a:ext>
            </a:extLst>
          </a:blip>
          <a:srcRect/>
          <a:stretch/>
        </p:blipFill>
        <p:spPr>
          <a:xfrm>
            <a:off x="7969937" y="497790"/>
            <a:ext cx="3744624" cy="742054"/>
          </a:xfrm>
          <a:prstGeom prst="rect">
            <a:avLst/>
          </a:prstGeom>
          <a:noFill/>
          <a:ln>
            <a:noFill/>
          </a:ln>
        </p:spPr>
      </p:pic>
      <p:sp>
        <p:nvSpPr>
          <p:cNvPr id="91" name="Google Shape;91;p13"/>
          <p:cNvSpPr txBox="1"/>
          <p:nvPr/>
        </p:nvSpPr>
        <p:spPr>
          <a:xfrm>
            <a:off x="361544" y="258507"/>
            <a:ext cx="7608393" cy="10771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2900" b="1" dirty="0">
                <a:solidFill>
                  <a:srgbClr val="011033"/>
                </a:solidFill>
                <a:latin typeface="Century Gothic"/>
                <a:ea typeface="Century Gothic"/>
                <a:cs typeface="Century Gothic"/>
                <a:sym typeface="Century Gothic"/>
              </a:rPr>
              <a:t>Ejemplo de plantilla de matriz de derivación de mesa de servicio de TI/ITIL</a:t>
            </a:r>
          </a:p>
        </p:txBody>
      </p:sp>
      <p:pic>
        <p:nvPicPr>
          <p:cNvPr id="5" name="Picture 4">
            <a:extLst>
              <a:ext uri="{FF2B5EF4-FFF2-40B4-BE49-F238E27FC236}">
                <a16:creationId xmlns:a16="http://schemas.microsoft.com/office/drawing/2014/main" id="{25AA1BDA-B231-0BDA-21D9-DF8551C542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71801" y="2428533"/>
            <a:ext cx="6342760" cy="2956703"/>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EA558F-2BA9-24E0-CD66-A49A1D91A513}"/>
              </a:ext>
            </a:extLst>
          </p:cNvPr>
          <p:cNvSpPr txBox="1"/>
          <p:nvPr/>
        </p:nvSpPr>
        <p:spPr>
          <a:xfrm>
            <a:off x="232094" y="186282"/>
            <a:ext cx="11576277" cy="646331"/>
          </a:xfrm>
          <a:prstGeom prst="rect">
            <a:avLst/>
          </a:prstGeom>
          <a:noFill/>
        </p:spPr>
        <p:txBody>
          <a:bodyPr wrap="square">
            <a:spAutoFit/>
          </a:bodyPr>
          <a:lstStyle/>
          <a:p>
            <a:pPr rtl="0">
              <a:spcBef>
                <a:spcPts val="0"/>
              </a:spcBef>
              <a:spcAft>
                <a:spcPts val="0"/>
              </a:spcAft>
            </a:pPr>
            <a:r>
              <a:rPr lang="es-419" sz="3600" b="1" dirty="0">
                <a:solidFill>
                  <a:srgbClr val="011033"/>
                </a:solidFill>
                <a:latin typeface="Century Gothic"/>
                <a:ea typeface="Century Gothic"/>
                <a:cs typeface="Century Gothic"/>
                <a:sym typeface="Century Gothic"/>
              </a:rPr>
              <a:t>Matriz de derivación de mesa de servicio de TI/ITIL</a:t>
            </a:r>
          </a:p>
        </p:txBody>
      </p:sp>
      <p:grpSp>
        <p:nvGrpSpPr>
          <p:cNvPr id="58" name="Group 57">
            <a:extLst>
              <a:ext uri="{FF2B5EF4-FFF2-40B4-BE49-F238E27FC236}">
                <a16:creationId xmlns:a16="http://schemas.microsoft.com/office/drawing/2014/main" id="{35DCAD6B-D29E-0BA6-CA76-AC39EB4507EF}"/>
              </a:ext>
            </a:extLst>
          </p:cNvPr>
          <p:cNvGrpSpPr/>
          <p:nvPr/>
        </p:nvGrpSpPr>
        <p:grpSpPr>
          <a:xfrm>
            <a:off x="74975" y="927678"/>
            <a:ext cx="12042046" cy="5589873"/>
            <a:chOff x="0" y="0"/>
            <a:chExt cx="12051574" cy="5589873"/>
          </a:xfrm>
        </p:grpSpPr>
        <p:sp>
          <p:nvSpPr>
            <p:cNvPr id="59" name="Flowchart: Manual Input 58">
              <a:extLst>
                <a:ext uri="{FF2B5EF4-FFF2-40B4-BE49-F238E27FC236}">
                  <a16:creationId xmlns:a16="http://schemas.microsoft.com/office/drawing/2014/main" id="{ADA34733-C0A7-1C7D-28E4-004C3ACDA395}"/>
                </a:ext>
              </a:extLst>
            </p:cNvPr>
            <p:cNvSpPr/>
            <p:nvPr/>
          </p:nvSpPr>
          <p:spPr>
            <a:xfrm>
              <a:off x="0" y="2035724"/>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50" dirty="0">
                  <a:latin typeface="Century Gothic" panose="020B0502020202020204" pitchFamily="34" charset="0"/>
                </a:rPr>
                <a:t>Falla en la instalación de software</a:t>
              </a:r>
            </a:p>
          </p:txBody>
        </p:sp>
        <p:sp>
          <p:nvSpPr>
            <p:cNvPr id="60" name="Rectangle: Diagonal Corners Rounded 59">
              <a:extLst>
                <a:ext uri="{FF2B5EF4-FFF2-40B4-BE49-F238E27FC236}">
                  <a16:creationId xmlns:a16="http://schemas.microsoft.com/office/drawing/2014/main" id="{69ACA092-E104-7695-ECF0-37DB8C522E3E}"/>
                </a:ext>
              </a:extLst>
            </p:cNvPr>
            <p:cNvSpPr/>
            <p:nvPr/>
          </p:nvSpPr>
          <p:spPr>
            <a:xfrm>
              <a:off x="2127405" y="660013"/>
              <a:ext cx="2114027" cy="1096657"/>
            </a:xfrm>
            <a:prstGeom prst="round2DiagRect">
              <a:avLst/>
            </a:prstGeom>
            <a:solidFill>
              <a:srgbClr val="0F9ED5">
                <a:alpha val="69804"/>
              </a:srgbClr>
            </a:solidFill>
            <a:ln>
              <a:solidFill>
                <a:srgbClr val="0F9ED5">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dirty="0">
                  <a:solidFill>
                    <a:sysClr val="windowText" lastClr="000000"/>
                  </a:solidFill>
                  <a:effectLst/>
                  <a:latin typeface="Century Gothic" panose="020B0502020202020204" pitchFamily="34" charset="0"/>
                </a:rPr>
                <a:t>Como</a:t>
              </a:r>
              <a:r>
                <a:rPr lang="es-419" sz="900" b="0" i="0" u="none" strike="noStrike" baseline="0" dirty="0">
                  <a:solidFill>
                    <a:sysClr val="windowText" lastClr="000000"/>
                  </a:solidFill>
                  <a:effectLst/>
                  <a:latin typeface="Century Gothic" panose="020B0502020202020204" pitchFamily="34" charset="0"/>
                </a:rPr>
                <a:t> p</a:t>
              </a:r>
              <a:r>
                <a:rPr lang="es-419" sz="900" b="0" i="0" u="none" strike="noStrike" dirty="0">
                  <a:solidFill>
                    <a:sysClr val="windowText" lastClr="000000"/>
                  </a:solidFill>
                  <a:effectLst/>
                  <a:latin typeface="Century Gothic" panose="020B0502020202020204" pitchFamily="34" charset="0"/>
                </a:rPr>
                <a:t>unto inicial de contacto para todos los problemas de TI,</a:t>
              </a:r>
              <a:r>
                <a:rPr lang="es-419" sz="900" b="0" i="0" u="none" strike="noStrike" baseline="0" dirty="0">
                  <a:solidFill>
                    <a:sysClr val="windowText" lastClr="000000"/>
                  </a:solidFill>
                  <a:effectLst/>
                  <a:latin typeface="Century Gothic" panose="020B0502020202020204" pitchFamily="34" charset="0"/>
                </a:rPr>
                <a:t> la mesa de ayuda</a:t>
              </a:r>
              <a:r>
                <a:rPr lang="es-419" sz="900" b="0" i="0" u="none" strike="noStrike" dirty="0">
                  <a:solidFill>
                    <a:sysClr val="windowText" lastClr="000000"/>
                  </a:solidFill>
                  <a:effectLst/>
                  <a:latin typeface="Century Gothic" panose="020B0502020202020204" pitchFamily="34" charset="0"/>
                </a:rPr>
                <a:t> maneja las consultas generales y la </a:t>
              </a:r>
              <a:r>
                <a:rPr lang="es-419" sz="900" b="0" i="0" u="none" strike="noStrike" kern="1200" dirty="0">
                  <a:solidFill>
                    <a:sysClr val="windowText" lastClr="000000"/>
                  </a:solidFill>
                  <a:effectLst/>
                  <a:latin typeface="Century Gothic" panose="020B0502020202020204" pitchFamily="34" charset="0"/>
                  <a:ea typeface="+mn-ea"/>
                  <a:cs typeface="+mn-cs"/>
                </a:rPr>
                <a:t>resolución de problemas</a:t>
              </a:r>
              <a:r>
                <a:rPr lang="es-419" sz="900" b="0" i="0" u="none" strike="noStrike" dirty="0">
                  <a:solidFill>
                    <a:sysClr val="windowText" lastClr="000000"/>
                  </a:solidFill>
                  <a:effectLst/>
                  <a:latin typeface="Century Gothic" panose="020B0502020202020204" pitchFamily="34" charset="0"/>
                </a:rPr>
                <a:t> básicos.</a:t>
              </a:r>
            </a:p>
          </p:txBody>
        </p:sp>
        <p:sp>
          <p:nvSpPr>
            <p:cNvPr id="61" name="Rectangle: Diagonal Corners Rounded 60">
              <a:extLst>
                <a:ext uri="{FF2B5EF4-FFF2-40B4-BE49-F238E27FC236}">
                  <a16:creationId xmlns:a16="http://schemas.microsoft.com/office/drawing/2014/main" id="{D650965C-D120-B9A2-280D-64A7EC386DED}"/>
                </a:ext>
              </a:extLst>
            </p:cNvPr>
            <p:cNvSpPr/>
            <p:nvPr/>
          </p:nvSpPr>
          <p:spPr>
            <a:xfrm>
              <a:off x="4712460" y="676711"/>
              <a:ext cx="2114027" cy="1096657"/>
            </a:xfrm>
            <a:prstGeom prst="round2DiagRect">
              <a:avLst/>
            </a:prstGeom>
            <a:solidFill>
              <a:srgbClr val="E97132">
                <a:alpha val="69804"/>
              </a:srgbClr>
            </a:solidFill>
            <a:ln>
              <a:solidFill>
                <a:srgbClr val="E97132">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a:solidFill>
                    <a:sysClr val="windowText" lastClr="000000"/>
                  </a:solidFill>
                  <a:effectLst/>
                  <a:latin typeface="Century Gothic" panose="020B0502020202020204" pitchFamily="34" charset="0"/>
                </a:rPr>
                <a:t>El nivel 2 se ocupa de problemas más complejos que requieren conocimientos especializados o habilidades técnicas adicionales.</a:t>
              </a:r>
              <a:r>
                <a:rPr lang="es-419" sz="900">
                  <a:solidFill>
                    <a:sysClr val="windowText" lastClr="000000"/>
                  </a:solidFill>
                  <a:latin typeface="Century Gothic" panose="020B0502020202020204" pitchFamily="34" charset="0"/>
                </a:rPr>
                <a:t> </a:t>
              </a:r>
            </a:p>
          </p:txBody>
        </p:sp>
        <p:sp>
          <p:nvSpPr>
            <p:cNvPr id="62" name="Rectangle: Diagonal Corners Rounded 61">
              <a:extLst>
                <a:ext uri="{FF2B5EF4-FFF2-40B4-BE49-F238E27FC236}">
                  <a16:creationId xmlns:a16="http://schemas.microsoft.com/office/drawing/2014/main" id="{36D6306E-513D-5679-11B4-1E88654A470A}"/>
                </a:ext>
              </a:extLst>
            </p:cNvPr>
            <p:cNvSpPr/>
            <p:nvPr/>
          </p:nvSpPr>
          <p:spPr>
            <a:xfrm>
              <a:off x="7297515" y="676712"/>
              <a:ext cx="2114027" cy="1096657"/>
            </a:xfrm>
            <a:prstGeom prst="round2DiagRect">
              <a:avLst/>
            </a:prstGeom>
            <a:solidFill>
              <a:srgbClr val="4EA72E">
                <a:alpha val="69804"/>
              </a:srgbClr>
            </a:solidFill>
            <a:ln>
              <a:solidFill>
                <a:srgbClr val="4EA72E">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a:solidFill>
                    <a:sysClr val="windowText" lastClr="000000"/>
                  </a:solidFill>
                  <a:effectLst/>
                  <a:latin typeface="Century Gothic" panose="020B0502020202020204" pitchFamily="34" charset="0"/>
                </a:rPr>
                <a:t>El nivel 3 aborda dificultades técnicas de alto nivel que involucran infraestructura del sistema o problemas profundos de software.</a:t>
              </a:r>
              <a:r>
                <a:rPr lang="es-419" sz="900">
                  <a:solidFill>
                    <a:sysClr val="windowText" lastClr="000000"/>
                  </a:solidFill>
                  <a:latin typeface="Century Gothic" panose="020B0502020202020204" pitchFamily="34" charset="0"/>
                </a:rPr>
                <a:t> </a:t>
              </a:r>
            </a:p>
          </p:txBody>
        </p:sp>
        <p:sp>
          <p:nvSpPr>
            <p:cNvPr id="63" name="Rectangle: Diagonal Corners Rounded 62">
              <a:extLst>
                <a:ext uri="{FF2B5EF4-FFF2-40B4-BE49-F238E27FC236}">
                  <a16:creationId xmlns:a16="http://schemas.microsoft.com/office/drawing/2014/main" id="{1E83C183-A9FE-0E57-5E91-2E34C16D2470}"/>
                </a:ext>
              </a:extLst>
            </p:cNvPr>
            <p:cNvSpPr/>
            <p:nvPr/>
          </p:nvSpPr>
          <p:spPr>
            <a:xfrm>
              <a:off x="9882570" y="676713"/>
              <a:ext cx="2114027" cy="1096657"/>
            </a:xfrm>
            <a:prstGeom prst="round2DiagRect">
              <a:avLst/>
            </a:prstGeom>
            <a:solidFill>
              <a:srgbClr val="FFC000">
                <a:alpha val="69804"/>
              </a:srgbClr>
            </a:solidFill>
            <a:ln>
              <a:solidFill>
                <a:srgbClr val="FFC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a:solidFill>
                    <a:sysClr val="windowText" lastClr="000000"/>
                  </a:solidFill>
                  <a:effectLst/>
                  <a:latin typeface="Century Gothic" panose="020B0502020202020204" pitchFamily="34" charset="0"/>
                </a:rPr>
                <a:t>El nivel X</a:t>
              </a:r>
              <a:r>
                <a:rPr lang="es-419" sz="900" b="0" i="0" u="none" strike="noStrike" baseline="0">
                  <a:solidFill>
                    <a:sysClr val="windowText" lastClr="000000"/>
                  </a:solidFill>
                  <a:effectLst/>
                  <a:latin typeface="Century Gothic" panose="020B0502020202020204" pitchFamily="34" charset="0"/>
                </a:rPr>
                <a:t> r</a:t>
              </a:r>
              <a:r>
                <a:rPr lang="es-419" sz="900" b="0" i="0" u="none" strike="noStrike">
                  <a:solidFill>
                    <a:sysClr val="windowText" lastClr="000000"/>
                  </a:solidFill>
                  <a:effectLst/>
                  <a:latin typeface="Century Gothic" panose="020B0502020202020204" pitchFamily="34" charset="0"/>
                </a:rPr>
                <a:t>epresenta el soporte externo o la asistencia específica de proveedores para problemas altamente especializados.</a:t>
              </a:r>
              <a:r>
                <a:rPr lang="es-419" sz="900">
                  <a:solidFill>
                    <a:sysClr val="windowText" lastClr="000000"/>
                  </a:solidFill>
                  <a:latin typeface="Century Gothic" panose="020B0502020202020204" pitchFamily="34" charset="0"/>
                </a:rPr>
                <a:t> </a:t>
              </a:r>
            </a:p>
          </p:txBody>
        </p:sp>
        <p:sp>
          <p:nvSpPr>
            <p:cNvPr id="64" name="Rectangle: Diagonal Corners Rounded 63">
              <a:extLst>
                <a:ext uri="{FF2B5EF4-FFF2-40B4-BE49-F238E27FC236}">
                  <a16:creationId xmlns:a16="http://schemas.microsoft.com/office/drawing/2014/main" id="{17F6C2F7-6290-ADC3-4CB8-A4735D09BB71}"/>
                </a:ext>
              </a:extLst>
            </p:cNvPr>
            <p:cNvSpPr/>
            <p:nvPr/>
          </p:nvSpPr>
          <p:spPr>
            <a:xfrm>
              <a:off x="2127405" y="0"/>
              <a:ext cx="2114027" cy="806910"/>
            </a:xfrm>
            <a:prstGeom prst="round2Diag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spc="-20" dirty="0">
                  <a:solidFill>
                    <a:sysClr val="windowText" lastClr="000000"/>
                  </a:solidFill>
                  <a:effectLst/>
                  <a:latin typeface="Century Gothic" panose="020B0502020202020204" pitchFamily="34" charset="0"/>
                </a:rPr>
                <a:t>Mesa de servicio de TI (nivel 1)</a:t>
              </a:r>
              <a:r>
                <a:rPr lang="es-419" sz="1000" b="1" spc="-20" dirty="0">
                  <a:solidFill>
                    <a:sysClr val="windowText" lastClr="000000"/>
                  </a:solidFill>
                  <a:latin typeface="Century Gothic" panose="020B0502020202020204" pitchFamily="34" charset="0"/>
                </a:rPr>
                <a:t> </a:t>
              </a:r>
            </a:p>
          </p:txBody>
        </p:sp>
        <p:sp>
          <p:nvSpPr>
            <p:cNvPr id="65" name="Rectangle: Diagonal Corners Rounded 64">
              <a:extLst>
                <a:ext uri="{FF2B5EF4-FFF2-40B4-BE49-F238E27FC236}">
                  <a16:creationId xmlns:a16="http://schemas.microsoft.com/office/drawing/2014/main" id="{D9E275AA-29E3-D448-BB05-2400227B2D3D}"/>
                </a:ext>
              </a:extLst>
            </p:cNvPr>
            <p:cNvSpPr/>
            <p:nvPr/>
          </p:nvSpPr>
          <p:spPr>
            <a:xfrm>
              <a:off x="4712460" y="3168"/>
              <a:ext cx="2114027" cy="806452"/>
            </a:xfrm>
            <a:prstGeom prst="round2Diag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a:solidFill>
                    <a:sysClr val="windowText" lastClr="000000"/>
                  </a:solidFill>
                  <a:effectLst/>
                  <a:latin typeface="Century Gothic" panose="020B0502020202020204" pitchFamily="34" charset="0"/>
                </a:rPr>
                <a:t>Soporte de nivel 2</a:t>
              </a:r>
              <a:r>
                <a:rPr lang="es-419" sz="1000" b="1">
                  <a:solidFill>
                    <a:sysClr val="windowText" lastClr="000000"/>
                  </a:solidFill>
                  <a:latin typeface="Century Gothic" panose="020B0502020202020204" pitchFamily="34" charset="0"/>
                </a:rPr>
                <a:t> </a:t>
              </a:r>
            </a:p>
          </p:txBody>
        </p:sp>
        <p:sp>
          <p:nvSpPr>
            <p:cNvPr id="66" name="Rectangle: Diagonal Corners Rounded 65">
              <a:extLst>
                <a:ext uri="{FF2B5EF4-FFF2-40B4-BE49-F238E27FC236}">
                  <a16:creationId xmlns:a16="http://schemas.microsoft.com/office/drawing/2014/main" id="{49F26A03-7E37-674C-8936-6C6CC153BED8}"/>
                </a:ext>
              </a:extLst>
            </p:cNvPr>
            <p:cNvSpPr/>
            <p:nvPr/>
          </p:nvSpPr>
          <p:spPr>
            <a:xfrm>
              <a:off x="7297515" y="3168"/>
              <a:ext cx="2114027" cy="806452"/>
            </a:xfrm>
            <a:prstGeom prst="round2Diag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a:solidFill>
                    <a:sysClr val="windowText" lastClr="000000"/>
                  </a:solidFill>
                  <a:effectLst/>
                  <a:latin typeface="Century Gothic" panose="020B0502020202020204" pitchFamily="34" charset="0"/>
                </a:rPr>
                <a:t>Soporte de nivel 3</a:t>
              </a:r>
              <a:r>
                <a:rPr lang="es-419" sz="1000" b="1">
                  <a:solidFill>
                    <a:sysClr val="windowText" lastClr="000000"/>
                  </a:solidFill>
                  <a:latin typeface="Century Gothic" panose="020B0502020202020204" pitchFamily="34" charset="0"/>
                </a:rPr>
                <a:t> </a:t>
              </a:r>
            </a:p>
          </p:txBody>
        </p:sp>
        <p:sp>
          <p:nvSpPr>
            <p:cNvPr id="67" name="Rectangle: Diagonal Corners Rounded 66">
              <a:extLst>
                <a:ext uri="{FF2B5EF4-FFF2-40B4-BE49-F238E27FC236}">
                  <a16:creationId xmlns:a16="http://schemas.microsoft.com/office/drawing/2014/main" id="{23E23BB1-2BB7-4ACB-ACEF-64ED8097D837}"/>
                </a:ext>
              </a:extLst>
            </p:cNvPr>
            <p:cNvSpPr/>
            <p:nvPr/>
          </p:nvSpPr>
          <p:spPr>
            <a:xfrm>
              <a:off x="9882570" y="3168"/>
              <a:ext cx="2114027" cy="806452"/>
            </a:xfrm>
            <a:prstGeom prst="round2Diag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a:solidFill>
                    <a:sysClr val="windowText" lastClr="000000"/>
                  </a:solidFill>
                  <a:effectLst/>
                  <a:latin typeface="Century Gothic" panose="020B0502020202020204" pitchFamily="34" charset="0"/>
                </a:rPr>
                <a:t>Soporte de nivel X</a:t>
              </a:r>
              <a:r>
                <a:rPr lang="es-419" sz="1000" b="1">
                  <a:solidFill>
                    <a:sysClr val="windowText" lastClr="000000"/>
                  </a:solidFill>
                  <a:latin typeface="Century Gothic" panose="020B0502020202020204" pitchFamily="34" charset="0"/>
                </a:rPr>
                <a:t> </a:t>
              </a:r>
            </a:p>
          </p:txBody>
        </p:sp>
        <p:sp>
          <p:nvSpPr>
            <p:cNvPr id="68" name="Flowchart: Manual Input 67">
              <a:extLst>
                <a:ext uri="{FF2B5EF4-FFF2-40B4-BE49-F238E27FC236}">
                  <a16:creationId xmlns:a16="http://schemas.microsoft.com/office/drawing/2014/main" id="{2A2377AB-8252-1883-BDEE-185BDD6A5BCC}"/>
                </a:ext>
              </a:extLst>
            </p:cNvPr>
            <p:cNvSpPr/>
            <p:nvPr/>
          </p:nvSpPr>
          <p:spPr>
            <a:xfrm>
              <a:off x="0" y="3004660"/>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50">
                  <a:latin typeface="Century Gothic" panose="020B0502020202020204" pitchFamily="34" charset="0"/>
                </a:rPr>
                <a:t>Tiempo de inactividad de la red</a:t>
              </a:r>
            </a:p>
          </p:txBody>
        </p:sp>
        <p:sp>
          <p:nvSpPr>
            <p:cNvPr id="69" name="Flowchart: Manual Input 68">
              <a:extLst>
                <a:ext uri="{FF2B5EF4-FFF2-40B4-BE49-F238E27FC236}">
                  <a16:creationId xmlns:a16="http://schemas.microsoft.com/office/drawing/2014/main" id="{48C900A0-8B89-EA8A-4655-3E9EA85185B5}"/>
                </a:ext>
              </a:extLst>
            </p:cNvPr>
            <p:cNvSpPr/>
            <p:nvPr/>
          </p:nvSpPr>
          <p:spPr>
            <a:xfrm>
              <a:off x="0" y="3973596"/>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50">
                  <a:latin typeface="Century Gothic" panose="020B0502020202020204" pitchFamily="34" charset="0"/>
                </a:rPr>
                <a:t>Vulneración de la seguridad de los datos</a:t>
              </a:r>
            </a:p>
          </p:txBody>
        </p:sp>
        <p:sp>
          <p:nvSpPr>
            <p:cNvPr id="70" name="Flowchart: Manual Input 69">
              <a:extLst>
                <a:ext uri="{FF2B5EF4-FFF2-40B4-BE49-F238E27FC236}">
                  <a16:creationId xmlns:a16="http://schemas.microsoft.com/office/drawing/2014/main" id="{FDBB6B3F-01BD-0092-132F-B6EFCF029B06}"/>
                </a:ext>
              </a:extLst>
            </p:cNvPr>
            <p:cNvSpPr/>
            <p:nvPr/>
          </p:nvSpPr>
          <p:spPr>
            <a:xfrm>
              <a:off x="0" y="4942521"/>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50">
                  <a:latin typeface="Century Gothic" panose="020B0502020202020204" pitchFamily="34" charset="0"/>
                </a:rPr>
                <a:t>Interrupciones de servicios de la nube</a:t>
              </a:r>
            </a:p>
          </p:txBody>
        </p:sp>
        <p:sp>
          <p:nvSpPr>
            <p:cNvPr id="71" name="Flowchart: Terminator 70">
              <a:extLst>
                <a:ext uri="{FF2B5EF4-FFF2-40B4-BE49-F238E27FC236}">
                  <a16:creationId xmlns:a16="http://schemas.microsoft.com/office/drawing/2014/main" id="{32DF4E3D-5E86-4F2E-9E79-B27E78F4CC23}"/>
                </a:ext>
              </a:extLst>
            </p:cNvPr>
            <p:cNvSpPr/>
            <p:nvPr/>
          </p:nvSpPr>
          <p:spPr>
            <a:xfrm>
              <a:off x="2072427" y="1967213"/>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dirty="0">
                  <a:solidFill>
                    <a:sysClr val="windowText" lastClr="000000"/>
                  </a:solidFill>
                  <a:effectLst/>
                  <a:latin typeface="Century Gothic" panose="020B0502020202020204" pitchFamily="34" charset="0"/>
                </a:rPr>
                <a:t>Confirmar los requisitos del sistema e intentar procedimientos básicos de reinstalación.</a:t>
              </a:r>
            </a:p>
          </p:txBody>
        </p:sp>
        <p:sp>
          <p:nvSpPr>
            <p:cNvPr id="72" name="Flowchart: Terminator 71">
              <a:extLst>
                <a:ext uri="{FF2B5EF4-FFF2-40B4-BE49-F238E27FC236}">
                  <a16:creationId xmlns:a16="http://schemas.microsoft.com/office/drawing/2014/main" id="{B9F7F77A-B0F5-9988-7F87-45A5C9033BB6}"/>
                </a:ext>
              </a:extLst>
            </p:cNvPr>
            <p:cNvSpPr/>
            <p:nvPr/>
          </p:nvSpPr>
          <p:spPr>
            <a:xfrm>
              <a:off x="2072427" y="2936147"/>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Realizar un diagnóstico detallado para identificar conflictos o archivos dañados. Probar sistemas alternativos, si es necesario.</a:t>
              </a:r>
            </a:p>
          </p:txBody>
        </p:sp>
        <p:sp>
          <p:nvSpPr>
            <p:cNvPr id="73" name="Flowchart: Terminator 72">
              <a:extLst>
                <a:ext uri="{FF2B5EF4-FFF2-40B4-BE49-F238E27FC236}">
                  <a16:creationId xmlns:a16="http://schemas.microsoft.com/office/drawing/2014/main" id="{19A99C81-F4A0-C53E-E81D-7B9C8F4A927A}"/>
                </a:ext>
              </a:extLst>
            </p:cNvPr>
            <p:cNvSpPr/>
            <p:nvPr/>
          </p:nvSpPr>
          <p:spPr>
            <a:xfrm>
              <a:off x="2072427" y="3905077"/>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Revisar y rectificar ajustes del sistema o conflictos de registros profundos que podrían perjudicar la</a:t>
              </a:r>
              <a:r>
                <a:rPr lang="es-419" sz="850" i="0" u="none" strike="noStrike" baseline="0">
                  <a:solidFill>
                    <a:sysClr val="windowText" lastClr="000000"/>
                  </a:solidFill>
                  <a:effectLst/>
                  <a:latin typeface="Century Gothic" panose="020B0502020202020204" pitchFamily="34" charset="0"/>
                </a:rPr>
                <a:t> función</a:t>
              </a:r>
              <a:r>
                <a:rPr lang="es-419" sz="850" i="0" u="none" strike="noStrike">
                  <a:solidFill>
                    <a:sysClr val="windowText" lastClr="000000"/>
                  </a:solidFill>
                  <a:effectLst/>
                  <a:latin typeface="Century Gothic" panose="020B0502020202020204" pitchFamily="34" charset="0"/>
                </a:rPr>
                <a:t> del sistema de seguridad.</a:t>
              </a:r>
            </a:p>
          </p:txBody>
        </p:sp>
        <p:sp>
          <p:nvSpPr>
            <p:cNvPr id="74" name="Flowchart: Terminator 73">
              <a:extLst>
                <a:ext uri="{FF2B5EF4-FFF2-40B4-BE49-F238E27FC236}">
                  <a16:creationId xmlns:a16="http://schemas.microsoft.com/office/drawing/2014/main" id="{1ABAC143-F70A-6D59-CCF6-35551F8DC236}"/>
                </a:ext>
              </a:extLst>
            </p:cNvPr>
            <p:cNvSpPr/>
            <p:nvPr/>
          </p:nvSpPr>
          <p:spPr>
            <a:xfrm>
              <a:off x="2072427" y="4874010"/>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Consultar al proveedor de software por problemas de instalación de software propio o para recibir parches.</a:t>
              </a:r>
            </a:p>
          </p:txBody>
        </p:sp>
        <p:sp>
          <p:nvSpPr>
            <p:cNvPr id="75" name="Flowchart: Terminator 74">
              <a:extLst>
                <a:ext uri="{FF2B5EF4-FFF2-40B4-BE49-F238E27FC236}">
                  <a16:creationId xmlns:a16="http://schemas.microsoft.com/office/drawing/2014/main" id="{6C38BCA3-D22D-26B6-A206-38D46ED52D1D}"/>
                </a:ext>
              </a:extLst>
            </p:cNvPr>
            <p:cNvSpPr/>
            <p:nvPr/>
          </p:nvSpPr>
          <p:spPr>
            <a:xfrm>
              <a:off x="4657482" y="1967213"/>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Controlar los informes iniciales y confirmar si el problema está extendido o localizado. Volver a configurar los enrutadores o interruptores, si corresponde.</a:t>
              </a:r>
            </a:p>
          </p:txBody>
        </p:sp>
        <p:sp>
          <p:nvSpPr>
            <p:cNvPr id="76" name="Flowchart: Terminator 75">
              <a:extLst>
                <a:ext uri="{FF2B5EF4-FFF2-40B4-BE49-F238E27FC236}">
                  <a16:creationId xmlns:a16="http://schemas.microsoft.com/office/drawing/2014/main" id="{FD588D93-7F4A-D890-60EA-046DC8684A9B}"/>
                </a:ext>
              </a:extLst>
            </p:cNvPr>
            <p:cNvSpPr/>
            <p:nvPr/>
          </p:nvSpPr>
          <p:spPr>
            <a:xfrm>
              <a:off x="4657482" y="2936147"/>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Analizar los registros de red y coordinar con los proveedores de servicio o equipos de red interna para identificar las interrupciones.</a:t>
              </a:r>
            </a:p>
          </p:txBody>
        </p:sp>
        <p:sp>
          <p:nvSpPr>
            <p:cNvPr id="77" name="Flowchart: Terminator 76">
              <a:extLst>
                <a:ext uri="{FF2B5EF4-FFF2-40B4-BE49-F238E27FC236}">
                  <a16:creationId xmlns:a16="http://schemas.microsoft.com/office/drawing/2014/main" id="{6D77F121-9083-FC63-4B60-1ED401CDC9B3}"/>
                </a:ext>
              </a:extLst>
            </p:cNvPr>
            <p:cNvSpPr/>
            <p:nvPr/>
          </p:nvSpPr>
          <p:spPr>
            <a:xfrm>
              <a:off x="4657482" y="3905077"/>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Implementar procedimientos avanzados de recuperación de la red y volver a configurar los protocolos centrales de enrutamiento.</a:t>
              </a:r>
            </a:p>
          </p:txBody>
        </p:sp>
        <p:sp>
          <p:nvSpPr>
            <p:cNvPr id="78" name="Flowchart: Terminator 77">
              <a:extLst>
                <a:ext uri="{FF2B5EF4-FFF2-40B4-BE49-F238E27FC236}">
                  <a16:creationId xmlns:a16="http://schemas.microsoft.com/office/drawing/2014/main" id="{85340F13-CA83-D69D-4F33-D4347BD1BF78}"/>
                </a:ext>
              </a:extLst>
            </p:cNvPr>
            <p:cNvSpPr/>
            <p:nvPr/>
          </p:nvSpPr>
          <p:spPr>
            <a:xfrm>
              <a:off x="4657482" y="4874010"/>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Involucrar a los proveedores de equipos de red para las actualizaciones críticas de firmware o diagnósticos especializados.</a:t>
              </a:r>
            </a:p>
          </p:txBody>
        </p:sp>
        <p:sp>
          <p:nvSpPr>
            <p:cNvPr id="79" name="Flowchart: Terminator 78">
              <a:extLst>
                <a:ext uri="{FF2B5EF4-FFF2-40B4-BE49-F238E27FC236}">
                  <a16:creationId xmlns:a16="http://schemas.microsoft.com/office/drawing/2014/main" id="{7BF4B306-BF6E-3C11-97A2-314B116BB601}"/>
                </a:ext>
              </a:extLst>
            </p:cNvPr>
            <p:cNvSpPr/>
            <p:nvPr/>
          </p:nvSpPr>
          <p:spPr>
            <a:xfrm>
              <a:off x="7242537" y="1967212"/>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Registrar el incidente, alertar a los equipos de seguridad e iniciar un procedimiento preliminar de bloqueo de datos.</a:t>
              </a:r>
            </a:p>
          </p:txBody>
        </p:sp>
        <p:sp>
          <p:nvSpPr>
            <p:cNvPr id="80" name="Flowchart: Terminator 79">
              <a:extLst>
                <a:ext uri="{FF2B5EF4-FFF2-40B4-BE49-F238E27FC236}">
                  <a16:creationId xmlns:a16="http://schemas.microsoft.com/office/drawing/2014/main" id="{6728A035-064F-39DE-01D5-D53A66BA0B17}"/>
                </a:ext>
              </a:extLst>
            </p:cNvPr>
            <p:cNvSpPr/>
            <p:nvPr/>
          </p:nvSpPr>
          <p:spPr>
            <a:xfrm>
              <a:off x="7242537" y="2936146"/>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Realizar un análisis forense inicial para evaluar el alcance de la vulneración e identificar los sistemas comprometidos.</a:t>
              </a:r>
            </a:p>
          </p:txBody>
        </p:sp>
        <p:sp>
          <p:nvSpPr>
            <p:cNvPr id="81" name="Flowchart: Terminator 80">
              <a:extLst>
                <a:ext uri="{FF2B5EF4-FFF2-40B4-BE49-F238E27FC236}">
                  <a16:creationId xmlns:a16="http://schemas.microsoft.com/office/drawing/2014/main" id="{DA1F30FA-E09D-F7ED-6BB3-EA9A7CB0ADBD}"/>
                </a:ext>
              </a:extLst>
            </p:cNvPr>
            <p:cNvSpPr/>
            <p:nvPr/>
          </p:nvSpPr>
          <p:spPr>
            <a:xfrm>
              <a:off x="7242537" y="3905076"/>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Conducir auditorías integrales de seguridad e implementar estrategias de remediación para asegurar todos los puntos de datos.</a:t>
              </a:r>
            </a:p>
          </p:txBody>
        </p:sp>
        <p:sp>
          <p:nvSpPr>
            <p:cNvPr id="82" name="Flowchart: Terminator 81">
              <a:extLst>
                <a:ext uri="{FF2B5EF4-FFF2-40B4-BE49-F238E27FC236}">
                  <a16:creationId xmlns:a16="http://schemas.microsoft.com/office/drawing/2014/main" id="{03D9B196-BA07-B0CA-7B4A-C8E68E8280D4}"/>
                </a:ext>
              </a:extLst>
            </p:cNvPr>
            <p:cNvSpPr/>
            <p:nvPr/>
          </p:nvSpPr>
          <p:spPr>
            <a:xfrm>
              <a:off x="7242537" y="4874009"/>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Trabajar con las empresas de ciberseguirdad para obtener soluciones avanzadas de detección de amenazas y técnicas de mitigación.</a:t>
              </a:r>
            </a:p>
          </p:txBody>
        </p:sp>
        <p:sp>
          <p:nvSpPr>
            <p:cNvPr id="83" name="Flowchart: Terminator 82">
              <a:extLst>
                <a:ext uri="{FF2B5EF4-FFF2-40B4-BE49-F238E27FC236}">
                  <a16:creationId xmlns:a16="http://schemas.microsoft.com/office/drawing/2014/main" id="{EACD8E14-40D7-4372-1A7E-5628780BDB4F}"/>
                </a:ext>
              </a:extLst>
            </p:cNvPr>
            <p:cNvSpPr/>
            <p:nvPr/>
          </p:nvSpPr>
          <p:spPr>
            <a:xfrm>
              <a:off x="9827592" y="1967213"/>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Comprobar el estado de servicio con los proveedores de nube e informar los detalles de la interrupción a los usuarios.</a:t>
              </a:r>
            </a:p>
          </p:txBody>
        </p:sp>
        <p:sp>
          <p:nvSpPr>
            <p:cNvPr id="84" name="Flowchart: Terminator 83">
              <a:extLst>
                <a:ext uri="{FF2B5EF4-FFF2-40B4-BE49-F238E27FC236}">
                  <a16:creationId xmlns:a16="http://schemas.microsoft.com/office/drawing/2014/main" id="{3EAB794E-5A46-932A-E118-CBDAEAD4267F}"/>
                </a:ext>
              </a:extLst>
            </p:cNvPr>
            <p:cNvSpPr/>
            <p:nvPr/>
          </p:nvSpPr>
          <p:spPr>
            <a:xfrm>
              <a:off x="9827592" y="2936147"/>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Evaluar las integraciones en las API y realizar comprobaciones en los servicios relacionados para asegurar la conectividad.</a:t>
              </a:r>
            </a:p>
          </p:txBody>
        </p:sp>
        <p:sp>
          <p:nvSpPr>
            <p:cNvPr id="85" name="Flowchart: Terminator 84">
              <a:extLst>
                <a:ext uri="{FF2B5EF4-FFF2-40B4-BE49-F238E27FC236}">
                  <a16:creationId xmlns:a16="http://schemas.microsoft.com/office/drawing/2014/main" id="{3C986181-75FB-37FD-DB24-F8AFA3B58AA4}"/>
                </a:ext>
              </a:extLst>
            </p:cNvPr>
            <p:cNvSpPr/>
            <p:nvPr/>
          </p:nvSpPr>
          <p:spPr>
            <a:xfrm>
              <a:off x="9827592" y="3905077"/>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Coordinar con los ingenieros de nube para restablecer el servicio y gestionar comprobaciones de la integridad de los datos.</a:t>
              </a:r>
            </a:p>
          </p:txBody>
        </p:sp>
        <p:sp>
          <p:nvSpPr>
            <p:cNvPr id="86" name="Flowchart: Terminator 85">
              <a:extLst>
                <a:ext uri="{FF2B5EF4-FFF2-40B4-BE49-F238E27FC236}">
                  <a16:creationId xmlns:a16="http://schemas.microsoft.com/office/drawing/2014/main" id="{1F8E0943-4C6E-8F93-E18C-128816A2AB1A}"/>
                </a:ext>
              </a:extLst>
            </p:cNvPr>
            <p:cNvSpPr/>
            <p:nvPr/>
          </p:nvSpPr>
          <p:spPr>
            <a:xfrm>
              <a:off x="9827592" y="4874010"/>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850" i="0" u="none" strike="noStrike">
                  <a:solidFill>
                    <a:sysClr val="windowText" lastClr="000000"/>
                  </a:solidFill>
                  <a:effectLst/>
                  <a:latin typeface="Century Gothic" panose="020B0502020202020204" pitchFamily="34" charset="0"/>
                </a:rPr>
                <a:t>Comunicarse con los proveedores de servicio de nube para obtener un análisis de causa de origen y evitar futuras interrupciones.</a:t>
              </a:r>
            </a:p>
          </p:txBody>
        </p:sp>
        <p:pic>
          <p:nvPicPr>
            <p:cNvPr id="87" name="Graphic 36" descr="Esquema de círculos con flechas">
              <a:extLst>
                <a:ext uri="{FF2B5EF4-FFF2-40B4-BE49-F238E27FC236}">
                  <a16:creationId xmlns:a16="http://schemas.microsoft.com/office/drawing/2014/main" id="{2461B125-52C8-1D4E-CA15-FB852CC00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618" y="103152"/>
              <a:ext cx="449820" cy="449820"/>
            </a:xfrm>
            <a:prstGeom prst="rect">
              <a:avLst/>
            </a:prstGeom>
          </p:spPr>
        </p:pic>
        <p:pic>
          <p:nvPicPr>
            <p:cNvPr id="88" name="Graphic 38" descr="Esquema de terminal Cmd">
              <a:extLst>
                <a:ext uri="{FF2B5EF4-FFF2-40B4-BE49-F238E27FC236}">
                  <a16:creationId xmlns:a16="http://schemas.microsoft.com/office/drawing/2014/main" id="{FDA9D46A-50FD-60AB-3816-2C7E0BE9FE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4673" y="103152"/>
              <a:ext cx="449820" cy="449820"/>
            </a:xfrm>
            <a:prstGeom prst="rect">
              <a:avLst/>
            </a:prstGeom>
          </p:spPr>
        </p:pic>
        <p:pic>
          <p:nvPicPr>
            <p:cNvPr id="89" name="Graphic 40" descr="Esquema de llave">
              <a:extLst>
                <a:ext uri="{FF2B5EF4-FFF2-40B4-BE49-F238E27FC236}">
                  <a16:creationId xmlns:a16="http://schemas.microsoft.com/office/drawing/2014/main" id="{3D73BB35-47B3-69C7-861A-A88D262468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4563" y="103152"/>
              <a:ext cx="449820" cy="449820"/>
            </a:xfrm>
            <a:prstGeom prst="rect">
              <a:avLst/>
            </a:prstGeom>
          </p:spPr>
        </p:pic>
        <p:pic>
          <p:nvPicPr>
            <p:cNvPr id="90" name="Graphic 42" descr="Esquema de Vlog">
              <a:extLst>
                <a:ext uri="{FF2B5EF4-FFF2-40B4-BE49-F238E27FC236}">
                  <a16:creationId xmlns:a16="http://schemas.microsoft.com/office/drawing/2014/main" id="{BAF8F6DC-A47E-5892-A096-5A57ABEC67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9508" y="103152"/>
              <a:ext cx="449820" cy="449820"/>
            </a:xfrm>
            <a:prstGeom prst="rect">
              <a:avLst/>
            </a:prstGeom>
          </p:spPr>
        </p:pic>
        <p:cxnSp>
          <p:nvCxnSpPr>
            <p:cNvPr id="91" name="Straight Arrow Connector 90">
              <a:extLst>
                <a:ext uri="{FF2B5EF4-FFF2-40B4-BE49-F238E27FC236}">
                  <a16:creationId xmlns:a16="http://schemas.microsoft.com/office/drawing/2014/main" id="{9575746F-CD3F-71C1-6643-18511CA6407A}"/>
                </a:ext>
              </a:extLst>
            </p:cNvPr>
            <p:cNvCxnSpPr>
              <a:cxnSpLocks/>
              <a:stCxn id="59" idx="3"/>
              <a:endCxn id="71" idx="1"/>
            </p:cNvCxnSpPr>
            <p:nvPr/>
          </p:nvCxnSpPr>
          <p:spPr>
            <a:xfrm>
              <a:off x="1711354" y="2325145"/>
              <a:ext cx="361073" cy="0"/>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DA7D04D6-98F7-5171-A6BE-B03CA0994124}"/>
                </a:ext>
              </a:extLst>
            </p:cNvPr>
            <p:cNvCxnSpPr>
              <a:cxnSpLocks/>
              <a:stCxn id="68" idx="3"/>
              <a:endCxn id="72" idx="1"/>
            </p:cNvCxnSpPr>
            <p:nvPr/>
          </p:nvCxnSpPr>
          <p:spPr>
            <a:xfrm flipV="1">
              <a:off x="1711354" y="3294079"/>
              <a:ext cx="361073" cy="2"/>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C4C6E932-6B87-A2EA-608E-8354DE711525}"/>
                </a:ext>
              </a:extLst>
            </p:cNvPr>
            <p:cNvCxnSpPr>
              <a:cxnSpLocks/>
              <a:stCxn id="69" idx="3"/>
              <a:endCxn id="73" idx="1"/>
            </p:cNvCxnSpPr>
            <p:nvPr/>
          </p:nvCxnSpPr>
          <p:spPr>
            <a:xfrm flipV="1">
              <a:off x="1711354" y="4263009"/>
              <a:ext cx="361073" cy="8"/>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15225CA5-8B71-930E-30F8-BDF48B31C841}"/>
                </a:ext>
              </a:extLst>
            </p:cNvPr>
            <p:cNvCxnSpPr>
              <a:cxnSpLocks/>
              <a:stCxn id="70" idx="3"/>
              <a:endCxn id="74" idx="1"/>
            </p:cNvCxnSpPr>
            <p:nvPr/>
          </p:nvCxnSpPr>
          <p:spPr>
            <a:xfrm>
              <a:off x="1711354" y="5231942"/>
              <a:ext cx="361073" cy="0"/>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3F084361-7076-D613-8D58-DA020FF55427}"/>
                </a:ext>
              </a:extLst>
            </p:cNvPr>
            <p:cNvCxnSpPr>
              <a:cxnSpLocks/>
              <a:stCxn id="71" idx="3"/>
              <a:endCxn id="75" idx="1"/>
            </p:cNvCxnSpPr>
            <p:nvPr/>
          </p:nvCxnSpPr>
          <p:spPr>
            <a:xfrm>
              <a:off x="4296409" y="2325145"/>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A69E5BB0-50FE-B9E6-EFAC-386666C0E3A1}"/>
                </a:ext>
              </a:extLst>
            </p:cNvPr>
            <p:cNvCxnSpPr>
              <a:cxnSpLocks/>
              <a:stCxn id="72" idx="3"/>
              <a:endCxn id="76" idx="1"/>
            </p:cNvCxnSpPr>
            <p:nvPr/>
          </p:nvCxnSpPr>
          <p:spPr>
            <a:xfrm>
              <a:off x="4296409" y="3294079"/>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6EEB463C-A004-1111-2276-6E015B14E372}"/>
                </a:ext>
              </a:extLst>
            </p:cNvPr>
            <p:cNvCxnSpPr>
              <a:cxnSpLocks/>
              <a:stCxn id="73" idx="3"/>
              <a:endCxn id="77" idx="1"/>
            </p:cNvCxnSpPr>
            <p:nvPr/>
          </p:nvCxnSpPr>
          <p:spPr>
            <a:xfrm>
              <a:off x="4296409" y="4263009"/>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BF6BEC37-AB83-1477-9083-65764F536FB0}"/>
                </a:ext>
              </a:extLst>
            </p:cNvPr>
            <p:cNvCxnSpPr>
              <a:cxnSpLocks/>
              <a:stCxn id="74" idx="3"/>
              <a:endCxn id="78" idx="1"/>
            </p:cNvCxnSpPr>
            <p:nvPr/>
          </p:nvCxnSpPr>
          <p:spPr>
            <a:xfrm>
              <a:off x="4296409" y="5231942"/>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2F0A4694-2D8E-6116-9D16-AE9352B152D4}"/>
                </a:ext>
              </a:extLst>
            </p:cNvPr>
            <p:cNvCxnSpPr>
              <a:cxnSpLocks/>
              <a:stCxn id="75" idx="3"/>
              <a:endCxn id="79" idx="1"/>
            </p:cNvCxnSpPr>
            <p:nvPr/>
          </p:nvCxnSpPr>
          <p:spPr>
            <a:xfrm flipV="1">
              <a:off x="6881464" y="2325144"/>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B40AB30E-58B2-8CB2-B1FD-F09A27C32246}"/>
                </a:ext>
              </a:extLst>
            </p:cNvPr>
            <p:cNvCxnSpPr>
              <a:cxnSpLocks/>
              <a:stCxn id="76" idx="3"/>
              <a:endCxn id="80" idx="1"/>
            </p:cNvCxnSpPr>
            <p:nvPr/>
          </p:nvCxnSpPr>
          <p:spPr>
            <a:xfrm flipV="1">
              <a:off x="6881464" y="3294078"/>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E0AFA3E2-E15B-688A-91B4-3217FFD96D36}"/>
                </a:ext>
              </a:extLst>
            </p:cNvPr>
            <p:cNvCxnSpPr>
              <a:cxnSpLocks/>
              <a:stCxn id="77" idx="3"/>
              <a:endCxn id="81" idx="1"/>
            </p:cNvCxnSpPr>
            <p:nvPr/>
          </p:nvCxnSpPr>
          <p:spPr>
            <a:xfrm flipV="1">
              <a:off x="6881464" y="4263008"/>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C04DBE67-F523-3CA6-CDB0-1956D3CA674A}"/>
                </a:ext>
              </a:extLst>
            </p:cNvPr>
            <p:cNvCxnSpPr>
              <a:cxnSpLocks/>
              <a:stCxn id="78" idx="3"/>
              <a:endCxn id="82" idx="1"/>
            </p:cNvCxnSpPr>
            <p:nvPr/>
          </p:nvCxnSpPr>
          <p:spPr>
            <a:xfrm flipV="1">
              <a:off x="6881464" y="5231941"/>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E2EDC778-3DB3-BDCE-7E53-DFEABD77A8D6}"/>
                </a:ext>
              </a:extLst>
            </p:cNvPr>
            <p:cNvCxnSpPr>
              <a:cxnSpLocks/>
              <a:stCxn id="79" idx="3"/>
              <a:endCxn id="83" idx="1"/>
            </p:cNvCxnSpPr>
            <p:nvPr/>
          </p:nvCxnSpPr>
          <p:spPr>
            <a:xfrm>
              <a:off x="9466519" y="2325144"/>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B9E6692-E1F7-FA03-76E0-B9CC73B4AAF3}"/>
                </a:ext>
              </a:extLst>
            </p:cNvPr>
            <p:cNvCxnSpPr>
              <a:cxnSpLocks/>
              <a:stCxn id="80" idx="3"/>
              <a:endCxn id="84" idx="1"/>
            </p:cNvCxnSpPr>
            <p:nvPr/>
          </p:nvCxnSpPr>
          <p:spPr>
            <a:xfrm>
              <a:off x="9466519" y="3294078"/>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1E164F3E-6E6D-926D-4659-B8EA3111ACC3}"/>
                </a:ext>
              </a:extLst>
            </p:cNvPr>
            <p:cNvCxnSpPr>
              <a:cxnSpLocks/>
              <a:stCxn id="81" idx="3"/>
              <a:endCxn id="85" idx="1"/>
            </p:cNvCxnSpPr>
            <p:nvPr/>
          </p:nvCxnSpPr>
          <p:spPr>
            <a:xfrm>
              <a:off x="9466519" y="4263008"/>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3CF18C60-A0C6-14EA-3D88-085AE90DCAA7}"/>
                </a:ext>
              </a:extLst>
            </p:cNvPr>
            <p:cNvCxnSpPr>
              <a:cxnSpLocks/>
              <a:stCxn id="82" idx="3"/>
              <a:endCxn id="86" idx="1"/>
            </p:cNvCxnSpPr>
            <p:nvPr/>
          </p:nvCxnSpPr>
          <p:spPr>
            <a:xfrm>
              <a:off x="9466519" y="5231941"/>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3125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a:solidFill>
                            <a:schemeClr val="tx1"/>
                          </a:solidFill>
                          <a:effectLst/>
                          <a:latin typeface="Century Gothic" panose="020B0502020202020204" pitchFamily="34" charset="0"/>
                        </a:rPr>
                        <a:t> </a:t>
                      </a:r>
                    </a:p>
                    <a:p>
                      <a:pPr marL="0" marR="0" rtl="0">
                        <a:spcBef>
                          <a:spcPts val="0"/>
                        </a:spcBef>
                        <a:spcAft>
                          <a:spcPts val="0"/>
                        </a:spcAft>
                      </a:pPr>
                      <a:r>
                        <a:rPr lang="es-419" sz="1400" b="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677</Words>
  <Application>Microsoft Office PowerPoint</Application>
  <PresentationFormat>Widescreen</PresentationFormat>
  <Paragraphs>38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Jessie Jiao</cp:lastModifiedBy>
  <cp:revision>24</cp:revision>
  <dcterms:created xsi:type="dcterms:W3CDTF">2024-06-23T02:36:30Z</dcterms:created>
  <dcterms:modified xsi:type="dcterms:W3CDTF">2024-10-28T09:41:00Z</dcterms:modified>
</cp:coreProperties>
</file>