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420"/>
    <a:srgbClr val="FCD6E8"/>
    <a:srgbClr val="FC2DAA"/>
    <a:srgbClr val="BBBADB"/>
    <a:srgbClr val="D0E5E7"/>
    <a:srgbClr val="5EA795"/>
    <a:srgbClr val="89C1B0"/>
    <a:srgbClr val="598CA6"/>
    <a:srgbClr val="12B9A9"/>
    <a:srgbClr val="7AA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850"/>
  </p:normalViewPr>
  <p:slideViewPr>
    <p:cSldViewPr snapToGrid="0" snapToObjects="1">
      <p:cViewPr>
        <p:scale>
          <a:sx n="100" d="100"/>
          <a:sy n="100" d="100"/>
        </p:scale>
        <p:origin x="1554" y="15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es.smartsheet.com/try-it?trp=281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7" y="216762"/>
            <a:ext cx="7127156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es-419" sz="3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Plantilla </a:t>
            </a:r>
            <a:r>
              <a:rPr lang="es-419" sz="3200" b="1" i="0" u="none" strike="noStrike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de hoja de ruta de infraestructura de TI </a:t>
            </a:r>
            <a:r>
              <a:rPr lang="es-419" sz="32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 un año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900">
                <a:latin typeface="Century Gothic" panose="020B0502020202020204" pitchFamily="34" charset="0"/>
              </a:rPr>
              <a:t>Utilice esta hoja de ruta de infraestructura de TI a un año para visualizar las iniciativas y actualizaciones planificadas en el próximo año.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174423" y="1713047"/>
            <a:ext cx="6677276" cy="3755968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hlinkClick r:id="rId5"/>
            <a:extLst>
              <a:ext uri="{FF2B5EF4-FFF2-40B4-BE49-F238E27FC236}">
                <a16:creationId xmlns:a16="http://schemas.microsoft.com/office/drawing/2014/main" id="{ABA82C19-D440-B2A4-6AE0-1E2885B78E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6158" y="280262"/>
            <a:ext cx="2769231" cy="54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245934" y="1123552"/>
            <a:ext cx="2834640" cy="5734447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245934" y="6817776"/>
            <a:ext cx="283464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6349567" y="1123552"/>
            <a:ext cx="2834640" cy="5734447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6349567" y="971153"/>
            <a:ext cx="283464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6349567" y="6817776"/>
            <a:ext cx="283464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8946547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123552"/>
            <a:ext cx="2834640" cy="5734447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3453199" y="1123552"/>
            <a:ext cx="2834640" cy="5734447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315381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218202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971153"/>
            <a:ext cx="283464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3453199" y="971153"/>
            <a:ext cx="283464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245934" y="971153"/>
            <a:ext cx="283464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83464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3453199" y="6817776"/>
            <a:ext cx="283464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6050179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582835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2914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6483859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416412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es-419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3102469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599443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888639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es-419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5663" y="3202168"/>
            <a:ext cx="6856159" cy="455509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es-419" sz="2000">
                <a:solidFill>
                  <a:schemeClr val="bg1"/>
                </a:solidFill>
                <a:latin typeface="Century Gothic" panose="020B0502020202020204" pitchFamily="34" charset="0"/>
              </a:rPr>
              <a:t>Hoja </a:t>
            </a:r>
            <a:r>
              <a:rPr lang="es-419" sz="2000" i="0" u="none" strike="noStrike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de ruta de infraestructura de TI a un año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2064756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es-419" sz="24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4950875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es-419" sz="2400" kern="100" spc="300">
                <a:solidFill>
                  <a:srgbClr val="B0B42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7836994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es-419" sz="24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10723112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es-419" sz="24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241438"/>
            <a:ext cx="11512296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16278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22863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15728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22314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0920526" y="1151787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0502048" y="1217644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es-419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8999010" y="1061649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Alinear la estrategia de TI con la gerencia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1951903" y="2597530"/>
            <a:ext cx="1343714" cy="3840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Planificar el presupuesto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951902" y="3121912"/>
            <a:ext cx="1681787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Evaluar y seleccionar proveedores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1065420" y="3792726"/>
            <a:ext cx="2098524" cy="383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Planificar recursos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652867" y="4322571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Definir requisitos técnicos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122613" y="5014843"/>
            <a:ext cx="1628778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Crear y presentar la evaluación de riesgos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550470" y="1974255"/>
            <a:ext cx="1198803" cy="4816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Priorizar el proyecto de TI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522019" y="2597530"/>
            <a:ext cx="1198804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Evaluar la tecnología existente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434083" y="1978693"/>
            <a:ext cx="171146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Ejecutar proyecto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434082" y="2615522"/>
            <a:ext cx="1711463" cy="645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Desarrollar estrategia en la nube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233356" y="3987801"/>
            <a:ext cx="653556" cy="662685"/>
            <a:chOff x="7996756" y="3415879"/>
            <a:chExt cx="653556" cy="66268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15879"/>
              <a:ext cx="653556" cy="660571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tlCol="0" anchor="t" anchorCtr="0"/>
            <a:lstStyle/>
            <a:p>
              <a:pPr algn="ctr" rtl="0"/>
              <a:r>
                <a:rPr lang="es-419" sz="65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EJECUCIÓN DE PRUEBAS</a:t>
              </a:r>
            </a:p>
            <a:p>
              <a:pPr algn="ctr"/>
              <a:endParaRPr lang="en-US" sz="6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alpha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bg1"/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7000">
                    <a:schemeClr val="bg1"/>
                  </a:gs>
                  <a:gs pos="73000">
                    <a:schemeClr val="bg1">
                      <a:alpha val="42905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434083" y="3419422"/>
            <a:ext cx="1701106" cy="4846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Evaluar la seguridad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023179" y="1974255"/>
            <a:ext cx="347707" cy="2674980"/>
          </a:xfrm>
          <a:prstGeom prst="rect">
            <a:avLst/>
          </a:prstGeom>
          <a:gradFill>
            <a:gsLst>
              <a:gs pos="48978">
                <a:schemeClr val="bg2">
                  <a:lumMod val="25000"/>
                </a:schemeClr>
              </a:gs>
              <a:gs pos="100000">
                <a:schemeClr val="bg2">
                  <a:lumMod val="10000"/>
                  <a:alpha val="84647"/>
                </a:schemeClr>
              </a:gs>
              <a:gs pos="3000">
                <a:schemeClr val="bg2">
                  <a:lumMod val="5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es-419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 </a:t>
            </a:r>
            <a:r>
              <a:rPr lang="es-419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LANZAMIENTO </a:t>
            </a:r>
            <a:r>
              <a:rPr lang="es-419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9527497" y="3956041"/>
            <a:ext cx="1494309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Cambiar </a:t>
            </a:r>
          </a:p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la gestión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9527497" y="1978692"/>
            <a:ext cx="2454296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Supervisar </a:t>
            </a:r>
            <a:b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continuamente </a:t>
            </a:r>
          </a:p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el rendimiento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9527497" y="2967366"/>
            <a:ext cx="2035440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Dar de baja </a:t>
            </a:r>
          </a:p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tecnología </a:t>
            </a:r>
          </a:p>
          <a:p>
            <a:pPr rtl="0">
              <a:lnSpc>
                <a:spcPct val="150000"/>
              </a:lnSpc>
            </a:pPr>
            <a:r>
              <a:rPr lang="es-419" sz="9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Si es necesario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DE9ACF-3C17-1F82-E5D4-A3A92A1A7E51}"/>
              </a:ext>
            </a:extLst>
          </p:cNvPr>
          <p:cNvSpPr/>
          <p:nvPr/>
        </p:nvSpPr>
        <p:spPr>
          <a:xfrm>
            <a:off x="3545569" y="3792726"/>
            <a:ext cx="1322848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Crear plan de proyecto/hoja de ruta de TI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A04C11-94F7-1418-60E8-B440C16E7B40}"/>
              </a:ext>
            </a:extLst>
          </p:cNvPr>
          <p:cNvSpPr/>
          <p:nvPr/>
        </p:nvSpPr>
        <p:spPr>
          <a:xfrm>
            <a:off x="5720823" y="5008530"/>
            <a:ext cx="1345957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es-419" sz="1100">
                <a:solidFill>
                  <a:schemeClr val="tx1"/>
                </a:solidFill>
                <a:latin typeface="Century Gothic" panose="020B0502020202020204" pitchFamily="34" charset="0"/>
              </a:rPr>
              <a:t>Crear estrategia de gestión de datos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DESCARGO DE RESPONSABILIDAD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419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Todos los artículos, las plantillas o la información que proporcione Smartsheet en el sitio web son solo de referencia. Si bien nos esforzamos por mantener la información actualizada y correcta, no hacemos declaraciones ni garantías de ningún tipo, explícitas o implícitas, sobre la integridad, precisión, confiabilidad, idoneidad o disponibilidad con respecto al sitio web o la información, los artículos, las plantillas o los gráficos relacionados que figuran en el sitio web. Por lo tanto, la confianza que usted deposite en dicha información es estrictamente bajo su propio riesgo.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14075</TotalTime>
  <Words>252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141</cp:revision>
  <cp:lastPrinted>2020-08-31T22:23:58Z</cp:lastPrinted>
  <dcterms:created xsi:type="dcterms:W3CDTF">2021-07-07T23:54:57Z</dcterms:created>
  <dcterms:modified xsi:type="dcterms:W3CDTF">2025-01-11T02:34:28Z</dcterms:modified>
</cp:coreProperties>
</file>