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5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A58C"/>
    <a:srgbClr val="CBD6B5"/>
    <a:srgbClr val="EBD9B6"/>
    <a:srgbClr val="654105"/>
    <a:srgbClr val="7C5008"/>
    <a:srgbClr val="0098C6"/>
    <a:srgbClr val="02B9F0"/>
    <a:srgbClr val="D5A601"/>
    <a:srgbClr val="EDBA02"/>
    <a:srgbClr val="CBD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1272" y="10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140E7EC6-3B24-4AFA-9647-971FBB6EA6C4}"/>
    <pc:docChg chg="undo custSel modSld">
      <pc:chgData name="Bess Dunlevy" userId="dd4b9a8537dbe9d0" providerId="LiveId" clId="{140E7EC6-3B24-4AFA-9647-971FBB6EA6C4}" dt="2024-02-06T01:09:53.358" v="3" actId="20577"/>
      <pc:docMkLst>
        <pc:docMk/>
      </pc:docMkLst>
      <pc:sldChg chg="modSp mod">
        <pc:chgData name="Bess Dunlevy" userId="dd4b9a8537dbe9d0" providerId="LiveId" clId="{140E7EC6-3B24-4AFA-9647-971FBB6EA6C4}" dt="2024-02-06T01:09:53.358" v="3" actId="20577"/>
        <pc:sldMkLst>
          <pc:docMk/>
          <pc:sldMk cId="1508588292" sldId="342"/>
        </pc:sldMkLst>
        <pc:spChg chg="mod">
          <ac:chgData name="Bess Dunlevy" userId="dd4b9a8537dbe9d0" providerId="LiveId" clId="{140E7EC6-3B24-4AFA-9647-971FBB6EA6C4}" dt="2024-02-06T01:09:53.358" v="3" actId="20577"/>
          <ac:spMkLst>
            <pc:docMk/>
            <pc:sldMk cId="1508588292" sldId="342"/>
            <ac:spMk id="33" creationId="{143A449B-AAB7-994A-92CE-8F48E2CA7DF6}"/>
          </ac:spMkLst>
        </pc:spChg>
      </pc:sldChg>
    </pc:docChg>
  </pc:docChgLst>
  <pc:docChgLst>
    <pc:chgData name="Bess Dunlevy" userId="dd4b9a8537dbe9d0" providerId="LiveId" clId="{2C6ABAFE-98A4-427F-9A41-358ACA93AD3A}"/>
    <pc:docChg chg="modSld">
      <pc:chgData name="Bess Dunlevy" userId="dd4b9a8537dbe9d0" providerId="LiveId" clId="{2C6ABAFE-98A4-427F-9A41-358ACA93AD3A}" dt="2024-02-03T17:37:08.588" v="0" actId="14100"/>
      <pc:docMkLst>
        <pc:docMk/>
      </pc:docMkLst>
      <pc:sldChg chg="modSp mod">
        <pc:chgData name="Bess Dunlevy" userId="dd4b9a8537dbe9d0" providerId="LiveId" clId="{2C6ABAFE-98A4-427F-9A41-358ACA93AD3A}" dt="2024-02-03T17:37:08.588" v="0" actId="14100"/>
        <pc:sldMkLst>
          <pc:docMk/>
          <pc:sldMk cId="1179924037" sldId="353"/>
        </pc:sldMkLst>
        <pc:spChg chg="mod">
          <ac:chgData name="Bess Dunlevy" userId="dd4b9a8537dbe9d0" providerId="LiveId" clId="{2C6ABAFE-98A4-427F-9A41-358ACA93AD3A}" dt="2024-02-03T17:37:08.588" v="0" actId="14100"/>
          <ac:spMkLst>
            <pc:docMk/>
            <pc:sldMk cId="1179924037" sldId="353"/>
            <ac:spMk id="39" creationId="{F34A0A78-D183-9B20-67A2-157B2FF5F8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s.smartsheet.com/try-it?trp=28122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a geométrica abstracta de color blanco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EJEMPLO DE PRESENTACIÓN DE ESTUDIO DE CASO DE UNA DIAPOSITIVA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202D8FA-97A9-1F4C-B19E-615D761DF0CF}"/>
              </a:ext>
            </a:extLst>
          </p:cNvPr>
          <p:cNvSpPr txBox="1"/>
          <p:nvPr/>
        </p:nvSpPr>
        <p:spPr>
          <a:xfrm>
            <a:off x="178526" y="2334296"/>
            <a:ext cx="104746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ESTUDIO DE CASO PARA SOLUCIONES DE EV DE POSITIVE CHARGE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A3371-9EA4-4C46-A817-F8A47B8962FF}"/>
              </a:ext>
            </a:extLst>
          </p:cNvPr>
          <p:cNvSpPr txBox="1"/>
          <p:nvPr/>
        </p:nvSpPr>
        <p:spPr>
          <a:xfrm>
            <a:off x="300447" y="4745902"/>
            <a:ext cx="813808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CREADO POR</a:t>
            </a:r>
          </a:p>
          <a:p>
            <a:pPr rtl="0"/>
            <a:r>
              <a:rPr lang="es-419" sz="1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Romy Bailey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Fecha de creación: DD/MM/AA</a:t>
            </a:r>
          </a:p>
          <a:p>
            <a:pPr rtl="0"/>
            <a:r>
              <a:rPr lang="es-419" sz="1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202BE0-125A-1F80-6201-010A03696F86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8C8F67-B1B5-124F-C0FA-C47DA3094BA6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D57DDE-C52A-283A-2486-0BFACD4825DF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5CAA65-DA3E-2DCA-F282-52AEAB5C48CA}"/>
              </a:ext>
            </a:extLst>
          </p:cNvPr>
          <p:cNvSpPr/>
          <p:nvPr/>
        </p:nvSpPr>
        <p:spPr>
          <a:xfrm>
            <a:off x="9222077" y="6061626"/>
            <a:ext cx="2895106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blue and white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E91CE153-7A8E-1E8D-E7F8-A1234050B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588" y="370946"/>
            <a:ext cx="276796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0" y="111009"/>
            <a:ext cx="1198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4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CASO DE ESTUDIO de POSITIVE CHARGE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7F3682-9C26-697A-6E6A-BA3FE0BC880C}"/>
              </a:ext>
            </a:extLst>
          </p:cNvPr>
          <p:cNvSpPr/>
          <p:nvPr/>
        </p:nvSpPr>
        <p:spPr>
          <a:xfrm>
            <a:off x="51955" y="1097870"/>
            <a:ext cx="2898461" cy="5559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F27C8A-597A-BE3D-4746-545BD24AE4C3}"/>
              </a:ext>
            </a:extLst>
          </p:cNvPr>
          <p:cNvSpPr/>
          <p:nvPr/>
        </p:nvSpPr>
        <p:spPr>
          <a:xfrm>
            <a:off x="3110346" y="1097870"/>
            <a:ext cx="2898461" cy="55591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355294-58BC-AE52-B839-41D5EC1D5689}"/>
              </a:ext>
            </a:extLst>
          </p:cNvPr>
          <p:cNvSpPr/>
          <p:nvPr/>
        </p:nvSpPr>
        <p:spPr>
          <a:xfrm>
            <a:off x="6168737" y="1097870"/>
            <a:ext cx="2898461" cy="5559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D4CA78-70EF-EB98-E2E4-9F0E69076CE8}"/>
              </a:ext>
            </a:extLst>
          </p:cNvPr>
          <p:cNvSpPr/>
          <p:nvPr/>
        </p:nvSpPr>
        <p:spPr>
          <a:xfrm>
            <a:off x="9227128" y="1097870"/>
            <a:ext cx="2898461" cy="55591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15C49-CE5A-57E8-FF2E-B32F9B9AF7E3}"/>
              </a:ext>
            </a:extLst>
          </p:cNvPr>
          <p:cNvSpPr txBox="1"/>
          <p:nvPr/>
        </p:nvSpPr>
        <p:spPr>
          <a:xfrm>
            <a:off x="1294504" y="1111673"/>
            <a:ext cx="1655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PROBLEMA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38457-70D6-997A-A2F5-2B3BEED4B6C3}"/>
              </a:ext>
            </a:extLst>
          </p:cNvPr>
          <p:cNvSpPr txBox="1"/>
          <p:nvPr/>
        </p:nvSpPr>
        <p:spPr>
          <a:xfrm>
            <a:off x="4492045" y="1107619"/>
            <a:ext cx="1516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SOLUCIÓN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33F1D6-A483-D23C-D4EC-85F867B07196}"/>
              </a:ext>
            </a:extLst>
          </p:cNvPr>
          <p:cNvSpPr txBox="1"/>
          <p:nvPr/>
        </p:nvSpPr>
        <p:spPr>
          <a:xfrm>
            <a:off x="7335634" y="1111308"/>
            <a:ext cx="17315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0"/>
            <a:r>
              <a:rPr lang="es-419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ENFOQUE</a:t>
            </a:r>
          </a:p>
        </p:txBody>
      </p:sp>
      <p:pic>
        <p:nvPicPr>
          <p:cNvPr id="12" name="Graphic 11" descr="Comilla de apertura con relleno sólido">
            <a:extLst>
              <a:ext uri="{FF2B5EF4-FFF2-40B4-BE49-F238E27FC236}">
                <a16:creationId xmlns:a16="http://schemas.microsoft.com/office/drawing/2014/main" id="{F7E06076-F819-81CF-1B5F-2E70E20D0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952303" y="526507"/>
            <a:ext cx="1442504" cy="144250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8558B8C4-0BAA-B44C-B8BF-1BF14594C94E}"/>
              </a:ext>
            </a:extLst>
          </p:cNvPr>
          <p:cNvGrpSpPr/>
          <p:nvPr/>
        </p:nvGrpSpPr>
        <p:grpSpPr>
          <a:xfrm>
            <a:off x="51955" y="1101720"/>
            <a:ext cx="1242548" cy="430887"/>
            <a:chOff x="51955" y="1101720"/>
            <a:chExt cx="1242548" cy="430887"/>
          </a:xfrm>
        </p:grpSpPr>
        <p:sp>
          <p:nvSpPr>
            <p:cNvPr id="14" name="Arrow: Pentagon 13">
              <a:extLst>
                <a:ext uri="{FF2B5EF4-FFF2-40B4-BE49-F238E27FC236}">
                  <a16:creationId xmlns:a16="http://schemas.microsoft.com/office/drawing/2014/main" id="{A18D6317-2893-277B-CA86-1B29789FC58E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EA9994EE-18D1-3C5A-AE95-26124F4C0E71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B4CAEC-66C4-0471-49F1-5F371F398CEA}"/>
              </a:ext>
            </a:extLst>
          </p:cNvPr>
          <p:cNvGrpSpPr/>
          <p:nvPr/>
        </p:nvGrpSpPr>
        <p:grpSpPr>
          <a:xfrm>
            <a:off x="3110346" y="1097870"/>
            <a:ext cx="1242548" cy="430887"/>
            <a:chOff x="3110346" y="1097870"/>
            <a:chExt cx="1242548" cy="430887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D2FC6CA2-4561-BE47-8927-DF52EEC65684}"/>
                </a:ext>
              </a:extLst>
            </p:cNvPr>
            <p:cNvSpPr/>
            <p:nvPr/>
          </p:nvSpPr>
          <p:spPr>
            <a:xfrm>
              <a:off x="3110346" y="109787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F7D2EC1-E91B-AFA7-9388-617763DE38CB}"/>
                </a:ext>
              </a:extLst>
            </p:cNvPr>
            <p:cNvSpPr/>
            <p:nvPr/>
          </p:nvSpPr>
          <p:spPr>
            <a:xfrm>
              <a:off x="3875775" y="110192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D685B26-9E75-7575-8564-385065BA38CB}"/>
              </a:ext>
            </a:extLst>
          </p:cNvPr>
          <p:cNvGrpSpPr/>
          <p:nvPr/>
        </p:nvGrpSpPr>
        <p:grpSpPr>
          <a:xfrm>
            <a:off x="6168737" y="1097869"/>
            <a:ext cx="1242548" cy="430887"/>
            <a:chOff x="51955" y="1101720"/>
            <a:chExt cx="1242548" cy="43088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5A8F5DAE-8AE6-54B0-B331-81A43204E393}"/>
                </a:ext>
              </a:extLst>
            </p:cNvPr>
            <p:cNvSpPr/>
            <p:nvPr/>
          </p:nvSpPr>
          <p:spPr>
            <a:xfrm>
              <a:off x="51955" y="1101720"/>
              <a:ext cx="880143" cy="430887"/>
            </a:xfrm>
            <a:prstGeom prst="homePlat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Chevron 22">
              <a:extLst>
                <a:ext uri="{FF2B5EF4-FFF2-40B4-BE49-F238E27FC236}">
                  <a16:creationId xmlns:a16="http://schemas.microsoft.com/office/drawing/2014/main" id="{C14BE37F-E27B-BE10-E5DD-D64C9DA9F3FD}"/>
                </a:ext>
              </a:extLst>
            </p:cNvPr>
            <p:cNvSpPr/>
            <p:nvPr/>
          </p:nvSpPr>
          <p:spPr>
            <a:xfrm>
              <a:off x="817384" y="1105774"/>
              <a:ext cx="477119" cy="426833"/>
            </a:xfrm>
            <a:prstGeom prst="chevron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ABB35BA-CCBE-6376-E11B-B9EA5E888BCD}"/>
              </a:ext>
            </a:extLst>
          </p:cNvPr>
          <p:cNvSpPr txBox="1"/>
          <p:nvPr/>
        </p:nvSpPr>
        <p:spPr>
          <a:xfrm>
            <a:off x="103741" y="2453301"/>
            <a:ext cx="27948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En las zonas urbanas, la falta de estaciones de carga de EV eficientes y accesibles dificultaba la adopción de este tipo de vehículos, particularmente entre las empresas de logística.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En nuestra investigación identificamos una disminución del 30% en la eficiencia operativa debido a la infraestructura de carga limitada.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F752A5-2D3A-2BAD-5499-D85328A4959B}"/>
              </a:ext>
            </a:extLst>
          </p:cNvPr>
          <p:cNvSpPr txBox="1"/>
          <p:nvPr/>
        </p:nvSpPr>
        <p:spPr>
          <a:xfrm>
            <a:off x="3194154" y="2453301"/>
            <a:ext cx="27948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Positive </a:t>
            </a:r>
            <a:r>
              <a:rPr lang="es-419" sz="1200" b="0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 introdujo una red innovadora de estaciones de carga de EV de alta velocidad y múltiples puntos.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Estas estaciones están ubicadas estratégicamente en centros logísticos clave para maximizar la accesibilidad y reducir el tiempo de inactividad de las flotas de logística eléctrica.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ED50F-FA0D-F86A-D9ED-B433C25428CE}"/>
              </a:ext>
            </a:extLst>
          </p:cNvPr>
          <p:cNvSpPr txBox="1"/>
          <p:nvPr/>
        </p:nvSpPr>
        <p:spPr>
          <a:xfrm>
            <a:off x="6272311" y="2453301"/>
            <a:ext cx="279488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Nuestro enfoque implicó un análisis en profundidad de las rutas logísticas a fin de identificar las ubicaciones óptimas para las estaciones de carga. Nos asociamos con empresas locales para la instalación de las estaciones, lo que garantizó una interrupción mínima. </a:t>
            </a:r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419" sz="1200" b="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entury Gothic" panose="020B0502020202020204" pitchFamily="34" charset="0"/>
              </a:rPr>
              <a:t>Nuestro equipo también implementó un software avanzado para una gestión de cronogramas de carga sin interrupciones, e integró datos en tiempo real para optimizar el uso.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7EF841C-8692-6D89-8EC9-2ABA5034A78F}"/>
              </a:ext>
            </a:extLst>
          </p:cNvPr>
          <p:cNvSpPr txBox="1"/>
          <p:nvPr/>
        </p:nvSpPr>
        <p:spPr>
          <a:xfrm>
            <a:off x="9288607" y="2453301"/>
            <a:ext cx="27620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revolución en la logística de vehículos eléctricos no se trata solo de los vehículos, sino también de la infraestructura de apoyo.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D6B1EE-95D0-9E71-998B-41540618B749}"/>
              </a:ext>
            </a:extLst>
          </p:cNvPr>
          <p:cNvSpPr/>
          <p:nvPr/>
        </p:nvSpPr>
        <p:spPr>
          <a:xfrm>
            <a:off x="51955" y="6061626"/>
            <a:ext cx="2898461" cy="6032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4E15EB8-F1E3-9FD0-E4D2-FE8A665BD4A8}"/>
              </a:ext>
            </a:extLst>
          </p:cNvPr>
          <p:cNvSpPr/>
          <p:nvPr/>
        </p:nvSpPr>
        <p:spPr>
          <a:xfrm>
            <a:off x="3110345" y="6061625"/>
            <a:ext cx="2909563" cy="6032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B6DBD3-B993-CB7F-C2CC-0BC9108CE67B}"/>
              </a:ext>
            </a:extLst>
          </p:cNvPr>
          <p:cNvSpPr/>
          <p:nvPr/>
        </p:nvSpPr>
        <p:spPr>
          <a:xfrm>
            <a:off x="6172092" y="6053721"/>
            <a:ext cx="2895106" cy="60328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34A0A78-D183-9B20-67A2-157B2FF5F815}"/>
              </a:ext>
            </a:extLst>
          </p:cNvPr>
          <p:cNvSpPr/>
          <p:nvPr/>
        </p:nvSpPr>
        <p:spPr>
          <a:xfrm>
            <a:off x="9227127" y="6061626"/>
            <a:ext cx="2890055" cy="60328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Comilla de apertura con relleno sólido">
            <a:extLst>
              <a:ext uri="{FF2B5EF4-FFF2-40B4-BE49-F238E27FC236}">
                <a16:creationId xmlns:a16="http://schemas.microsoft.com/office/drawing/2014/main" id="{70632719-3B1D-D20E-2D93-9A6E92A4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67198" y="5760130"/>
            <a:ext cx="1442502" cy="144250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1220B46-C7C7-416D-E218-90B30C929E80}"/>
              </a:ext>
            </a:extLst>
          </p:cNvPr>
          <p:cNvSpPr txBox="1"/>
          <p:nvPr/>
        </p:nvSpPr>
        <p:spPr>
          <a:xfrm>
            <a:off x="9295335" y="3225578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000" b="0" i="1" u="none" strike="noStrike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Dra. Emily Zhau, ingeniera principal de Transporte, EV Innovations Inc.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19B81EC-4A6B-4457-CEC9-0ADC895B1E0F}"/>
              </a:ext>
            </a:extLst>
          </p:cNvPr>
          <p:cNvSpPr txBox="1"/>
          <p:nvPr/>
        </p:nvSpPr>
        <p:spPr>
          <a:xfrm>
            <a:off x="9355137" y="4517701"/>
            <a:ext cx="26955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La red de Positive </a:t>
            </a:r>
            <a:r>
              <a:rPr lang="es-419" sz="1200" b="0" i="0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Charge</a:t>
            </a:r>
            <a:r>
              <a:rPr lang="es-419" sz="1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revolucionó la logística urbana, ya que redujo el tiempo de carga de nuestra flota en un 40%.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E7621D-955B-1D6B-992D-DFA2B9A36709}"/>
              </a:ext>
            </a:extLst>
          </p:cNvPr>
          <p:cNvSpPr txBox="1"/>
          <p:nvPr/>
        </p:nvSpPr>
        <p:spPr>
          <a:xfrm>
            <a:off x="9326213" y="5287776"/>
            <a:ext cx="27620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s-419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- Denis Vidal, gerente de Flotas, </a:t>
            </a:r>
            <a:br>
              <a:rPr lang="es-419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</a:br>
            <a:r>
              <a:rPr lang="es-419" sz="1000" b="0" i="1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Efficient</a:t>
            </a:r>
            <a:r>
              <a:rPr lang="es-419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419" sz="1000" b="0" i="1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Logistics</a:t>
            </a:r>
            <a:r>
              <a:rPr lang="es-419" sz="1000" b="0" i="1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419" sz="1000" b="0" i="1" u="none" strike="noStrike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Solutions</a:t>
            </a:r>
            <a:endParaRPr lang="es-419" sz="1000" b="0" i="1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3245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 hacemos declaraciones ni garantías de ningún tipo, explícitas o implícitas, sobre la integridad, precisión, confiabilidad, idoneidad o disponibilidad con respecto al sitio web o la información,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los artículos, las plantillas o los gráficos relacionados que figuran en el sitio web. Por lo tanto, </a:t>
                      </a:r>
                      <a:b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la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2</TotalTime>
  <Words>399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Sun Ye</cp:lastModifiedBy>
  <cp:revision>19</cp:revision>
  <dcterms:created xsi:type="dcterms:W3CDTF">2022-05-22T18:55:25Z</dcterms:created>
  <dcterms:modified xsi:type="dcterms:W3CDTF">2025-01-11T06:19:15Z</dcterms:modified>
</cp:coreProperties>
</file>