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408" r:id="rId2"/>
    <p:sldId id="416" r:id="rId3"/>
    <p:sldId id="353" r:id="rId4"/>
    <p:sldId id="41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86451" autoAdjust="0"/>
  </p:normalViewPr>
  <p:slideViewPr>
    <p:cSldViewPr snapToGrid="0" snapToObjects="1">
      <p:cViewPr varScale="1">
        <p:scale>
          <a:sx n="93" d="100"/>
          <a:sy n="93" d="100"/>
        </p:scale>
        <p:origin x="1830" y="6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675AE645-B51A-4C73-881F-800FA84BCF77}"/>
    <pc:docChg chg="modSld sldOrd">
      <pc:chgData name="Bess Dunlevy" userId="dd4b9a8537dbe9d0" providerId="LiveId" clId="{675AE645-B51A-4C73-881F-800FA84BCF77}" dt="2024-01-01T22:18:41.633" v="11"/>
      <pc:docMkLst>
        <pc:docMk/>
      </pc:docMkLst>
      <pc:sldChg chg="ord">
        <pc:chgData name="Bess Dunlevy" userId="dd4b9a8537dbe9d0" providerId="LiveId" clId="{675AE645-B51A-4C73-881F-800FA84BCF77}" dt="2024-01-01T22:18:41.633" v="11"/>
        <pc:sldMkLst>
          <pc:docMk/>
          <pc:sldMk cId="1179924037" sldId="353"/>
        </pc:sldMkLst>
      </pc:sldChg>
      <pc:sldChg chg="modSp mod">
        <pc:chgData name="Bess Dunlevy" userId="dd4b9a8537dbe9d0" providerId="LiveId" clId="{675AE645-B51A-4C73-881F-800FA84BCF77}" dt="2024-01-01T22:18:38.445" v="9" actId="20577"/>
        <pc:sldMkLst>
          <pc:docMk/>
          <pc:sldMk cId="2079832875" sldId="408"/>
        </pc:sldMkLst>
        <pc:spChg chg="mod">
          <ac:chgData name="Bess Dunlevy" userId="dd4b9a8537dbe9d0" providerId="LiveId" clId="{675AE645-B51A-4C73-881F-800FA84BCF77}" dt="2024-01-01T22:18:27.576" v="0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675AE645-B51A-4C73-881F-800FA84BCF77}" dt="2024-01-01T22:18:38.445" v="9" actId="20577"/>
          <ac:spMkLst>
            <pc:docMk/>
            <pc:sldMk cId="2079832875" sldId="408"/>
            <ac:spMk id="9" creationId="{CB9D49A6-86F7-B744-828A-D7C1D9D15D8C}"/>
          </ac:spMkLst>
        </pc:spChg>
        <pc:spChg chg="mod">
          <ac:chgData name="Bess Dunlevy" userId="dd4b9a8537dbe9d0" providerId="LiveId" clId="{675AE645-B51A-4C73-881F-800FA84BCF77}" dt="2024-01-01T22:18:30.952" v="4" actId="20577"/>
          <ac:spMkLst>
            <pc:docMk/>
            <pc:sldMk cId="2079832875" sldId="408"/>
            <ac:spMk id="12" creationId="{206FE2BB-C43D-8813-5601-D09E0AF87853}"/>
          </ac:spMkLst>
        </pc:spChg>
        <pc:graphicFrameChg chg="modGraphic">
          <ac:chgData name="Bess Dunlevy" userId="dd4b9a8537dbe9d0" providerId="LiveId" clId="{675AE645-B51A-4C73-881F-800FA84BCF77}" dt="2024-01-01T22:18:35.478" v="8" actId="20577"/>
          <ac:graphicFrameMkLst>
            <pc:docMk/>
            <pc:sldMk cId="2079832875" sldId="408"/>
            <ac:graphicFrameMk id="13" creationId="{3CDDA1B3-7873-CAA0-940C-9B363A2EB1B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555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PLANTILLA DE MATRIZ DE EVALUACIÓN DE RIESGOS DE CUMPLIMIENTO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626425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MATRIZ DE EVALUACIÓN DE RIESGOS DE CUMPLIMIENTO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146811"/>
              </p:ext>
            </p:extLst>
          </p:nvPr>
        </p:nvGraphicFramePr>
        <p:xfrm>
          <a:off x="474605" y="5178380"/>
          <a:ext cx="11412595" cy="1007737"/>
        </p:xfrm>
        <a:graphic>
          <a:graphicData uri="http://schemas.openxmlformats.org/drawingml/2006/table">
            <a:tbl>
              <a:tblPr/>
              <a:tblGrid>
                <a:gridCol w="5043992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6368603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NOMBRE, TÍTULO DEL ASESOR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EVALUACIÓN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350616" y="2890896"/>
            <a:ext cx="43989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PROYECTO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97E2981-4593-3C6A-E775-AD7C10F4F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12710"/>
              </p:ext>
            </p:extLst>
          </p:nvPr>
        </p:nvGraphicFramePr>
        <p:xfrm>
          <a:off x="5042251" y="2407289"/>
          <a:ext cx="6844949" cy="2412363"/>
        </p:xfrm>
        <a:graphic>
          <a:graphicData uri="http://schemas.openxmlformats.org/drawingml/2006/table">
            <a:tbl>
              <a:tblPr/>
              <a:tblGrid>
                <a:gridCol w="433525">
                  <a:extLst>
                    <a:ext uri="{9D8B030D-6E8A-4147-A177-3AD203B41FA5}">
                      <a16:colId xmlns:a16="http://schemas.microsoft.com/office/drawing/2014/main" val="2086811508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2344828372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979717048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827486462"/>
                    </a:ext>
                  </a:extLst>
                </a:gridCol>
                <a:gridCol w="231772">
                  <a:extLst>
                    <a:ext uri="{9D8B030D-6E8A-4147-A177-3AD203B41FA5}">
                      <a16:colId xmlns:a16="http://schemas.microsoft.com/office/drawing/2014/main" val="3951678311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851830168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1855793651"/>
                    </a:ext>
                  </a:extLst>
                </a:gridCol>
                <a:gridCol w="231772">
                  <a:extLst>
                    <a:ext uri="{9D8B030D-6E8A-4147-A177-3AD203B41FA5}">
                      <a16:colId xmlns:a16="http://schemas.microsoft.com/office/drawing/2014/main" val="2882538606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1031004389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428229816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2510215678"/>
                    </a:ext>
                  </a:extLst>
                </a:gridCol>
              </a:tblGrid>
              <a:tr h="93020">
                <a:tc>
                  <a:txBody>
                    <a:bodyPr/>
                    <a:lstStyle/>
                    <a:p>
                      <a:pPr algn="l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419" sz="5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90695"/>
                  </a:ext>
                </a:extLst>
              </a:tr>
              <a:tr h="2687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DE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EL RIESGO SE CUANTIFICA O NO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RECOMENDADAS PARA MEDIR EL CUMPLIMIENTO Y EL 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SE DEBEN CONTROLAR O NO LOS CAMBIOS EN EL NIVEL DE RIESGOS A LO LARGO DEL TIEMPO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USO PREVISTO DEL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HERRAMIENTAS DE MARCO UTILIZADAS PARA 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24826"/>
                  </a:ext>
                </a:extLst>
              </a:tr>
              <a:tr h="41061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SEGURIDAD ELÉCTRICA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cumplimiento de las normas de seguridad eléctrica puede derivar en incendios, descargas eléctricas u otros peligros que podrían dañar a los usuarios, dañar la propiedad y exponer a la compañía a una responsabilidad significativa y publicidad negativa.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integridad, la puesta a tierra y el aislamiento de todos los componentes eléctricos de la compañía.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Cada dos años y después de cualquier mantenimiento o actualización.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que las medidas de seguridad cumplan los criterios de referencia del sector.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incidentes (incendios, descargas); índice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posibles problemas sistémicos o de desgaste.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seguridad del usuario y reducir la responsabilidad.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Código Eléctrico Nacional (NEC); normas de seguridad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061140"/>
                  </a:ext>
                </a:extLst>
              </a:tr>
              <a:tr h="3571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INTERCONEXIÓN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no se cumplen las normas de interconexión, existe un potencial de inestabilidad de la red. Esto puede provocar interrupciones del servicio, posibles multas de los organismos reguladores y daños a la infraestructura de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calidad y estabilidad de la conectividad de red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una integración sin problemas con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Duración del tiempo de inactividad de la red; calidad de las puntuaciones de conexión.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se expande o cuando la red experimenta cambios importantes.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 servicio estable y evitar penalizaciones.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IEEE; regulaciones de red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230434"/>
                  </a:ext>
                </a:extLst>
              </a:tr>
              <a:tr h="49238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ACCESIBILIDAD Y CUMPLIMIENTO DE </a:t>
                      </a:r>
                      <a:b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LEY ADA (LEY DE ESTADOUNIDENSES CON DISCAPACIDADES) (O LEGISLACIÓN EQUIVALENTE EN OTRAS JURISDICCIONES)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garantía de accesibilidad de las estaciones de carga puede generar denuncias legales, posibles multas y daños a la reputación de la empresa por falta de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Auditoría de estaciones de carga para facilitar el acceso y el cumplimiento de ADA.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después de cualquier cambio estructural.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es binario (es decir, cumple o no).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quejas de accesibilidad; tasa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continuidad de la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acciones legales y fomentar la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Directrices ADA; normas locales de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423269"/>
                  </a:ext>
                </a:extLst>
              </a:tr>
              <a:tr h="40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SEGURIDAD Y PRIVACIDAD DE LOS DATOS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los datos de los clientes (como la información de pago o las estadísticas de uso) no se manejan de forma segura, la empresa podría enfrentar violaciones de datos, lo que llevaría a acciones legales, sanciones financieras y pérdida de confianza del cliente.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los protocolos de almacenamiento, transferencia y protección de datos.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Trimestralmente o después de cualquier actualización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Medir las vulnerabilidades potenciales.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vulneraciones de la seguridad; puntajes de vulnerabilidad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Debido a la evolución de las amenazas cibernéticas.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Proteger los datos de los clientes y la reputación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ISO/IEC 27001; marco de ciberseguridad NIST.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42946"/>
                  </a:ext>
                </a:extLst>
              </a:tr>
              <a:tr h="38373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REGULACIONES AMBIENTALES Y DE ZONIFICACIÓN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instalación de infraestructura de carga sin cumplir las leyes locales de medio ambiente y zonificación puede derivar en la eliminación forzada de estaciones de carga, acciones legales, multas y retrasos en la expansión de la red de carga.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Revisar los sitios de instalación en función de las leyes ambientales y de zonificación.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antes de establecer una nueva estación.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se basa en la observancia de las leyes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denuncias legales; multas incurridas.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las regulaciones cambian.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problemas legales y mantener las relaciones con la comunidad.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Zonificación local y regulaciones ambientales; directrices de la EPA.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633706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4E4DAA70-1511-4E8C-981F-7E2AC57A7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7632" y="289857"/>
            <a:ext cx="3183921" cy="63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126960" y="150698"/>
            <a:ext cx="5513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2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MATRIZ DE EVALUACIÓN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3CD2A6-02CD-CB83-7F38-1A8C0CCFF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515433"/>
              </p:ext>
            </p:extLst>
          </p:nvPr>
        </p:nvGraphicFramePr>
        <p:xfrm>
          <a:off x="126960" y="626842"/>
          <a:ext cx="11938087" cy="6080461"/>
        </p:xfrm>
        <a:graphic>
          <a:graphicData uri="http://schemas.openxmlformats.org/drawingml/2006/table">
            <a:tbl>
              <a:tblPr/>
              <a:tblGrid>
                <a:gridCol w="756099">
                  <a:extLst>
                    <a:ext uri="{9D8B030D-6E8A-4147-A177-3AD203B41FA5}">
                      <a16:colId xmlns:a16="http://schemas.microsoft.com/office/drawing/2014/main" val="2086546374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3615409365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1556044992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2429664166"/>
                    </a:ext>
                  </a:extLst>
                </a:gridCol>
                <a:gridCol w="404226">
                  <a:extLst>
                    <a:ext uri="{9D8B030D-6E8A-4147-A177-3AD203B41FA5}">
                      <a16:colId xmlns:a16="http://schemas.microsoft.com/office/drawing/2014/main" val="2941516027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2282491068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239157984"/>
                    </a:ext>
                  </a:extLst>
                </a:gridCol>
                <a:gridCol w="404226">
                  <a:extLst>
                    <a:ext uri="{9D8B030D-6E8A-4147-A177-3AD203B41FA5}">
                      <a16:colId xmlns:a16="http://schemas.microsoft.com/office/drawing/2014/main" val="1475820660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3543181367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1415242032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1380738716"/>
                    </a:ext>
                  </a:extLst>
                </a:gridCol>
              </a:tblGrid>
              <a:tr h="33777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026352"/>
                  </a:ext>
                </a:extLst>
              </a:tr>
              <a:tr h="692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DE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EL RIESGO SE CUANTIFICA O NO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RECOMENDADAS PARA MEDIR EL CUMPLIMIENTO Y EL 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SE DEBEN CONTROLAR O NO LOS CAMBIOS EN EL NIVEL DE RIESGOS A LO LARGO DEL TIEMPO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USO PREVISTO DEL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HERRAMIENTAS DE MARCO UTILIZADAS PARA 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96071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330155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91682"/>
                  </a:ext>
                </a:extLst>
              </a:tr>
              <a:tr h="1147618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61919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26939"/>
                  </a:ext>
                </a:extLst>
              </a:tr>
              <a:tr h="1033202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67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126960" y="150698"/>
            <a:ext cx="68291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2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MATRIZ DE EVALUACIÓN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3CD2A6-02CD-CB83-7F38-1A8C0CCFF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867842"/>
              </p:ext>
            </p:extLst>
          </p:nvPr>
        </p:nvGraphicFramePr>
        <p:xfrm>
          <a:off x="126960" y="626841"/>
          <a:ext cx="11938080" cy="6122758"/>
        </p:xfrm>
        <a:graphic>
          <a:graphicData uri="http://schemas.openxmlformats.org/drawingml/2006/table">
            <a:tbl>
              <a:tblPr/>
              <a:tblGrid>
                <a:gridCol w="765054">
                  <a:extLst>
                    <a:ext uri="{9D8B030D-6E8A-4147-A177-3AD203B41FA5}">
                      <a16:colId xmlns:a16="http://schemas.microsoft.com/office/drawing/2014/main" val="2086546374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3615409365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1556044992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2429664166"/>
                    </a:ext>
                  </a:extLst>
                </a:gridCol>
                <a:gridCol w="409014">
                  <a:extLst>
                    <a:ext uri="{9D8B030D-6E8A-4147-A177-3AD203B41FA5}">
                      <a16:colId xmlns:a16="http://schemas.microsoft.com/office/drawing/2014/main" val="2941516027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2282491068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239157984"/>
                    </a:ext>
                  </a:extLst>
                </a:gridCol>
                <a:gridCol w="409014">
                  <a:extLst>
                    <a:ext uri="{9D8B030D-6E8A-4147-A177-3AD203B41FA5}">
                      <a16:colId xmlns:a16="http://schemas.microsoft.com/office/drawing/2014/main" val="1475820660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3543181367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1415242032"/>
                    </a:ext>
                  </a:extLst>
                </a:gridCol>
                <a:gridCol w="1170648">
                  <a:extLst>
                    <a:ext uri="{9D8B030D-6E8A-4147-A177-3AD203B41FA5}">
                      <a16:colId xmlns:a16="http://schemas.microsoft.com/office/drawing/2014/main" val="1380738716"/>
                    </a:ext>
                  </a:extLst>
                </a:gridCol>
              </a:tblGrid>
              <a:tr h="33777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026352"/>
                  </a:ext>
                </a:extLst>
              </a:tr>
              <a:tr h="692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DE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EL RIESGO SE CUANTIFICA O NO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RECOMENDADAS PARA MEDIR EL CUMPLIMIENTO Y EL 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SE DEBEN CONTROLAR O NO LOS CAMBIOS EN EL NIVEL DE RIESGOS A LO LARGO DEL TIEMPO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USO PREVISTO DEL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HERRAMIENTAS DE MARCO UTILIZADAS PARA 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96071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SEGURIDAD ELÉCTRICA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cumplimiento de las normas de seguridad eléctrica puede derivar en incendios, descargas eléctricas u otros peligros que podrían dañar a los usuarios, dañar la propiedad y exponer a la compañía a una responsabilidad significativa y publicidad negativa.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integridad, la puesta a tierra y el aislamiento de todos los componentes eléctricos de la compañía.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Cada dos años y después de cualquier mantenimiento o actualización.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que las medidas de seguridad cumplan los criterios de referencia del sector.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incidentes (incendios, descargas); índice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posibles problemas sistémicos o de desgaste.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seguridad del usuario y reducir la responsabilidad.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Código Eléctrico Nacional (NEC); normas de seguridad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330155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INTERCONEXIÓN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no se cumplen las normas de interconexión, existe un potencial de inestabilidad de la red. Esto puede provocar interrupciones del servicio, posibles multas de los organismos reguladores y daños a la infraestructura de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calidad y estabilidad de la conectividad de red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una integración sin problemas con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Duración del tiempo de inactividad de la red; calidad de las puntuaciones de conexión.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se expande o cuando la red experimenta cambios importantes.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 servicio estable y evitar penalizaciones.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IEEE; regulaciones de red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91682"/>
                  </a:ext>
                </a:extLst>
              </a:tr>
              <a:tr h="114761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ACCESIBILIDAD Y CUMPLIMIENTO DE LA LEY ADA (LEY DE ESTADOUNIDENSES CON DISCAPACIDADES) (O LEGISLACIÓN EQUIVALENTE EN OTRAS JURISDICCIONES)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garantía de accesibilidad de las estaciones de carga puede generar denuncias legales, posibles multas y daños a la reputación de la empresa por falta de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Auditoría de estaciones de carga para facilitar el acceso y el cumplimiento de ADA.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después de cualquier cambio estructural.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es binario (es decir, cumple o no).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quejas de accesibilidad; tasa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continuidad de la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acciones legales y fomentar la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Directrices ADA; normas locales de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61919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SEGURIDAD Y PRIVACIDAD DE LOS DATOS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los datos de los clientes (como la información de pago o las estadísticas de uso) no se manejan de forma segura, la empresa podría enfrentar violaciones de datos, lo que llevaría a acciones legales, sanciones financieras y pérdida de confianza del cliente.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los protocolos de almacenamiento, transferencia y protección de datos.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Trimestralmente o después de cualquier actualización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Medir las vulnerabilidades potenciales.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vulneraciones de la seguridad; puntajes de vulnerabilidad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Debido a la evolución de las amenazas cibernéticas.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Proteger los datos de los clientes y la reputación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ISO/IEC 27001; marco de ciberseguridad NIST.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26939"/>
                  </a:ext>
                </a:extLst>
              </a:tr>
              <a:tr h="10332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REGULACIONES AMBIENTALES Y DE ZONIFICACIÓN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instalación de infraestructura de carga sin cumplir las leyes locales de medio ambiente y zonificación puede derivar en la eliminación forzada de estaciones de carga, acciones legales, multas y retrasos en la expansión de la red de carga.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Revisar los sitios de instalación en función de las leyes ambientales y de zonificación.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antes de establecer una nueva estación.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se basa en la observancia de las leyes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denuncias legales; multas incurridas.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las regulaciones cambian.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problemas legales y mantener las relaciones con la comunidad.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Zonificación local y regulaciones ambientales; directrices de la EPA.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569638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el sitio web. Por lo tanto,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5168</TotalTime>
  <Words>1665</Words>
  <Application>Microsoft Office PowerPoint</Application>
  <PresentationFormat>Widescreen</PresentationFormat>
  <Paragraphs>160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50</cp:revision>
  <dcterms:created xsi:type="dcterms:W3CDTF">2022-01-31T17:15:25Z</dcterms:created>
  <dcterms:modified xsi:type="dcterms:W3CDTF">2024-12-08T07:14:52Z</dcterms:modified>
</cp:coreProperties>
</file>