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47" r:id="rId2"/>
    <p:sldId id="350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E659"/>
    <a:srgbClr val="FFFF00"/>
    <a:srgbClr val="F7F9FB"/>
    <a:srgbClr val="EAEEF3"/>
    <a:srgbClr val="F3F0F0"/>
    <a:srgbClr val="E6DFDB"/>
    <a:srgbClr val="EDE4DB"/>
    <a:srgbClr val="FBF2EB"/>
    <a:srgbClr val="FE5A01"/>
    <a:srgbClr val="FFF2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814" autoAdjust="0"/>
    <p:restoredTop sz="96283" autoAdjust="0"/>
  </p:normalViewPr>
  <p:slideViewPr>
    <p:cSldViewPr snapToGrid="0" snapToObjects="1">
      <p:cViewPr varScale="1">
        <p:scale>
          <a:sx n="104" d="100"/>
          <a:sy n="104" d="100"/>
        </p:scale>
        <p:origin x="1434" y="10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es.smartsheet.com/try-it?trp=28150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TextBox 524">
            <a:extLst>
              <a:ext uri="{FF2B5EF4-FFF2-40B4-BE49-F238E27FC236}">
                <a16:creationId xmlns:a16="http://schemas.microsoft.com/office/drawing/2014/main" id="{993314DF-19A8-7BA0-E7D5-9AAE57CDF62A}"/>
              </a:ext>
            </a:extLst>
          </p:cNvPr>
          <p:cNvSpPr txBox="1"/>
          <p:nvPr/>
        </p:nvSpPr>
        <p:spPr>
          <a:xfrm>
            <a:off x="207847" y="154817"/>
            <a:ext cx="1163363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PLANTILLA DE EJEMPLO DE REGISTRO DE RIESGOS DE CUMPLIMIENTO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FCCC84C-9BA0-F969-668B-A734D71108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0207108"/>
              </p:ext>
            </p:extLst>
          </p:nvPr>
        </p:nvGraphicFramePr>
        <p:xfrm>
          <a:off x="303926" y="830984"/>
          <a:ext cx="11506659" cy="55625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34856">
                  <a:extLst>
                    <a:ext uri="{9D8B030D-6E8A-4147-A177-3AD203B41FA5}">
                      <a16:colId xmlns:a16="http://schemas.microsoft.com/office/drawing/2014/main" val="2805350575"/>
                    </a:ext>
                  </a:extLst>
                </a:gridCol>
                <a:gridCol w="2249424">
                  <a:extLst>
                    <a:ext uri="{9D8B030D-6E8A-4147-A177-3AD203B41FA5}">
                      <a16:colId xmlns:a16="http://schemas.microsoft.com/office/drawing/2014/main" val="454506827"/>
                    </a:ext>
                  </a:extLst>
                </a:gridCol>
                <a:gridCol w="1042416">
                  <a:extLst>
                    <a:ext uri="{9D8B030D-6E8A-4147-A177-3AD203B41FA5}">
                      <a16:colId xmlns:a16="http://schemas.microsoft.com/office/drawing/2014/main" val="3039088257"/>
                    </a:ext>
                  </a:extLst>
                </a:gridCol>
                <a:gridCol w="1207008">
                  <a:extLst>
                    <a:ext uri="{9D8B030D-6E8A-4147-A177-3AD203B41FA5}">
                      <a16:colId xmlns:a16="http://schemas.microsoft.com/office/drawing/2014/main" val="11568570"/>
                    </a:ext>
                  </a:extLst>
                </a:gridCol>
                <a:gridCol w="1042416">
                  <a:extLst>
                    <a:ext uri="{9D8B030D-6E8A-4147-A177-3AD203B41FA5}">
                      <a16:colId xmlns:a16="http://schemas.microsoft.com/office/drawing/2014/main" val="2873069235"/>
                    </a:ext>
                  </a:extLst>
                </a:gridCol>
                <a:gridCol w="2673103">
                  <a:extLst>
                    <a:ext uri="{9D8B030D-6E8A-4147-A177-3AD203B41FA5}">
                      <a16:colId xmlns:a16="http://schemas.microsoft.com/office/drawing/2014/main" val="2229967764"/>
                    </a:ext>
                  </a:extLst>
                </a:gridCol>
                <a:gridCol w="1157436">
                  <a:extLst>
                    <a:ext uri="{9D8B030D-6E8A-4147-A177-3AD203B41FA5}">
                      <a16:colId xmlns:a16="http://schemas.microsoft.com/office/drawing/2014/main" val="607476714"/>
                    </a:ext>
                  </a:extLst>
                </a:gridCol>
              </a:tblGrid>
              <a:tr h="548358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DESCRIPCIÓN DEL RIESGO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DESCRIPCIÓN DEL IMPACTO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NIVEL DE </a:t>
                      </a:r>
                      <a:b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IMPACTO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NIVEL DE PROBABILIDAD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NIVEL DE PRIORIDAD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OPORTUNIDADES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PROPIETARIO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053626"/>
                  </a:ext>
                </a:extLst>
              </a:tr>
              <a:tr h="708396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900" u="none" strike="noStrike">
                          <a:effectLst/>
                          <a:latin typeface="Century Gothic" panose="020B0502020202020204" pitchFamily="34" charset="0"/>
                        </a:rPr>
                        <a:t>Proporcione un breve resumen del riesgo.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  <a:t>¿Qué ocurrirá si no se mitiga o se elimina el riesgo?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  <a:t>Calificar </a:t>
                      </a:r>
                      <a:b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  <a:t>1 (BAJO) a </a:t>
                      </a:r>
                      <a:b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  <a:t>5 (ALTO)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  <a:t>Calificar </a:t>
                      </a:r>
                      <a:b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  <a:t>1 (BAJO) a </a:t>
                      </a:r>
                      <a:b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  <a:t>5 (ALTO)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  <a:t>(IMPACTO X </a:t>
                      </a:r>
                      <a:b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  <a:t>PROBABILIDAD)</a:t>
                      </a:r>
                      <a:b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  <a:t>Diríjase primero a la más alta. 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900" u="none" strike="noStrike">
                          <a:effectLst/>
                          <a:latin typeface="Century Gothic" panose="020B0502020202020204" pitchFamily="34" charset="0"/>
                        </a:rPr>
                        <a:t>¿Qué oportunidades tenemos para reducir o eliminar el impacto o la probabilidad?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900" u="none" strike="noStrike">
                          <a:effectLst/>
                          <a:latin typeface="Century Gothic" panose="020B0502020202020204" pitchFamily="34" charset="0"/>
                        </a:rPr>
                        <a:t>¿Quién es </a:t>
                      </a:r>
                    </a:p>
                    <a:p>
                      <a:pPr algn="l" rtl="0" fontAlgn="ctr"/>
                      <a:r>
                        <a:rPr lang="es-419" sz="900" u="none" strike="noStrike">
                          <a:effectLst/>
                          <a:latin typeface="Century Gothic" panose="020B0502020202020204" pitchFamily="34" charset="0"/>
                        </a:rPr>
                        <a:t>el responsable?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9807988"/>
                  </a:ext>
                </a:extLst>
              </a:tr>
              <a:tr h="648633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Retrasos en la entrega del material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Paradas de producción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1" u="none" strike="noStrike">
                          <a:effectLst/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Mantenerse en contacto con el proveedor y los proveedores alternativos en el retenedor.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Hazel Christensen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9657597"/>
                  </a:ext>
                </a:extLst>
              </a:tr>
              <a:tr h="648633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Averías de maquinaria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Retrasos en la producción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1" u="none" strike="noStrike"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E65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Aumentar las inspecciones.  </a:t>
                      </a:r>
                      <a:b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Contar con repuestos en el sitio. 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Jason Desjardins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272929"/>
                  </a:ext>
                </a:extLst>
              </a:tr>
              <a:tr h="648633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Las fugas del techo durante la lluvia hacen que el piso sea resbaladizo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Resbalones y caídas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1" u="none" strike="noStrike">
                          <a:effectLst/>
                          <a:latin typeface="Century Gothic" panose="020B0502020202020204" pitchFamily="34" charset="0"/>
                        </a:rPr>
                        <a:t>15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– Pedir señalización de seguridad</a:t>
                      </a:r>
                      <a:b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– Tener trapeadores a mano </a:t>
                      </a:r>
                      <a:b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– Arreglar el techo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Luiza Smith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282117"/>
                  </a:ext>
                </a:extLst>
              </a:tr>
              <a:tr h="648633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Escasez de protección ocular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– Aumento de las lesiones</a:t>
                      </a:r>
                      <a:b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– Retraso en la producción</a:t>
                      </a:r>
                      <a:b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– Aumento de las primas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1" u="none" strike="noStrike"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E65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– Aumentar el suministro </a:t>
                      </a:r>
                      <a:b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– Advertencias de bajo inventario </a:t>
                      </a:r>
                      <a:b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– Buscar proveedores alternativos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Sheldon Greene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1480327"/>
                  </a:ext>
                </a:extLst>
              </a:tr>
              <a:tr h="648633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1" u="none" strike="noStrike">
                          <a:effectLst/>
                          <a:latin typeface="Century Gothic" panose="020B0502020202020204" pitchFamily="34" charset="0"/>
                        </a:rPr>
                        <a:t>25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2391832"/>
                  </a:ext>
                </a:extLst>
              </a:tr>
              <a:tr h="531297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1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559392"/>
                  </a:ext>
                </a:extLst>
              </a:tr>
              <a:tr h="531297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1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0149"/>
                  </a:ext>
                </a:extLst>
              </a:tr>
            </a:tbl>
          </a:graphicData>
        </a:graphic>
      </p:graphicFrame>
      <p:pic>
        <p:nvPicPr>
          <p:cNvPr id="6" name="Picture 5">
            <a:hlinkClick r:id="rId2"/>
            <a:extLst>
              <a:ext uri="{FF2B5EF4-FFF2-40B4-BE49-F238E27FC236}">
                <a16:creationId xmlns:a16="http://schemas.microsoft.com/office/drawing/2014/main" id="{1599393C-88FF-86F5-2351-3B347575BC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41354" y="113294"/>
            <a:ext cx="2769231" cy="548765"/>
          </a:xfrm>
          <a:prstGeom prst="rect">
            <a:avLst/>
          </a:prstGeom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738977F2-4364-9603-1F81-4C099F1CFCAD}"/>
              </a:ext>
            </a:extLst>
          </p:cNvPr>
          <p:cNvGrpSpPr/>
          <p:nvPr/>
        </p:nvGrpSpPr>
        <p:grpSpPr>
          <a:xfrm>
            <a:off x="1501336" y="3490073"/>
            <a:ext cx="3112170" cy="2781257"/>
            <a:chOff x="1483894" y="3490074"/>
            <a:chExt cx="3112170" cy="2781257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EE61198C-3758-1B39-B84C-5A808E8CA228}"/>
                </a:ext>
              </a:extLst>
            </p:cNvPr>
            <p:cNvSpPr/>
            <p:nvPr/>
          </p:nvSpPr>
          <p:spPr>
            <a:xfrm>
              <a:off x="1483894" y="3490074"/>
              <a:ext cx="3112170" cy="278125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92271" dist="38100" dir="8100000" sx="102000" sy="102000" algn="tr" rotWithShape="0">
                <a:schemeClr val="tx1">
                  <a:lumMod val="65000"/>
                  <a:lumOff val="35000"/>
                  <a:alpha val="40000"/>
                </a:scheme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CCB46999-5096-1744-0F21-B655D8679C14}"/>
                </a:ext>
              </a:extLst>
            </p:cNvPr>
            <p:cNvPicPr>
              <a:picLocks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539312" y="3639948"/>
              <a:ext cx="2921794" cy="257184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09751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TextBox 524">
            <a:extLst>
              <a:ext uri="{FF2B5EF4-FFF2-40B4-BE49-F238E27FC236}">
                <a16:creationId xmlns:a16="http://schemas.microsoft.com/office/drawing/2014/main" id="{993314DF-19A8-7BA0-E7D5-9AAE57CDF62A}"/>
              </a:ext>
            </a:extLst>
          </p:cNvPr>
          <p:cNvSpPr txBox="1"/>
          <p:nvPr/>
        </p:nvSpPr>
        <p:spPr>
          <a:xfrm>
            <a:off x="207847" y="154817"/>
            <a:ext cx="1049862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PLANTILLA DE REGISTRO DE RIESGOS DE CUMPLIMIENTO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FCCC84C-9BA0-F969-668B-A734D71108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7073724"/>
              </p:ext>
            </p:extLst>
          </p:nvPr>
        </p:nvGraphicFramePr>
        <p:xfrm>
          <a:off x="303926" y="830070"/>
          <a:ext cx="11506659" cy="55625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34856">
                  <a:extLst>
                    <a:ext uri="{9D8B030D-6E8A-4147-A177-3AD203B41FA5}">
                      <a16:colId xmlns:a16="http://schemas.microsoft.com/office/drawing/2014/main" val="2805350575"/>
                    </a:ext>
                  </a:extLst>
                </a:gridCol>
                <a:gridCol w="2249424">
                  <a:extLst>
                    <a:ext uri="{9D8B030D-6E8A-4147-A177-3AD203B41FA5}">
                      <a16:colId xmlns:a16="http://schemas.microsoft.com/office/drawing/2014/main" val="454506827"/>
                    </a:ext>
                  </a:extLst>
                </a:gridCol>
                <a:gridCol w="1042416">
                  <a:extLst>
                    <a:ext uri="{9D8B030D-6E8A-4147-A177-3AD203B41FA5}">
                      <a16:colId xmlns:a16="http://schemas.microsoft.com/office/drawing/2014/main" val="3039088257"/>
                    </a:ext>
                  </a:extLst>
                </a:gridCol>
                <a:gridCol w="1207008">
                  <a:extLst>
                    <a:ext uri="{9D8B030D-6E8A-4147-A177-3AD203B41FA5}">
                      <a16:colId xmlns:a16="http://schemas.microsoft.com/office/drawing/2014/main" val="11568570"/>
                    </a:ext>
                  </a:extLst>
                </a:gridCol>
                <a:gridCol w="1042416">
                  <a:extLst>
                    <a:ext uri="{9D8B030D-6E8A-4147-A177-3AD203B41FA5}">
                      <a16:colId xmlns:a16="http://schemas.microsoft.com/office/drawing/2014/main" val="2873069235"/>
                    </a:ext>
                  </a:extLst>
                </a:gridCol>
                <a:gridCol w="2673103">
                  <a:extLst>
                    <a:ext uri="{9D8B030D-6E8A-4147-A177-3AD203B41FA5}">
                      <a16:colId xmlns:a16="http://schemas.microsoft.com/office/drawing/2014/main" val="2229967764"/>
                    </a:ext>
                  </a:extLst>
                </a:gridCol>
                <a:gridCol w="1157436">
                  <a:extLst>
                    <a:ext uri="{9D8B030D-6E8A-4147-A177-3AD203B41FA5}">
                      <a16:colId xmlns:a16="http://schemas.microsoft.com/office/drawing/2014/main" val="607476714"/>
                    </a:ext>
                  </a:extLst>
                </a:gridCol>
              </a:tblGrid>
              <a:tr h="548358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DESCRIPCIÓN DEL RIESGO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DESCRIPCIÓN DEL IMPACTO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NIVEL DE </a:t>
                      </a:r>
                      <a:b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IMPACTO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NIVEL DE PROBABILIDAD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NIVEL DE PRIORIDAD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OPORTUNIDADES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PROPIETARIO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053626"/>
                  </a:ext>
                </a:extLst>
              </a:tr>
              <a:tr h="708396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900" u="none" strike="noStrike">
                          <a:effectLst/>
                          <a:latin typeface="Century Gothic" panose="020B0502020202020204" pitchFamily="34" charset="0"/>
                        </a:rPr>
                        <a:t>Proporcione un breve resumen del riesgo.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  <a:t>¿Qué ocurrirá si no se mitiga o se elimina el riesgo?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  <a:t>Calificar </a:t>
                      </a:r>
                      <a:b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  <a:t>1 (BAJO) a </a:t>
                      </a:r>
                      <a:b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  <a:t>5 (ALTO)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  <a:t>Calificar </a:t>
                      </a:r>
                      <a:b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  <a:t>1 (BAJO) a </a:t>
                      </a:r>
                      <a:b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  <a:t>5 (ALTO)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  <a:t>(IMPACTO X </a:t>
                      </a:r>
                      <a:b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  <a:t>PROBABILIDAD)</a:t>
                      </a:r>
                      <a:b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  <a:t>Diríjase primero a la más alta. 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900" u="none" strike="noStrike">
                          <a:effectLst/>
                          <a:latin typeface="Century Gothic" panose="020B0502020202020204" pitchFamily="34" charset="0"/>
                        </a:rPr>
                        <a:t>¿Qué oportunidades tenemos para reducir o eliminar el impacto o la probabilidad?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900" u="none" strike="noStrike">
                          <a:effectLst/>
                          <a:latin typeface="Century Gothic" panose="020B0502020202020204" pitchFamily="34" charset="0"/>
                        </a:rPr>
                        <a:t>¿Quién es </a:t>
                      </a:r>
                    </a:p>
                    <a:p>
                      <a:pPr algn="l" rtl="0" fontAlgn="ctr"/>
                      <a:r>
                        <a:rPr lang="es-419" sz="900" u="none" strike="noStrike">
                          <a:effectLst/>
                          <a:latin typeface="Century Gothic" panose="020B0502020202020204" pitchFamily="34" charset="0"/>
                        </a:rPr>
                        <a:t>el responsable?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9807988"/>
                  </a:ext>
                </a:extLst>
              </a:tr>
              <a:tr h="648633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9657597"/>
                  </a:ext>
                </a:extLst>
              </a:tr>
              <a:tr h="648633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272929"/>
                  </a:ext>
                </a:extLst>
              </a:tr>
              <a:tr h="648633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282117"/>
                  </a:ext>
                </a:extLst>
              </a:tr>
              <a:tr h="648633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1480327"/>
                  </a:ext>
                </a:extLst>
              </a:tr>
              <a:tr h="648633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2391832"/>
                  </a:ext>
                </a:extLst>
              </a:tr>
              <a:tr h="531297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559392"/>
                  </a:ext>
                </a:extLst>
              </a:tr>
              <a:tr h="531297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01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3943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9217320"/>
              </p:ext>
            </p:extLst>
          </p:nvPr>
        </p:nvGraphicFramePr>
        <p:xfrm>
          <a:off x="787790" y="1050352"/>
          <a:ext cx="10318175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318175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DESCARGO DE RESPONSABILIDAD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Todos los artículos, las plantillas o la información que proporcione Smartsheet en el sitio web son solo de referencia. Si bien nos esforzamos por mantener la información actualizada y correcta, no hacemos declaraciones ni garantías de ningún tipo, explícitas o implícitas, sobre la integridad, precisión, confiabilidad, idoneidad o disponibilidad con respecto al sitio web o la información, los artículos, las plantillas o los gráficos relacionados que figuran en el sitio web. Por lo tanto, la confianza que usted deposite en dicha información es estrictamente bajo su propio riesgo.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2433</TotalTime>
  <Words>465</Words>
  <Application>Microsoft Office PowerPoint</Application>
  <PresentationFormat>Widescreen</PresentationFormat>
  <Paragraphs>85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Ricky Nan</cp:lastModifiedBy>
  <cp:revision>62</cp:revision>
  <cp:lastPrinted>2020-08-31T22:23:58Z</cp:lastPrinted>
  <dcterms:created xsi:type="dcterms:W3CDTF">2021-07-07T23:54:57Z</dcterms:created>
  <dcterms:modified xsi:type="dcterms:W3CDTF">2024-12-08T07:14:05Z</dcterms:modified>
</cp:coreProperties>
</file>