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408" r:id="rId2"/>
    <p:sldId id="353" r:id="rId3"/>
    <p:sldId id="418" r:id="rId4"/>
    <p:sldId id="41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5BF"/>
    <a:srgbClr val="FBEBD4"/>
    <a:srgbClr val="ECF8C2"/>
    <a:srgbClr val="D1E45D"/>
    <a:srgbClr val="D2F8EE"/>
    <a:srgbClr val="F99F74"/>
    <a:srgbClr val="F88F2E"/>
    <a:srgbClr val="A1E4D7"/>
    <a:srgbClr val="CFE46E"/>
    <a:srgbClr val="C8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945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7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15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0" y="6477000"/>
            <a:ext cx="1174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EJEMPLO DE PRESENTACIÓN DE EVALUACIÓN DE RIESGOS DE CUMPLIMIENTO SIMPLE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300447" y="85171"/>
            <a:ext cx="768057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EJEMPLO DE EVALUACIÓN DE RIESGOS DE CUMPLIMIENTO SIMPLE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556153"/>
              </p:ext>
            </p:extLst>
          </p:nvPr>
        </p:nvGraphicFramePr>
        <p:xfrm>
          <a:off x="5046605" y="5213198"/>
          <a:ext cx="6844948" cy="1007737"/>
        </p:xfrm>
        <a:graphic>
          <a:graphicData uri="http://schemas.openxmlformats.org/drawingml/2006/table">
            <a:tbl>
              <a:tblPr/>
              <a:tblGrid>
                <a:gridCol w="2490542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4354406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547570"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ID DEL PROYECTO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123.A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  <a:tr h="460167"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GERENTE DEL PROYECTO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LORI GARCIA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5156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06FE2BB-C43D-8813-5601-D09E0AF87853}"/>
              </a:ext>
            </a:extLst>
          </p:cNvPr>
          <p:cNvSpPr txBox="1"/>
          <p:nvPr/>
        </p:nvSpPr>
        <p:spPr>
          <a:xfrm>
            <a:off x="5046605" y="1815394"/>
            <a:ext cx="684494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5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PROYECTO OMEGA</a:t>
            </a:r>
          </a:p>
        </p:txBody>
      </p:sp>
      <p:pic>
        <p:nvPicPr>
          <p:cNvPr id="8" name="Picture 7">
            <a:hlinkClick r:id="rId3"/>
            <a:extLst>
              <a:ext uri="{FF2B5EF4-FFF2-40B4-BE49-F238E27FC236}">
                <a16:creationId xmlns:a16="http://schemas.microsoft.com/office/drawing/2014/main" id="{7184F94A-41D6-6D99-17C3-6F94524047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7632" y="289857"/>
            <a:ext cx="3183921" cy="6309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26850E4-2616-6C9E-B938-CCFCF61C99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227" y="1815394"/>
            <a:ext cx="4531911" cy="443217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E2D1C22-8EEB-E307-51D7-E89953A34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110576"/>
              </p:ext>
            </p:extLst>
          </p:nvPr>
        </p:nvGraphicFramePr>
        <p:xfrm>
          <a:off x="149717" y="979412"/>
          <a:ext cx="11896190" cy="5797071"/>
        </p:xfrm>
        <a:graphic>
          <a:graphicData uri="http://schemas.openxmlformats.org/drawingml/2006/table">
            <a:tbl>
              <a:tblPr/>
              <a:tblGrid>
                <a:gridCol w="316868">
                  <a:extLst>
                    <a:ext uri="{9D8B030D-6E8A-4147-A177-3AD203B41FA5}">
                      <a16:colId xmlns:a16="http://schemas.microsoft.com/office/drawing/2014/main" val="885907955"/>
                    </a:ext>
                  </a:extLst>
                </a:gridCol>
                <a:gridCol w="726661">
                  <a:extLst>
                    <a:ext uri="{9D8B030D-6E8A-4147-A177-3AD203B41FA5}">
                      <a16:colId xmlns:a16="http://schemas.microsoft.com/office/drawing/2014/main" val="1076811695"/>
                    </a:ext>
                  </a:extLst>
                </a:gridCol>
                <a:gridCol w="1145595">
                  <a:extLst>
                    <a:ext uri="{9D8B030D-6E8A-4147-A177-3AD203B41FA5}">
                      <a16:colId xmlns:a16="http://schemas.microsoft.com/office/drawing/2014/main" val="97866211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707588105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509325398"/>
                    </a:ext>
                  </a:extLst>
                </a:gridCol>
                <a:gridCol w="647545">
                  <a:extLst>
                    <a:ext uri="{9D8B030D-6E8A-4147-A177-3AD203B41FA5}">
                      <a16:colId xmlns:a16="http://schemas.microsoft.com/office/drawing/2014/main" val="2381301671"/>
                    </a:ext>
                  </a:extLst>
                </a:gridCol>
                <a:gridCol w="610566">
                  <a:extLst>
                    <a:ext uri="{9D8B030D-6E8A-4147-A177-3AD203B41FA5}">
                      <a16:colId xmlns:a16="http://schemas.microsoft.com/office/drawing/2014/main" val="667413082"/>
                    </a:ext>
                  </a:extLst>
                </a:gridCol>
                <a:gridCol w="505838">
                  <a:extLst>
                    <a:ext uri="{9D8B030D-6E8A-4147-A177-3AD203B41FA5}">
                      <a16:colId xmlns:a16="http://schemas.microsoft.com/office/drawing/2014/main" val="3953301195"/>
                    </a:ext>
                  </a:extLst>
                </a:gridCol>
                <a:gridCol w="988979">
                  <a:extLst>
                    <a:ext uri="{9D8B030D-6E8A-4147-A177-3AD203B41FA5}">
                      <a16:colId xmlns:a16="http://schemas.microsoft.com/office/drawing/2014/main" val="676647951"/>
                    </a:ext>
                  </a:extLst>
                </a:gridCol>
                <a:gridCol w="907774">
                  <a:extLst>
                    <a:ext uri="{9D8B030D-6E8A-4147-A177-3AD203B41FA5}">
                      <a16:colId xmlns:a16="http://schemas.microsoft.com/office/drawing/2014/main" val="3317587448"/>
                    </a:ext>
                  </a:extLst>
                </a:gridCol>
                <a:gridCol w="539496">
                  <a:extLst>
                    <a:ext uri="{9D8B030D-6E8A-4147-A177-3AD203B41FA5}">
                      <a16:colId xmlns:a16="http://schemas.microsoft.com/office/drawing/2014/main" val="400264234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572008565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4229756065"/>
                    </a:ext>
                  </a:extLst>
                </a:gridCol>
                <a:gridCol w="505767">
                  <a:extLst>
                    <a:ext uri="{9D8B030D-6E8A-4147-A177-3AD203B41FA5}">
                      <a16:colId xmlns:a16="http://schemas.microsoft.com/office/drawing/2014/main" val="2054788801"/>
                    </a:ext>
                  </a:extLst>
                </a:gridCol>
                <a:gridCol w="673897">
                  <a:extLst>
                    <a:ext uri="{9D8B030D-6E8A-4147-A177-3AD203B41FA5}">
                      <a16:colId xmlns:a16="http://schemas.microsoft.com/office/drawing/2014/main" val="3975893440"/>
                    </a:ext>
                  </a:extLst>
                </a:gridCol>
                <a:gridCol w="1007932">
                  <a:extLst>
                    <a:ext uri="{9D8B030D-6E8A-4147-A177-3AD203B41FA5}">
                      <a16:colId xmlns:a16="http://schemas.microsoft.com/office/drawing/2014/main" val="267841450"/>
                    </a:ext>
                  </a:extLst>
                </a:gridCol>
              </a:tblGrid>
              <a:tr h="47115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EVALUACIÓN DE RIESGOS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POSMITIGACIÓN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SENTENCIA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054952"/>
                  </a:ext>
                </a:extLst>
              </a:tr>
              <a:tr h="701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REF/ID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ENTORNO DE CONTROL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 </a:t>
                      </a:r>
                      <a:b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CONTROL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GRAVEDAD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PROBABILIDAD DE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NIVEL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MITIGACIONES/</a:t>
                      </a:r>
                      <a:b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ADVERTENCIAS/ RECURSOS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INFORMACIÓN Y COMUNICACIONES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¿EXISTEN CONTROLES?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GRAVEDAD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PROBABILIDAD DE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NIVEL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¿ES ACEPTABLE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PROCEDER?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COMENTARIOS Y NOTAS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78875"/>
                  </a:ext>
                </a:extLst>
              </a:tr>
              <a:tr h="1571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Recuperación ante desastres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 tener capacidades de copia de seguridad y verificación de datos físicamente en las instalaciones en caso </a:t>
                      </a:r>
                      <a:b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un desastre.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Duplicar el centro de datos fuera de las instalaciones para que uno esté en el sitio y tengamos una redundancia de datos precisa y fiable entre los dos, en el caso de un desastre natural.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Establecer objetivos del plan de recuperación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Diferentes pruebas </a:t>
                      </a:r>
                      <a:b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redundancia de centros de datos.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Reunión departamental de </a:t>
                      </a:r>
                      <a:b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 sobre las normas de PII y GDPR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Notas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169701"/>
                  </a:ext>
                </a:extLst>
              </a:tr>
              <a:tr h="10177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1.2 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Integración </a:t>
                      </a:r>
                      <a:b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datos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TOLERABLE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MEDIA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Notas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715051"/>
                  </a:ext>
                </a:extLst>
              </a:tr>
              <a:tr h="10177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1.3 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Riesgo de acceso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INDESEABLE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ALTA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TOLERABLE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MEDIA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Notas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542093"/>
                  </a:ext>
                </a:extLst>
              </a:tr>
              <a:tr h="10177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2.1 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Supervisar cumplimiento normativo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INTOLERABLE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EXTREMA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INDESEABLE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ALTA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Notas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61214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BACA93D-7A91-F807-C208-B8E9CE6E8F1E}"/>
              </a:ext>
            </a:extLst>
          </p:cNvPr>
          <p:cNvSpPr txBox="1"/>
          <p:nvPr/>
        </p:nvSpPr>
        <p:spPr>
          <a:xfrm>
            <a:off x="214684" y="248400"/>
            <a:ext cx="828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EJEMPLO DE EVALUACIÓN DE RIESGOS DE CUMPLIMIENTO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REFERENCIA DE CLASIFICACIÓN - MATRIZ DE RIESGOS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945440-843C-A8D0-366B-923BB157F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984" y="166437"/>
            <a:ext cx="8283455" cy="6132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8255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581D1-6FEA-A955-42D3-6D515A3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698331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</a:t>
                      </a:r>
                      <a:b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 hacemos declaraciones ni garantías de ningún tipo, explícitas o implícitas, sobre la integridad, precisión, confiabilidad, idoneidad o disponibilidad con respecto al sitio web o la información, </a:t>
                      </a:r>
                      <a:b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los artículos, las plantillas o los gráficos relacionados que figuran en el sitio web. Por lo tanto, </a:t>
                      </a:r>
                      <a:b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 confianza que usted deposite en dicha información es estrictamente bajo su propio riesgo.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68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5178</TotalTime>
  <Words>389</Words>
  <Application>Microsoft Office PowerPoint</Application>
  <PresentationFormat>Widescreen</PresentationFormat>
  <Paragraphs>103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Ricky Nan</cp:lastModifiedBy>
  <cp:revision>51</cp:revision>
  <dcterms:created xsi:type="dcterms:W3CDTF">2022-01-31T17:15:25Z</dcterms:created>
  <dcterms:modified xsi:type="dcterms:W3CDTF">2024-12-08T07:33:24Z</dcterms:modified>
</cp:coreProperties>
</file>