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408" r:id="rId2"/>
    <p:sldId id="353" r:id="rId3"/>
    <p:sldId id="417" r:id="rId4"/>
    <p:sldId id="418" r:id="rId5"/>
    <p:sldId id="4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5BF"/>
    <a:srgbClr val="FBEBD4"/>
    <a:srgbClr val="ECF8C2"/>
    <a:srgbClr val="D1E45D"/>
    <a:srgbClr val="D2F8EE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D91A56-5E2F-4CCD-B201-EC1E70B474BF}" v="10" dt="2023-11-26T19:25:12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82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94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7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15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EVALUACIÓN DE RIESGOS DE CUMPLIMIENTO SIMPLE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78847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EVALUACIÓN DE RIESGOS DE CUMPLIMIENTO SIMPLE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281506"/>
              </p:ext>
            </p:extLst>
          </p:nvPr>
        </p:nvGraphicFramePr>
        <p:xfrm>
          <a:off x="5046605" y="5213198"/>
          <a:ext cx="6844948" cy="1007737"/>
        </p:xfrm>
        <a:graphic>
          <a:graphicData uri="http://schemas.openxmlformats.org/drawingml/2006/table">
            <a:tbl>
              <a:tblPr/>
              <a:tblGrid>
                <a:gridCol w="2490542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435440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547570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 DEL PROYECTO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001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60167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DEL PROYECTO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06FE2BB-C43D-8813-5601-D09E0AF87853}"/>
              </a:ext>
            </a:extLst>
          </p:cNvPr>
          <p:cNvSpPr txBox="1"/>
          <p:nvPr/>
        </p:nvSpPr>
        <p:spPr>
          <a:xfrm>
            <a:off x="5046605" y="1815394"/>
            <a:ext cx="68449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NOMBRE DEL PROYECTO</a:t>
            </a:r>
          </a:p>
        </p:txBody>
      </p:sp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5EBADBEC-B658-9F51-4618-8F8DB734EE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7632" y="289857"/>
            <a:ext cx="3183921" cy="6309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72E2D64-D985-5B4E-7561-0731DD24E7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537" y="1652144"/>
            <a:ext cx="4671601" cy="456879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2D1C22-8EEB-E307-51D7-E89953A34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79652"/>
              </p:ext>
            </p:extLst>
          </p:nvPr>
        </p:nvGraphicFramePr>
        <p:xfrm>
          <a:off x="71339" y="979412"/>
          <a:ext cx="11993130" cy="5625347"/>
        </p:xfrm>
        <a:graphic>
          <a:graphicData uri="http://schemas.openxmlformats.org/drawingml/2006/table">
            <a:tbl>
              <a:tblPr/>
              <a:tblGrid>
                <a:gridCol w="316868">
                  <a:extLst>
                    <a:ext uri="{9D8B030D-6E8A-4147-A177-3AD203B41FA5}">
                      <a16:colId xmlns:a16="http://schemas.microsoft.com/office/drawing/2014/main" val="885907955"/>
                    </a:ext>
                  </a:extLst>
                </a:gridCol>
                <a:gridCol w="726661">
                  <a:extLst>
                    <a:ext uri="{9D8B030D-6E8A-4147-A177-3AD203B41FA5}">
                      <a16:colId xmlns:a16="http://schemas.microsoft.com/office/drawing/2014/main" val="1076811695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978662114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1707588105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509325398"/>
                    </a:ext>
                  </a:extLst>
                </a:gridCol>
                <a:gridCol w="647545">
                  <a:extLst>
                    <a:ext uri="{9D8B030D-6E8A-4147-A177-3AD203B41FA5}">
                      <a16:colId xmlns:a16="http://schemas.microsoft.com/office/drawing/2014/main" val="2381301671"/>
                    </a:ext>
                  </a:extLst>
                </a:gridCol>
                <a:gridCol w="610566">
                  <a:extLst>
                    <a:ext uri="{9D8B030D-6E8A-4147-A177-3AD203B41FA5}">
                      <a16:colId xmlns:a16="http://schemas.microsoft.com/office/drawing/2014/main" val="667413082"/>
                    </a:ext>
                  </a:extLst>
                </a:gridCol>
                <a:gridCol w="505838">
                  <a:extLst>
                    <a:ext uri="{9D8B030D-6E8A-4147-A177-3AD203B41FA5}">
                      <a16:colId xmlns:a16="http://schemas.microsoft.com/office/drawing/2014/main" val="3953301195"/>
                    </a:ext>
                  </a:extLst>
                </a:gridCol>
                <a:gridCol w="988979">
                  <a:extLst>
                    <a:ext uri="{9D8B030D-6E8A-4147-A177-3AD203B41FA5}">
                      <a16:colId xmlns:a16="http://schemas.microsoft.com/office/drawing/2014/main" val="676647951"/>
                    </a:ext>
                  </a:extLst>
                </a:gridCol>
                <a:gridCol w="907774">
                  <a:extLst>
                    <a:ext uri="{9D8B030D-6E8A-4147-A177-3AD203B41FA5}">
                      <a16:colId xmlns:a16="http://schemas.microsoft.com/office/drawing/2014/main" val="3317587448"/>
                    </a:ext>
                  </a:extLst>
                </a:gridCol>
                <a:gridCol w="496956">
                  <a:extLst>
                    <a:ext uri="{9D8B030D-6E8A-4147-A177-3AD203B41FA5}">
                      <a16:colId xmlns:a16="http://schemas.microsoft.com/office/drawing/2014/main" val="4002642346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3572008565"/>
                    </a:ext>
                  </a:extLst>
                </a:gridCol>
                <a:gridCol w="614172">
                  <a:extLst>
                    <a:ext uri="{9D8B030D-6E8A-4147-A177-3AD203B41FA5}">
                      <a16:colId xmlns:a16="http://schemas.microsoft.com/office/drawing/2014/main" val="4229756065"/>
                    </a:ext>
                  </a:extLst>
                </a:gridCol>
                <a:gridCol w="505767">
                  <a:extLst>
                    <a:ext uri="{9D8B030D-6E8A-4147-A177-3AD203B41FA5}">
                      <a16:colId xmlns:a16="http://schemas.microsoft.com/office/drawing/2014/main" val="2054788801"/>
                    </a:ext>
                  </a:extLst>
                </a:gridCol>
                <a:gridCol w="673897">
                  <a:extLst>
                    <a:ext uri="{9D8B030D-6E8A-4147-A177-3AD203B41FA5}">
                      <a16:colId xmlns:a16="http://schemas.microsoft.com/office/drawing/2014/main" val="3975893440"/>
                    </a:ext>
                  </a:extLst>
                </a:gridCol>
                <a:gridCol w="1007932">
                  <a:extLst>
                    <a:ext uri="{9D8B030D-6E8A-4147-A177-3AD203B41FA5}">
                      <a16:colId xmlns:a16="http://schemas.microsoft.com/office/drawing/2014/main" val="267841450"/>
                    </a:ext>
                  </a:extLst>
                </a:gridCol>
              </a:tblGrid>
              <a:tr h="256517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EVALUACIÓN DE RIESGOS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POSMITIGACIÓN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SENTENCIA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54952"/>
                  </a:ext>
                </a:extLst>
              </a:tr>
              <a:tr h="381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REF/ID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ENTORNO DE CONTROL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</a:t>
                      </a:r>
                      <a:b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CONTROL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GRAVEDAD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PROBABILIDAD DE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MITIGACIONES/</a:t>
                      </a:r>
                      <a:b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ADVERTENCIAS/ RECURSOS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INFORMACIÓN Y COMUNICACIONES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¿EXISTEN CONTROLES?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GRAVEDAD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PROBABILIDAD DE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¿ES ACEPTABLE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PROCEDER?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COMENTARIOS Y NOTAS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78875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169701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TOLERABLE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715051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INDESEABLE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TOLERABLE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542093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INTOLERABLE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EXTREMA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INDESEABLE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612149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271419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769542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53200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40695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9993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BACA93D-7A91-F807-C208-B8E9CE6E8F1E}"/>
              </a:ext>
            </a:extLst>
          </p:cNvPr>
          <p:cNvSpPr txBox="1"/>
          <p:nvPr/>
        </p:nvSpPr>
        <p:spPr>
          <a:xfrm>
            <a:off x="214684" y="248400"/>
            <a:ext cx="6370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EVALUACIÓN DE RIESGOS DE CUMPLIMIENTO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1ADEFB-F3DB-5926-02CF-59543F06C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75248"/>
              </p:ext>
            </p:extLst>
          </p:nvPr>
        </p:nvGraphicFramePr>
        <p:xfrm>
          <a:off x="71339" y="979412"/>
          <a:ext cx="11993702" cy="5625347"/>
        </p:xfrm>
        <a:graphic>
          <a:graphicData uri="http://schemas.openxmlformats.org/drawingml/2006/table">
            <a:tbl>
              <a:tblPr/>
              <a:tblGrid>
                <a:gridCol w="316868">
                  <a:extLst>
                    <a:ext uri="{9D8B030D-6E8A-4147-A177-3AD203B41FA5}">
                      <a16:colId xmlns:a16="http://schemas.microsoft.com/office/drawing/2014/main" val="885907955"/>
                    </a:ext>
                  </a:extLst>
                </a:gridCol>
                <a:gridCol w="726661">
                  <a:extLst>
                    <a:ext uri="{9D8B030D-6E8A-4147-A177-3AD203B41FA5}">
                      <a16:colId xmlns:a16="http://schemas.microsoft.com/office/drawing/2014/main" val="1076811695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978662114"/>
                    </a:ext>
                  </a:extLst>
                </a:gridCol>
                <a:gridCol w="1013679">
                  <a:extLst>
                    <a:ext uri="{9D8B030D-6E8A-4147-A177-3AD203B41FA5}">
                      <a16:colId xmlns:a16="http://schemas.microsoft.com/office/drawing/2014/main" val="1707588105"/>
                    </a:ext>
                  </a:extLst>
                </a:gridCol>
                <a:gridCol w="1135733">
                  <a:extLst>
                    <a:ext uri="{9D8B030D-6E8A-4147-A177-3AD203B41FA5}">
                      <a16:colId xmlns:a16="http://schemas.microsoft.com/office/drawing/2014/main" val="509325398"/>
                    </a:ext>
                  </a:extLst>
                </a:gridCol>
                <a:gridCol w="647545">
                  <a:extLst>
                    <a:ext uri="{9D8B030D-6E8A-4147-A177-3AD203B41FA5}">
                      <a16:colId xmlns:a16="http://schemas.microsoft.com/office/drawing/2014/main" val="2381301671"/>
                    </a:ext>
                  </a:extLst>
                </a:gridCol>
                <a:gridCol w="610566">
                  <a:extLst>
                    <a:ext uri="{9D8B030D-6E8A-4147-A177-3AD203B41FA5}">
                      <a16:colId xmlns:a16="http://schemas.microsoft.com/office/drawing/2014/main" val="667413082"/>
                    </a:ext>
                  </a:extLst>
                </a:gridCol>
                <a:gridCol w="505838">
                  <a:extLst>
                    <a:ext uri="{9D8B030D-6E8A-4147-A177-3AD203B41FA5}">
                      <a16:colId xmlns:a16="http://schemas.microsoft.com/office/drawing/2014/main" val="3953301195"/>
                    </a:ext>
                  </a:extLst>
                </a:gridCol>
                <a:gridCol w="988979">
                  <a:extLst>
                    <a:ext uri="{9D8B030D-6E8A-4147-A177-3AD203B41FA5}">
                      <a16:colId xmlns:a16="http://schemas.microsoft.com/office/drawing/2014/main" val="676647951"/>
                    </a:ext>
                  </a:extLst>
                </a:gridCol>
                <a:gridCol w="907774">
                  <a:extLst>
                    <a:ext uri="{9D8B030D-6E8A-4147-A177-3AD203B41FA5}">
                      <a16:colId xmlns:a16="http://schemas.microsoft.com/office/drawing/2014/main" val="3317587448"/>
                    </a:ext>
                  </a:extLst>
                </a:gridCol>
                <a:gridCol w="496956">
                  <a:extLst>
                    <a:ext uri="{9D8B030D-6E8A-4147-A177-3AD203B41FA5}">
                      <a16:colId xmlns:a16="http://schemas.microsoft.com/office/drawing/2014/main" val="4002642346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3572008565"/>
                    </a:ext>
                  </a:extLst>
                </a:gridCol>
                <a:gridCol w="614172">
                  <a:extLst>
                    <a:ext uri="{9D8B030D-6E8A-4147-A177-3AD203B41FA5}">
                      <a16:colId xmlns:a16="http://schemas.microsoft.com/office/drawing/2014/main" val="4229756065"/>
                    </a:ext>
                  </a:extLst>
                </a:gridCol>
                <a:gridCol w="505767">
                  <a:extLst>
                    <a:ext uri="{9D8B030D-6E8A-4147-A177-3AD203B41FA5}">
                      <a16:colId xmlns:a16="http://schemas.microsoft.com/office/drawing/2014/main" val="2054788801"/>
                    </a:ext>
                  </a:extLst>
                </a:gridCol>
                <a:gridCol w="673897">
                  <a:extLst>
                    <a:ext uri="{9D8B030D-6E8A-4147-A177-3AD203B41FA5}">
                      <a16:colId xmlns:a16="http://schemas.microsoft.com/office/drawing/2014/main" val="3975893440"/>
                    </a:ext>
                  </a:extLst>
                </a:gridCol>
                <a:gridCol w="1007932">
                  <a:extLst>
                    <a:ext uri="{9D8B030D-6E8A-4147-A177-3AD203B41FA5}">
                      <a16:colId xmlns:a16="http://schemas.microsoft.com/office/drawing/2014/main" val="267841450"/>
                    </a:ext>
                  </a:extLst>
                </a:gridCol>
              </a:tblGrid>
              <a:tr h="256517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EVALUACIÓN DE RIESGOS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POSMITIGACIÓN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SENTENCIA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54952"/>
                  </a:ext>
                </a:extLst>
              </a:tr>
              <a:tr h="381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REF/ID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ENTORNO DE CONTROL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 </a:t>
                      </a:r>
                      <a:b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CONTROL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GRAVEDAD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PROBABILIDAD DE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MITIGACIONES/</a:t>
                      </a:r>
                      <a:b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ADVERTENCIAS/ RECURSOS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INFORMACIÓN Y COMUNICACIONES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¿EXISTEN CONTROLES?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GRAVEDAD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PROBABILIDAD DE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¿ES ACEPTABLE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PROCEDER?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COMENTARIOS Y NOTAS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78875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169701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TOLERABLE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715051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INDESEABLE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TOLERABLE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542093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INTOLERABLE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EXTREMA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INDESEABLE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612149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271419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769542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53200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40695"/>
                  </a:ext>
                </a:extLst>
              </a:tr>
              <a:tr h="554127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9993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7690273-6809-6956-C3F8-9E49CDAE0FDD}"/>
              </a:ext>
            </a:extLst>
          </p:cNvPr>
          <p:cNvSpPr txBox="1"/>
          <p:nvPr/>
        </p:nvSpPr>
        <p:spPr>
          <a:xfrm>
            <a:off x="214684" y="248400"/>
            <a:ext cx="1176636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EVALUACIÓN DE RIESGOS DE CUMPLIMIENTO (continuación)</a:t>
            </a:r>
          </a:p>
        </p:txBody>
      </p:sp>
    </p:spTree>
    <p:extLst>
      <p:ext uri="{BB962C8B-B14F-4D97-AF65-F5344CB8AC3E}">
        <p14:creationId xmlns:p14="http://schemas.microsoft.com/office/powerpoint/2010/main" val="172346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REFERENCIA DE CLASIFICACIÓN - MATRIZ DE RIESGOS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A4D631-8579-FE9F-2868-FA915991F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984" y="166437"/>
            <a:ext cx="8283455" cy="6132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8255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30576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 hacemos declaraciones ni garantías de ningún tipo, explícitas o implícitas, sobre la integridad, precisión, confiabilidad, idoneidad o disponibilidad con respecto al sitio web o la información,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los artículos, las plantillas o los gráficos relacionados que figuran en el sitio web. Por lo tanto</a:t>
                      </a: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b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5184</TotalTime>
  <Words>521</Words>
  <Application>Microsoft Office PowerPoint</Application>
  <PresentationFormat>Widescreen</PresentationFormat>
  <Paragraphs>285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Ricky Nan</cp:lastModifiedBy>
  <cp:revision>54</cp:revision>
  <dcterms:created xsi:type="dcterms:W3CDTF">2022-01-31T17:15:25Z</dcterms:created>
  <dcterms:modified xsi:type="dcterms:W3CDTF">2024-12-08T07:33:35Z</dcterms:modified>
</cp:coreProperties>
</file>