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1" r:id="rId2"/>
    <p:sldId id="357" r:id="rId3"/>
    <p:sldId id="358" r:id="rId4"/>
    <p:sldId id="3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2"/>
    <a:srgbClr val="2E75B6"/>
    <a:srgbClr val="030D8A"/>
    <a:srgbClr val="0033A3"/>
    <a:srgbClr val="CCEDB4"/>
    <a:srgbClr val="AADD83"/>
    <a:srgbClr val="6EDDB1"/>
    <a:srgbClr val="B6F1D3"/>
    <a:srgbClr val="B3DD4A"/>
    <a:srgbClr val="EFE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6058"/>
  </p:normalViewPr>
  <p:slideViewPr>
    <p:cSldViewPr snapToGrid="0" snapToObjects="1">
      <p:cViewPr varScale="1">
        <p:scale>
          <a:sx n="62" d="100"/>
          <a:sy n="62" d="100"/>
        </p:scale>
        <p:origin x="54" y="103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9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9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3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1E8724-46A8-FA05-9754-986BB8C59AB7}"/>
              </a:ext>
            </a:extLst>
          </p:cNvPr>
          <p:cNvGrpSpPr/>
          <p:nvPr/>
        </p:nvGrpSpPr>
        <p:grpSpPr>
          <a:xfrm>
            <a:off x="-3" y="0"/>
            <a:ext cx="11111434" cy="6858000"/>
            <a:chOff x="-3" y="0"/>
            <a:chExt cx="4918842" cy="6858000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FED8D56C-972B-D25D-782B-FB7B016F5E9C}"/>
                </a:ext>
              </a:extLst>
            </p:cNvPr>
            <p:cNvSpPr/>
            <p:nvPr/>
          </p:nvSpPr>
          <p:spPr>
            <a:xfrm>
              <a:off x="-2" y="0"/>
              <a:ext cx="4918841" cy="6858000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5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5">
              <a:extLst>
                <a:ext uri="{FF2B5EF4-FFF2-40B4-BE49-F238E27FC236}">
                  <a16:creationId xmlns:a16="http://schemas.microsoft.com/office/drawing/2014/main" id="{B6F5AB19-6A70-173B-CAD2-B21CA0426ED3}"/>
                </a:ext>
              </a:extLst>
            </p:cNvPr>
            <p:cNvSpPr/>
            <p:nvPr/>
          </p:nvSpPr>
          <p:spPr>
            <a:xfrm>
              <a:off x="-2" y="1139131"/>
              <a:ext cx="3419058" cy="4579738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109" name="Graphic 5">
              <a:extLst>
                <a:ext uri="{FF2B5EF4-FFF2-40B4-BE49-F238E27FC236}">
                  <a16:creationId xmlns:a16="http://schemas.microsoft.com/office/drawing/2014/main" id="{990E1567-74C1-DC1C-991A-AA2BF35F79E6}"/>
                </a:ext>
              </a:extLst>
            </p:cNvPr>
            <p:cNvSpPr/>
            <p:nvPr/>
          </p:nvSpPr>
          <p:spPr>
            <a:xfrm>
              <a:off x="-3" y="2291424"/>
              <a:ext cx="2629259" cy="2275153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E657F283-8CE8-B1D0-1462-4663337E2661}"/>
              </a:ext>
            </a:extLst>
          </p:cNvPr>
          <p:cNvSpPr txBox="1"/>
          <p:nvPr/>
        </p:nvSpPr>
        <p:spPr>
          <a:xfrm>
            <a:off x="249647" y="216762"/>
            <a:ext cx="7604968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05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MATRIZ DE ESFUERZO E IMPACTO SIMPLE </a:t>
            </a:r>
          </a:p>
          <a:p>
            <a:pPr rtl="0"/>
            <a:r>
              <a:rPr lang="es-419" sz="305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PLANTILLA: EJEMPLO</a:t>
            </a:r>
          </a:p>
        </p:txBody>
      </p:sp>
      <p:pic>
        <p:nvPicPr>
          <p:cNvPr id="106" name="Picture 105">
            <a:hlinkClick r:id="rId3"/>
            <a:extLst>
              <a:ext uri="{FF2B5EF4-FFF2-40B4-BE49-F238E27FC236}">
                <a16:creationId xmlns:a16="http://schemas.microsoft.com/office/drawing/2014/main" id="{31730B52-50D4-9F04-87E2-238D140C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49107" y="216932"/>
            <a:ext cx="2815756" cy="557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68F33-F07E-5CE2-F688-753ECB5FC6B3}"/>
              </a:ext>
            </a:extLst>
          </p:cNvPr>
          <p:cNvSpPr txBox="1"/>
          <p:nvPr/>
        </p:nvSpPr>
        <p:spPr>
          <a:xfrm>
            <a:off x="303179" y="1425386"/>
            <a:ext cx="3871255" cy="504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se debe usar esta plantilla:</a:t>
            </a:r>
            <a:r>
              <a:rPr lang="es-419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Esta sencilla plantilla, con o sin texto de ejemplo, es la mejor para proyectos a pequeña escala en los que los líderes de equipo y los gerentes de proyectos deben evaluar las tareas y tomar decisiones de manera eficiente. En ella, se pone el foco en comparar el impacto de cada tarea con el esfuerzo necesario para realizarla, sin generar distracciones con detalles complejos. 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Funciones notables de la plantilla: </a:t>
            </a:r>
            <a:r>
              <a:rPr lang="es-419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plantilla se destaca por presentar un diseño fácil de usar en el que se clasifican las tareas en cuadrantes en función del impacto y el esfuerzo. Gracias al intuitivo sistema de puntuación, se simplifica el proceso de evaluación y se ofrece una visualización clara de las tareas que deben priorizarse para obtener los máximos resultados.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67A29-3C3D-CA81-EFC5-761A357DF5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13" t="9071" r="-2131"/>
          <a:stretch/>
        </p:blipFill>
        <p:spPr>
          <a:xfrm>
            <a:off x="4270788" y="1949450"/>
            <a:ext cx="8091246" cy="4080646"/>
          </a:xfrm>
          <a:prstGeom prst="rect">
            <a:avLst/>
          </a:prstGeom>
          <a:effectLst>
            <a:outerShdw blurRad="50800" dist="38100" dir="2700000" algn="tl" rotWithShape="0">
              <a:srgbClr val="EBEEF2"/>
            </a:outerShdw>
          </a:effectLst>
        </p:spPr>
      </p:pic>
    </p:spTree>
    <p:extLst>
      <p:ext uri="{BB962C8B-B14F-4D97-AF65-F5344CB8AC3E}">
        <p14:creationId xmlns:p14="http://schemas.microsoft.com/office/powerpoint/2010/main" val="109622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49647" y="137250"/>
            <a:ext cx="95006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28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MATRIZ DE ESFUERZO E IMPACTO SIMPLE: EJEMPLO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B765C-42F6-7239-5E83-1C7B934302D1}"/>
              </a:ext>
            </a:extLst>
          </p:cNvPr>
          <p:cNvSpPr/>
          <p:nvPr/>
        </p:nvSpPr>
        <p:spPr>
          <a:xfrm>
            <a:off x="6386122" y="1055591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una aplicación para dispositivos móviles para facilitar la ubicación y el uso de la estación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asociaciones con los Gobiernos locales para la expansión de la infraestructura de vehículos eléctricos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40D2-4D60-E178-7E5B-4EBA99415171}"/>
              </a:ext>
            </a:extLst>
          </p:cNvPr>
          <p:cNvSpPr/>
          <p:nvPr/>
        </p:nvSpPr>
        <p:spPr>
          <a:xfrm>
            <a:off x="672892" y="3924419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Actualizar y renovar el contenido del sitio web con regularidad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 programas de reciclaje en las estaciones de carga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BD529-AC37-7F0D-1069-914BE0DDB01A}"/>
              </a:ext>
            </a:extLst>
          </p:cNvPr>
          <p:cNvSpPr/>
          <p:nvPr/>
        </p:nvSpPr>
        <p:spPr>
          <a:xfrm>
            <a:off x="6386122" y="3924419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Llevar a cabo evaluaciones exhaustivas del impacto ambiental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mantenimiento de las estaciones de carga más antiguas para garantizar la confiabilidad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62369-03DA-C246-70A0-68C3D5E03631}"/>
              </a:ext>
            </a:extLst>
          </p:cNvPr>
          <p:cNvSpPr/>
          <p:nvPr/>
        </p:nvSpPr>
        <p:spPr>
          <a:xfrm>
            <a:off x="657694" y="1044846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Instalar paneles solares en las estaciones de carga para energía renovable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Lanzar un programa de alcance comunitario para educar a los consumidores sobre los beneficios de los vehículos eléctricos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D3DCE6B-8315-BF34-4EC5-564C0C9FD52C}"/>
              </a:ext>
            </a:extLst>
          </p:cNvPr>
          <p:cNvSpPr txBox="1"/>
          <p:nvPr/>
        </p:nvSpPr>
        <p:spPr>
          <a:xfrm>
            <a:off x="657694" y="3107823"/>
            <a:ext cx="5222783" cy="322555"/>
          </a:xfrm>
          <a:prstGeom prst="rect">
            <a:avLst/>
          </a:prstGeom>
          <a:solidFill>
            <a:srgbClr val="76723E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RÁPIDOS/FÁCILES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1C2E759-40E8-FFBB-D5B5-9CEF758A10C0}"/>
              </a:ext>
            </a:extLst>
          </p:cNvPr>
          <p:cNvSpPr txBox="1"/>
          <p:nvPr/>
        </p:nvSpPr>
        <p:spPr>
          <a:xfrm>
            <a:off x="6386122" y="3107823"/>
            <a:ext cx="5222783" cy="322437"/>
          </a:xfrm>
          <a:prstGeom prst="rect">
            <a:avLst/>
          </a:prstGeom>
          <a:solidFill>
            <a:srgbClr val="003C95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IMPORTANTES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E4D51951-5B24-CB44-676F-BC2A4536A382}"/>
              </a:ext>
            </a:extLst>
          </p:cNvPr>
          <p:cNvSpPr txBox="1"/>
          <p:nvPr/>
        </p:nvSpPr>
        <p:spPr>
          <a:xfrm>
            <a:off x="657694" y="3924419"/>
            <a:ext cx="5221949" cy="322555"/>
          </a:xfrm>
          <a:prstGeom prst="rect">
            <a:avLst/>
          </a:prstGeom>
          <a:solidFill>
            <a:srgbClr val="25ACAD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RELLENO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C80A1FE8-BB26-A6CE-7A52-C0919C1B9236}"/>
              </a:ext>
            </a:extLst>
          </p:cNvPr>
          <p:cNvSpPr txBox="1"/>
          <p:nvPr/>
        </p:nvSpPr>
        <p:spPr>
          <a:xfrm>
            <a:off x="6386122" y="3924419"/>
            <a:ext cx="5222783" cy="322555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TAREAS INGRATAS/POZO DE DINERO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0089CAAA-5167-40AA-55C9-A450092E0F26}"/>
              </a:ext>
            </a:extLst>
          </p:cNvPr>
          <p:cNvSpPr txBox="1"/>
          <p:nvPr/>
        </p:nvSpPr>
        <p:spPr>
          <a:xfrm>
            <a:off x="672892" y="6256013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25ACAD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A378D8B-AF68-F429-C1D8-95B063B5CEA4}"/>
              </a:ext>
            </a:extLst>
          </p:cNvPr>
          <p:cNvSpPr txBox="1"/>
          <p:nvPr/>
        </p:nvSpPr>
        <p:spPr>
          <a:xfrm>
            <a:off x="6386122" y="6256013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ED4F3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1B2A230E-DE3F-D0CD-31E7-0FC9F383F7ED}"/>
              </a:ext>
            </a:extLst>
          </p:cNvPr>
          <p:cNvSpPr txBox="1"/>
          <p:nvPr/>
        </p:nvSpPr>
        <p:spPr>
          <a:xfrm>
            <a:off x="657694" y="1044846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76723E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BF8DA632-1411-35BD-D841-8DF4E0E2474C}"/>
              </a:ext>
            </a:extLst>
          </p:cNvPr>
          <p:cNvSpPr txBox="1"/>
          <p:nvPr/>
        </p:nvSpPr>
        <p:spPr>
          <a:xfrm>
            <a:off x="6386122" y="1044846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3C9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Up-Down Arrow 32">
            <a:extLst>
              <a:ext uri="{FF2B5EF4-FFF2-40B4-BE49-F238E27FC236}">
                <a16:creationId xmlns:a16="http://schemas.microsoft.com/office/drawing/2014/main" id="{57AE501C-322C-5FD2-CA39-A0B2D26E0B98}"/>
              </a:ext>
            </a:extLst>
          </p:cNvPr>
          <p:cNvSpPr/>
          <p:nvPr/>
        </p:nvSpPr>
        <p:spPr>
          <a:xfrm rot="5400000">
            <a:off x="5825577" y="-2203089"/>
            <a:ext cx="624840" cy="11776701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100000">
                <a:srgbClr val="25ACAD"/>
              </a:gs>
              <a:gs pos="0">
                <a:srgbClr val="ED4F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Up-Down Arrow 33">
            <a:extLst>
              <a:ext uri="{FF2B5EF4-FFF2-40B4-BE49-F238E27FC236}">
                <a16:creationId xmlns:a16="http://schemas.microsoft.com/office/drawing/2014/main" id="{F03A543A-FA30-3D72-E295-27DFCF6B1183}"/>
              </a:ext>
            </a:extLst>
          </p:cNvPr>
          <p:cNvSpPr/>
          <p:nvPr/>
        </p:nvSpPr>
        <p:spPr>
          <a:xfrm>
            <a:off x="5827209" y="647179"/>
            <a:ext cx="624840" cy="6080558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100000">
                <a:srgbClr val="3CB3C4"/>
              </a:gs>
              <a:gs pos="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1744C430-492B-2BF3-EB57-5C862101BD78}"/>
              </a:ext>
            </a:extLst>
          </p:cNvPr>
          <p:cNvSpPr txBox="1"/>
          <p:nvPr/>
        </p:nvSpPr>
        <p:spPr>
          <a:xfrm>
            <a:off x="664003" y="3548793"/>
            <a:ext cx="1593421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BAJO ESFUERZO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94509E8E-7361-019E-AFCD-DDC8079764F5}"/>
              </a:ext>
            </a:extLst>
          </p:cNvPr>
          <p:cNvSpPr txBox="1"/>
          <p:nvPr/>
        </p:nvSpPr>
        <p:spPr>
          <a:xfrm>
            <a:off x="9869006" y="3548793"/>
            <a:ext cx="173736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0"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 ESFUERZO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57CE9412-F8ED-650D-705B-2941D6327997}"/>
              </a:ext>
            </a:extLst>
          </p:cNvPr>
          <p:cNvSpPr txBox="1"/>
          <p:nvPr/>
        </p:nvSpPr>
        <p:spPr>
          <a:xfrm rot="16200000">
            <a:off x="5103233" y="5078377"/>
            <a:ext cx="197866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BAJO</a:t>
            </a:r>
            <a:r>
              <a:rPr lang="es-419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B4C02F22-21B2-E430-BBE2-39425B6EEE44}"/>
              </a:ext>
            </a:extLst>
          </p:cNvPr>
          <p:cNvSpPr txBox="1"/>
          <p:nvPr/>
        </p:nvSpPr>
        <p:spPr>
          <a:xfrm rot="16200000">
            <a:off x="5276219" y="1585669"/>
            <a:ext cx="164592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</a:t>
            </a:r>
            <a:r>
              <a:rPr lang="es-419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</a:p>
        </p:txBody>
      </p:sp>
    </p:spTree>
    <p:extLst>
      <p:ext uri="{BB962C8B-B14F-4D97-AF65-F5344CB8AC3E}">
        <p14:creationId xmlns:p14="http://schemas.microsoft.com/office/powerpoint/2010/main" val="411494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49647" y="137250"/>
            <a:ext cx="63831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MATRIZ DE ESFUERZO E IMPACTO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B765C-42F6-7239-5E83-1C7B934302D1}"/>
              </a:ext>
            </a:extLst>
          </p:cNvPr>
          <p:cNvSpPr/>
          <p:nvPr/>
        </p:nvSpPr>
        <p:spPr>
          <a:xfrm>
            <a:off x="6386122" y="1055591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40D2-4D60-E178-7E5B-4EBA99415171}"/>
              </a:ext>
            </a:extLst>
          </p:cNvPr>
          <p:cNvSpPr/>
          <p:nvPr/>
        </p:nvSpPr>
        <p:spPr>
          <a:xfrm>
            <a:off x="672892" y="3924419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BD529-AC37-7F0D-1069-914BE0DDB01A}"/>
              </a:ext>
            </a:extLst>
          </p:cNvPr>
          <p:cNvSpPr/>
          <p:nvPr/>
        </p:nvSpPr>
        <p:spPr>
          <a:xfrm>
            <a:off x="6386122" y="3924419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62369-03DA-C246-70A0-68C3D5E03631}"/>
              </a:ext>
            </a:extLst>
          </p:cNvPr>
          <p:cNvSpPr/>
          <p:nvPr/>
        </p:nvSpPr>
        <p:spPr>
          <a:xfrm>
            <a:off x="657694" y="1044846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D3DCE6B-8315-BF34-4EC5-564C0C9FD52C}"/>
              </a:ext>
            </a:extLst>
          </p:cNvPr>
          <p:cNvSpPr txBox="1"/>
          <p:nvPr/>
        </p:nvSpPr>
        <p:spPr>
          <a:xfrm>
            <a:off x="657694" y="3107823"/>
            <a:ext cx="5222783" cy="322555"/>
          </a:xfrm>
          <a:prstGeom prst="rect">
            <a:avLst/>
          </a:prstGeom>
          <a:solidFill>
            <a:srgbClr val="76723E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RÁPIDOS/FÁCILES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1C2E759-40E8-FFBB-D5B5-9CEF758A10C0}"/>
              </a:ext>
            </a:extLst>
          </p:cNvPr>
          <p:cNvSpPr txBox="1"/>
          <p:nvPr/>
        </p:nvSpPr>
        <p:spPr>
          <a:xfrm>
            <a:off x="6386122" y="3107823"/>
            <a:ext cx="5222783" cy="322437"/>
          </a:xfrm>
          <a:prstGeom prst="rect">
            <a:avLst/>
          </a:prstGeom>
          <a:solidFill>
            <a:srgbClr val="003C95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IMPORTANTES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E4D51951-5B24-CB44-676F-BC2A4536A382}"/>
              </a:ext>
            </a:extLst>
          </p:cNvPr>
          <p:cNvSpPr txBox="1"/>
          <p:nvPr/>
        </p:nvSpPr>
        <p:spPr>
          <a:xfrm>
            <a:off x="657694" y="3924419"/>
            <a:ext cx="5221949" cy="322555"/>
          </a:xfrm>
          <a:prstGeom prst="rect">
            <a:avLst/>
          </a:prstGeom>
          <a:solidFill>
            <a:srgbClr val="25ACAD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RELLENO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C80A1FE8-BB26-A6CE-7A52-C0919C1B9236}"/>
              </a:ext>
            </a:extLst>
          </p:cNvPr>
          <p:cNvSpPr txBox="1"/>
          <p:nvPr/>
        </p:nvSpPr>
        <p:spPr>
          <a:xfrm>
            <a:off x="6386122" y="3924419"/>
            <a:ext cx="5222783" cy="322555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TAREAS INGRATAS/POZO DE DINERO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0089CAAA-5167-40AA-55C9-A450092E0F26}"/>
              </a:ext>
            </a:extLst>
          </p:cNvPr>
          <p:cNvSpPr txBox="1"/>
          <p:nvPr/>
        </p:nvSpPr>
        <p:spPr>
          <a:xfrm>
            <a:off x="672892" y="6256013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25ACAD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A378D8B-AF68-F429-C1D8-95B063B5CEA4}"/>
              </a:ext>
            </a:extLst>
          </p:cNvPr>
          <p:cNvSpPr txBox="1"/>
          <p:nvPr/>
        </p:nvSpPr>
        <p:spPr>
          <a:xfrm>
            <a:off x="6386122" y="6256013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ED4F3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1B2A230E-DE3F-D0CD-31E7-0FC9F383F7ED}"/>
              </a:ext>
            </a:extLst>
          </p:cNvPr>
          <p:cNvSpPr txBox="1"/>
          <p:nvPr/>
        </p:nvSpPr>
        <p:spPr>
          <a:xfrm>
            <a:off x="657694" y="1044846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76723E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BF8DA632-1411-35BD-D841-8DF4E0E2474C}"/>
              </a:ext>
            </a:extLst>
          </p:cNvPr>
          <p:cNvSpPr txBox="1"/>
          <p:nvPr/>
        </p:nvSpPr>
        <p:spPr>
          <a:xfrm>
            <a:off x="6386122" y="1044846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3C9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Up-Down Arrow 32">
            <a:extLst>
              <a:ext uri="{FF2B5EF4-FFF2-40B4-BE49-F238E27FC236}">
                <a16:creationId xmlns:a16="http://schemas.microsoft.com/office/drawing/2014/main" id="{57AE501C-322C-5FD2-CA39-A0B2D26E0B98}"/>
              </a:ext>
            </a:extLst>
          </p:cNvPr>
          <p:cNvSpPr/>
          <p:nvPr/>
        </p:nvSpPr>
        <p:spPr>
          <a:xfrm rot="5400000">
            <a:off x="5825577" y="-2203089"/>
            <a:ext cx="624840" cy="11776701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100000">
                <a:srgbClr val="25ACAD"/>
              </a:gs>
              <a:gs pos="0">
                <a:srgbClr val="ED4F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Up-Down Arrow 33">
            <a:extLst>
              <a:ext uri="{FF2B5EF4-FFF2-40B4-BE49-F238E27FC236}">
                <a16:creationId xmlns:a16="http://schemas.microsoft.com/office/drawing/2014/main" id="{F03A543A-FA30-3D72-E295-27DFCF6B1183}"/>
              </a:ext>
            </a:extLst>
          </p:cNvPr>
          <p:cNvSpPr/>
          <p:nvPr/>
        </p:nvSpPr>
        <p:spPr>
          <a:xfrm>
            <a:off x="5827209" y="647179"/>
            <a:ext cx="624840" cy="6080558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100000">
                <a:srgbClr val="3CB3C4"/>
              </a:gs>
              <a:gs pos="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1744C430-492B-2BF3-EB57-5C862101BD78}"/>
              </a:ext>
            </a:extLst>
          </p:cNvPr>
          <p:cNvSpPr txBox="1"/>
          <p:nvPr/>
        </p:nvSpPr>
        <p:spPr>
          <a:xfrm>
            <a:off x="664004" y="3548793"/>
            <a:ext cx="1746248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BAJO ESFUERZO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94509E8E-7361-019E-AFCD-DDC8079764F5}"/>
              </a:ext>
            </a:extLst>
          </p:cNvPr>
          <p:cNvSpPr txBox="1"/>
          <p:nvPr/>
        </p:nvSpPr>
        <p:spPr>
          <a:xfrm>
            <a:off x="9869006" y="3548793"/>
            <a:ext cx="173736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0"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 ESFUERZO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57CE9412-F8ED-650D-705B-2941D6327997}"/>
              </a:ext>
            </a:extLst>
          </p:cNvPr>
          <p:cNvSpPr txBox="1"/>
          <p:nvPr/>
        </p:nvSpPr>
        <p:spPr>
          <a:xfrm rot="16200000">
            <a:off x="5103233" y="5078377"/>
            <a:ext cx="197866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BAJO</a:t>
            </a:r>
            <a:r>
              <a:rPr lang="es-419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B4C02F22-21B2-E430-BBE2-39425B6EEE44}"/>
              </a:ext>
            </a:extLst>
          </p:cNvPr>
          <p:cNvSpPr txBox="1"/>
          <p:nvPr/>
        </p:nvSpPr>
        <p:spPr>
          <a:xfrm rot="16200000">
            <a:off x="5276219" y="1585669"/>
            <a:ext cx="164592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</a:t>
            </a:r>
            <a:r>
              <a:rPr lang="es-419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</a:p>
        </p:txBody>
      </p:sp>
    </p:spTree>
    <p:extLst>
      <p:ext uri="{BB962C8B-B14F-4D97-AF65-F5344CB8AC3E}">
        <p14:creationId xmlns:p14="http://schemas.microsoft.com/office/powerpoint/2010/main" val="279866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7429</TotalTime>
  <Words>427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Jessie Jiao</cp:lastModifiedBy>
  <cp:revision>115</cp:revision>
  <cp:lastPrinted>2020-08-31T22:23:58Z</cp:lastPrinted>
  <dcterms:created xsi:type="dcterms:W3CDTF">2021-07-07T23:54:57Z</dcterms:created>
  <dcterms:modified xsi:type="dcterms:W3CDTF">2024-11-06T12:13:56Z</dcterms:modified>
</cp:coreProperties>
</file>