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42" r:id="rId2"/>
    <p:sldId id="344" r:id="rId3"/>
    <p:sldId id="345" r:id="rId4"/>
    <p:sldId id="320" r:id="rId5"/>
    <p:sldId id="343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ADC"/>
    <a:srgbClr val="00E7F2"/>
    <a:srgbClr val="00BD32"/>
    <a:srgbClr val="F0A622"/>
    <a:srgbClr val="5B7191"/>
    <a:srgbClr val="EAEEF3"/>
    <a:srgbClr val="CE1D02"/>
    <a:srgbClr val="E3EAF6"/>
    <a:srgbClr val="CDD5DD"/>
    <a:srgbClr val="748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1" autoAdjust="0"/>
    <p:restoredTop sz="86447"/>
  </p:normalViewPr>
  <p:slideViewPr>
    <p:cSldViewPr snapToGrid="0" snapToObjects="1">
      <p:cViewPr varScale="1">
        <p:scale>
          <a:sx n="115" d="100"/>
          <a:sy n="115" d="100"/>
        </p:scale>
        <p:origin x="126" y="230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4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99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7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6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942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717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5/11/2025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61008" y="353237"/>
            <a:ext cx="7747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plan de proyecto Agile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50FBD-DAC7-D341-47A4-2D3C898C78B0}"/>
              </a:ext>
            </a:extLst>
          </p:cNvPr>
          <p:cNvSpPr txBox="1"/>
          <p:nvPr/>
        </p:nvSpPr>
        <p:spPr>
          <a:xfrm>
            <a:off x="375153" y="1532147"/>
            <a:ext cx="5794000" cy="50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4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Cuándo usar esta plantilla: </a:t>
            </a:r>
            <a:r>
              <a:rPr lang="es-419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Utilice esta plantilla de dos diapositivas para compartir los detalles de un plan de proyecto Agile con su equipo y las partes interesadas. Proporciona una imagen clara del recorrido del proyecto en una línea de tiempo específica y está disponible en blanco o con datos de muestra, de modo que pueda personalizarla para que se adapte a sus necesidades.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es-419" sz="1400" b="1" i="0" u="none" strike="noStrike" spc="-2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Características destacadas de la plantilla: </a:t>
            </a:r>
            <a:r>
              <a:rPr lang="es-419" sz="1400" b="0" i="0" u="none" strike="noStrike" spc="-2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En la primera diapositiva, introduzca los productos finales del proyecto y el alcance. La plantilla también proporciona espacio para enumerar las tareas del proyecto, los propietarios, las fechas de inicio y finalización, y el estado de la tarea. Utilice la columna Riesgo  para indicar si una tarea tiene la posibilidad de tener demoras y visualizar los </a:t>
            </a:r>
            <a:r>
              <a:rPr lang="es-419" sz="1400" b="0" i="0" u="none" strike="noStrike" spc="-2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sprints</a:t>
            </a:r>
            <a:r>
              <a:rPr lang="es-419" sz="1400" b="0" i="0" u="none" strike="noStrike" spc="-2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con el gráfico de barras personalizable y codificado por colores en la segunda diapositiva.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C5B9B1-F534-605E-1171-1AA7CFA75A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31279" y="1347344"/>
            <a:ext cx="5005427" cy="2815201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D1A03E-BAD4-AE2F-C809-FA3C081AE7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69488" y="3715421"/>
            <a:ext cx="5001891" cy="2813564"/>
          </a:xfrm>
          <a:prstGeom prst="rect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63500" dist="254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3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5325583" y="6307517"/>
            <a:ext cx="657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plan de proyecto Agile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575039"/>
              </p:ext>
            </p:extLst>
          </p:nvPr>
        </p:nvGraphicFramePr>
        <p:xfrm>
          <a:off x="327121" y="1259632"/>
          <a:ext cx="11571673" cy="488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04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1464712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154663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2830994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 RIESGO</a:t>
                      </a:r>
                    </a:p>
                  </a:txBody>
                  <a:tcPr marR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DE FUNCIÓN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PUNTOS DE HISTORIA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FINALIZAR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DURACIÓN </a:t>
                      </a:r>
                      <a:r>
                        <a:rPr lang="es-419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 días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COMENTARIOS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4988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380271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39029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97670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5692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8A18BD-8909-DEBE-AE83-87D70F0F6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86053"/>
              </p:ext>
            </p:extLst>
          </p:nvPr>
        </p:nvGraphicFramePr>
        <p:xfrm>
          <a:off x="737118" y="401633"/>
          <a:ext cx="11161676" cy="75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9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295488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2826231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lang="es-419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PROGRESO GENERAL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PRODUCTO FINAL DEL PROYECTO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GERENTE DEL PROYECTO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DECLARACIÓN DEL ALCANCE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3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F6A6D-7596-340E-2748-FBA46515864B}"/>
              </a:ext>
            </a:extLst>
          </p:cNvPr>
          <p:cNvSpPr txBox="1"/>
          <p:nvPr/>
        </p:nvSpPr>
        <p:spPr>
          <a:xfrm>
            <a:off x="5325583" y="6307517"/>
            <a:ext cx="657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plan de proyecto Agile 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F9FCB69-7104-6C93-4E70-78923C808369}"/>
              </a:ext>
            </a:extLst>
          </p:cNvPr>
          <p:cNvGraphicFramePr>
            <a:graphicFrameLocks noGrp="1"/>
          </p:cNvGraphicFramePr>
          <p:nvPr/>
        </p:nvGraphicFramePr>
        <p:xfrm>
          <a:off x="327121" y="1614195"/>
          <a:ext cx="11571678" cy="45078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121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</a:tblGrid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39029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8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97670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9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5692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307478F7-0153-718A-6A78-B05CB3A46C79}"/>
              </a:ext>
            </a:extLst>
          </p:cNvPr>
          <p:cNvSpPr txBox="1"/>
          <p:nvPr/>
        </p:nvSpPr>
        <p:spPr>
          <a:xfrm>
            <a:off x="858412" y="1305607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08/31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DE5686-0942-E1FA-22A4-41C75A9D2CF6}"/>
              </a:ext>
            </a:extLst>
          </p:cNvPr>
          <p:cNvSpPr txBox="1"/>
          <p:nvPr/>
        </p:nvSpPr>
        <p:spPr>
          <a:xfrm>
            <a:off x="2197356" y="1305607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09/05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933CA5-ED0A-51BE-3584-8F4DB722E360}"/>
              </a:ext>
            </a:extLst>
          </p:cNvPr>
          <p:cNvSpPr txBox="1"/>
          <p:nvPr/>
        </p:nvSpPr>
        <p:spPr>
          <a:xfrm>
            <a:off x="3545631" y="1305606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09/10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144D7A-E6A8-AF37-16F0-E3B8E644F5EB}"/>
              </a:ext>
            </a:extLst>
          </p:cNvPr>
          <p:cNvSpPr/>
          <p:nvPr/>
        </p:nvSpPr>
        <p:spPr>
          <a:xfrm>
            <a:off x="2006081" y="1657572"/>
            <a:ext cx="2789854" cy="274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D64E70-1515-F39C-E74A-6131243DF31E}"/>
              </a:ext>
            </a:extLst>
          </p:cNvPr>
          <p:cNvSpPr txBox="1"/>
          <p:nvPr/>
        </p:nvSpPr>
        <p:spPr>
          <a:xfrm>
            <a:off x="4884575" y="1305606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15/9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07A813-946B-5AD7-F6BF-F385E3B0964E}"/>
              </a:ext>
            </a:extLst>
          </p:cNvPr>
          <p:cNvSpPr txBox="1"/>
          <p:nvPr/>
        </p:nvSpPr>
        <p:spPr>
          <a:xfrm>
            <a:off x="6223519" y="1305606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09/20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009D2-B866-8972-9C17-DB58BC2C58C7}"/>
              </a:ext>
            </a:extLst>
          </p:cNvPr>
          <p:cNvSpPr txBox="1"/>
          <p:nvPr/>
        </p:nvSpPr>
        <p:spPr>
          <a:xfrm>
            <a:off x="7562463" y="1300601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25/9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563B5-4740-7C13-C9FA-656F4E2BE238}"/>
              </a:ext>
            </a:extLst>
          </p:cNvPr>
          <p:cNvSpPr txBox="1"/>
          <p:nvPr/>
        </p:nvSpPr>
        <p:spPr>
          <a:xfrm>
            <a:off x="8901407" y="1300601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09/30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E5DB4-6C3C-112C-745B-DC7C4A31B77B}"/>
              </a:ext>
            </a:extLst>
          </p:cNvPr>
          <p:cNvSpPr txBox="1"/>
          <p:nvPr/>
        </p:nvSpPr>
        <p:spPr>
          <a:xfrm>
            <a:off x="10240351" y="1300601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05/10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2CFECD-D447-C440-3435-2A5BB2AEF908}"/>
              </a:ext>
            </a:extLst>
          </p:cNvPr>
          <p:cNvSpPr txBox="1"/>
          <p:nvPr/>
        </p:nvSpPr>
        <p:spPr>
          <a:xfrm>
            <a:off x="11541971" y="1300600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10/10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B7F633-16F7-BDC9-3152-B573A4B20601}"/>
              </a:ext>
            </a:extLst>
          </p:cNvPr>
          <p:cNvSpPr/>
          <p:nvPr/>
        </p:nvSpPr>
        <p:spPr>
          <a:xfrm>
            <a:off x="2006081" y="2031583"/>
            <a:ext cx="1296956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FBA96C-2B42-3CF2-FF2C-3EBDBE27790F}"/>
              </a:ext>
            </a:extLst>
          </p:cNvPr>
          <p:cNvSpPr/>
          <p:nvPr/>
        </p:nvSpPr>
        <p:spPr>
          <a:xfrm>
            <a:off x="2967134" y="2405594"/>
            <a:ext cx="1520890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7EF91B-04ED-53E5-88EA-6488EDA40ED4}"/>
              </a:ext>
            </a:extLst>
          </p:cNvPr>
          <p:cNvSpPr/>
          <p:nvPr/>
        </p:nvSpPr>
        <p:spPr>
          <a:xfrm>
            <a:off x="3554963" y="2742281"/>
            <a:ext cx="124097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06F9DB-E8E0-9EE6-32AA-FE87A856B571}"/>
              </a:ext>
            </a:extLst>
          </p:cNvPr>
          <p:cNvSpPr/>
          <p:nvPr/>
        </p:nvSpPr>
        <p:spPr>
          <a:xfrm>
            <a:off x="5453745" y="3154680"/>
            <a:ext cx="2411961" cy="2743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7BEDC3-755E-E305-A0AE-4DB162D31348}"/>
              </a:ext>
            </a:extLst>
          </p:cNvPr>
          <p:cNvSpPr/>
          <p:nvPr/>
        </p:nvSpPr>
        <p:spPr>
          <a:xfrm>
            <a:off x="5453747" y="3538022"/>
            <a:ext cx="489854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8F6FBA-D5B6-C4EB-895B-3732FBEDE74A}"/>
              </a:ext>
            </a:extLst>
          </p:cNvPr>
          <p:cNvSpPr/>
          <p:nvPr/>
        </p:nvSpPr>
        <p:spPr>
          <a:xfrm>
            <a:off x="5736777" y="3912033"/>
            <a:ext cx="1373149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608471-C70B-1BCD-1F67-3ACDB7CA90F5}"/>
              </a:ext>
            </a:extLst>
          </p:cNvPr>
          <p:cNvSpPr/>
          <p:nvPr/>
        </p:nvSpPr>
        <p:spPr>
          <a:xfrm>
            <a:off x="7109926" y="4295375"/>
            <a:ext cx="737122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0E0F27-5377-7461-4B23-250E4611D57C}"/>
              </a:ext>
            </a:extLst>
          </p:cNvPr>
          <p:cNvSpPr/>
          <p:nvPr/>
        </p:nvSpPr>
        <p:spPr>
          <a:xfrm>
            <a:off x="7599787" y="4664721"/>
            <a:ext cx="3345021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537871-2066-C888-BD96-5C1B4263C632}"/>
              </a:ext>
            </a:extLst>
          </p:cNvPr>
          <p:cNvSpPr/>
          <p:nvPr/>
        </p:nvSpPr>
        <p:spPr>
          <a:xfrm>
            <a:off x="7879706" y="5034067"/>
            <a:ext cx="1320286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DA1CAB-7E66-F4ED-9AF1-3BF6B844E7FA}"/>
              </a:ext>
            </a:extLst>
          </p:cNvPr>
          <p:cNvSpPr/>
          <p:nvPr/>
        </p:nvSpPr>
        <p:spPr>
          <a:xfrm>
            <a:off x="7599786" y="5393380"/>
            <a:ext cx="2495935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30CCE-0771-D8C0-C924-3D78759344F7}"/>
              </a:ext>
            </a:extLst>
          </p:cNvPr>
          <p:cNvSpPr/>
          <p:nvPr/>
        </p:nvSpPr>
        <p:spPr>
          <a:xfrm>
            <a:off x="9778482" y="5750428"/>
            <a:ext cx="1166326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AB7127-DC8A-939F-DC5A-E961682FE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55413"/>
              </p:ext>
            </p:extLst>
          </p:nvPr>
        </p:nvGraphicFramePr>
        <p:xfrm>
          <a:off x="737118" y="401633"/>
          <a:ext cx="11161676" cy="75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9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295488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2826231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lang="es-419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PROGRESO GENERAL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PRODUCTO FINAL DEL PROYECTO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GERENTE DEL PROYECTO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lang="es-419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DECLARACIÓN DEL ALCANCE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36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6EEB223-E166-A54F-887F-3F76EDC4E433}"/>
              </a:ext>
            </a:extLst>
          </p:cNvPr>
          <p:cNvSpPr txBox="1"/>
          <p:nvPr/>
        </p:nvSpPr>
        <p:spPr>
          <a:xfrm>
            <a:off x="5325583" y="6307517"/>
            <a:ext cx="657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</a:t>
            </a:r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Plantilla de plan de proyecto Agile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7355569-728A-7144-B0C9-4D9511C7D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00169"/>
              </p:ext>
            </p:extLst>
          </p:nvPr>
        </p:nvGraphicFramePr>
        <p:xfrm>
          <a:off x="327121" y="1259632"/>
          <a:ext cx="11571673" cy="4888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279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1474237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140376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757237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2826231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 RIESGO</a:t>
                      </a:r>
                    </a:p>
                  </a:txBody>
                  <a:tcPr marR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 LA TAREA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TIPO DE FUNCIÓN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RESPONSABLE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PUNTOS DE HISTORIA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FINALIZAR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DURACIÓN </a:t>
                      </a:r>
                      <a:r>
                        <a:rPr lang="es-419" sz="9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en días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ESTADO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COMENTARIOS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 B.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03/09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Frank C.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03/09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07/09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Completada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Jacob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07/09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curso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Jacob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09/09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Atrasada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Jacob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 B.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16/09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Aprobada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Sí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Frank C.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Necesita revisión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380271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Shari W.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 espera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Shari W.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29/9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 B.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25/9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29/9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Sin iniciar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39029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8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Kennedy K.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24/09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Sin iniciar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97670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</a:t>
                      </a:r>
                    </a:p>
                  </a:txBody>
                  <a:tcPr marR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Jacob 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05/10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Sin iniciar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5692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ED3965-7E18-A0AF-5524-5464F0ADD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12260"/>
              </p:ext>
            </p:extLst>
          </p:nvPr>
        </p:nvGraphicFramePr>
        <p:xfrm>
          <a:off x="737118" y="401633"/>
          <a:ext cx="11161676" cy="75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9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295488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2826231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Lanzamiento del producto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PROGRESO GENERAL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PRODUCTO FINAL DEL PROYECTO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GERENTE DEL PROYECTO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 B.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DECLARACIÓN DEL ALCANCE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72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85F6A6D-7596-340E-2748-FBA46515864B}"/>
              </a:ext>
            </a:extLst>
          </p:cNvPr>
          <p:cNvSpPr txBox="1"/>
          <p:nvPr/>
        </p:nvSpPr>
        <p:spPr>
          <a:xfrm>
            <a:off x="5325583" y="6265952"/>
            <a:ext cx="657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EJEMPLO</a:t>
            </a:r>
            <a:r>
              <a:rPr lang="es-419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Plantilla de plan de proyecto Agile </a:t>
            </a: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F9FCB69-7104-6C93-4E70-78923C808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95162"/>
              </p:ext>
            </p:extLst>
          </p:nvPr>
        </p:nvGraphicFramePr>
        <p:xfrm>
          <a:off x="327121" y="1614195"/>
          <a:ext cx="11571678" cy="450784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11214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1453603295"/>
                    </a:ext>
                  </a:extLst>
                </a:gridCol>
                <a:gridCol w="1345058">
                  <a:extLst>
                    <a:ext uri="{9D8B030D-6E8A-4147-A177-3AD203B41FA5}">
                      <a16:colId xmlns:a16="http://schemas.microsoft.com/office/drawing/2014/main" val="3405603126"/>
                    </a:ext>
                  </a:extLst>
                </a:gridCol>
              </a:tblGrid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1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2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4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5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6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10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SPRINT 3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7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539029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8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297670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Función 9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4975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56921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307478F7-0153-718A-6A78-B05CB3A46C79}"/>
              </a:ext>
            </a:extLst>
          </p:cNvPr>
          <p:cNvSpPr txBox="1"/>
          <p:nvPr/>
        </p:nvSpPr>
        <p:spPr>
          <a:xfrm>
            <a:off x="858412" y="1305607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31/08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3DE5686-0942-E1FA-22A4-41C75A9D2CF6}"/>
              </a:ext>
            </a:extLst>
          </p:cNvPr>
          <p:cNvSpPr txBox="1"/>
          <p:nvPr/>
        </p:nvSpPr>
        <p:spPr>
          <a:xfrm>
            <a:off x="2197356" y="1305607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05/09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933CA5-ED0A-51BE-3584-8F4DB722E360}"/>
              </a:ext>
            </a:extLst>
          </p:cNvPr>
          <p:cNvSpPr txBox="1"/>
          <p:nvPr/>
        </p:nvSpPr>
        <p:spPr>
          <a:xfrm>
            <a:off x="3545631" y="1305606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10/09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144D7A-E6A8-AF37-16F0-E3B8E644F5EB}"/>
              </a:ext>
            </a:extLst>
          </p:cNvPr>
          <p:cNvSpPr/>
          <p:nvPr/>
        </p:nvSpPr>
        <p:spPr>
          <a:xfrm>
            <a:off x="2006081" y="1657572"/>
            <a:ext cx="2789854" cy="274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D64E70-1515-F39C-E74A-6131243DF31E}"/>
              </a:ext>
            </a:extLst>
          </p:cNvPr>
          <p:cNvSpPr txBox="1"/>
          <p:nvPr/>
        </p:nvSpPr>
        <p:spPr>
          <a:xfrm>
            <a:off x="4884575" y="1305606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15/09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C07A813-946B-5AD7-F6BF-F385E3B0964E}"/>
              </a:ext>
            </a:extLst>
          </p:cNvPr>
          <p:cNvSpPr txBox="1"/>
          <p:nvPr/>
        </p:nvSpPr>
        <p:spPr>
          <a:xfrm>
            <a:off x="6223519" y="1305606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20/09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D009D2-B866-8972-9C17-DB58BC2C58C7}"/>
              </a:ext>
            </a:extLst>
          </p:cNvPr>
          <p:cNvSpPr txBox="1"/>
          <p:nvPr/>
        </p:nvSpPr>
        <p:spPr>
          <a:xfrm>
            <a:off x="7562463" y="1300601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25/09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563B5-4740-7C13-C9FA-656F4E2BE238}"/>
              </a:ext>
            </a:extLst>
          </p:cNvPr>
          <p:cNvSpPr txBox="1"/>
          <p:nvPr/>
        </p:nvSpPr>
        <p:spPr>
          <a:xfrm>
            <a:off x="8901407" y="1300601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30/09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EE5DB4-6C3C-112C-745B-DC7C4A31B77B}"/>
              </a:ext>
            </a:extLst>
          </p:cNvPr>
          <p:cNvSpPr txBox="1"/>
          <p:nvPr/>
        </p:nvSpPr>
        <p:spPr>
          <a:xfrm>
            <a:off x="10240351" y="1300601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 dirty="0">
                <a:latin typeface="Century Gothic" panose="020B0502020202020204" pitchFamily="34" charset="0"/>
              </a:rPr>
              <a:t>05/10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2CFECD-D447-C440-3435-2A5BB2AEF908}"/>
              </a:ext>
            </a:extLst>
          </p:cNvPr>
          <p:cNvSpPr txBox="1"/>
          <p:nvPr/>
        </p:nvSpPr>
        <p:spPr>
          <a:xfrm>
            <a:off x="11541971" y="1300600"/>
            <a:ext cx="569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-419" sz="1000">
                <a:latin typeface="Century Gothic" panose="020B0502020202020204" pitchFamily="34" charset="0"/>
              </a:rPr>
              <a:t>10/10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B7F633-16F7-BDC9-3152-B573A4B20601}"/>
              </a:ext>
            </a:extLst>
          </p:cNvPr>
          <p:cNvSpPr/>
          <p:nvPr/>
        </p:nvSpPr>
        <p:spPr>
          <a:xfrm>
            <a:off x="2006081" y="2031583"/>
            <a:ext cx="1296956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FBA96C-2B42-3CF2-FF2C-3EBDBE27790F}"/>
              </a:ext>
            </a:extLst>
          </p:cNvPr>
          <p:cNvSpPr/>
          <p:nvPr/>
        </p:nvSpPr>
        <p:spPr>
          <a:xfrm>
            <a:off x="2967134" y="2405594"/>
            <a:ext cx="1520890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7EF91B-04ED-53E5-88EA-6488EDA40ED4}"/>
              </a:ext>
            </a:extLst>
          </p:cNvPr>
          <p:cNvSpPr/>
          <p:nvPr/>
        </p:nvSpPr>
        <p:spPr>
          <a:xfrm>
            <a:off x="3554963" y="2742281"/>
            <a:ext cx="1240972" cy="274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06F9DB-E8E0-9EE6-32AA-FE87A856B571}"/>
              </a:ext>
            </a:extLst>
          </p:cNvPr>
          <p:cNvSpPr/>
          <p:nvPr/>
        </p:nvSpPr>
        <p:spPr>
          <a:xfrm>
            <a:off x="5453745" y="3154680"/>
            <a:ext cx="2411961" cy="2743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7BEDC3-755E-E305-A0AE-4DB162D31348}"/>
              </a:ext>
            </a:extLst>
          </p:cNvPr>
          <p:cNvSpPr/>
          <p:nvPr/>
        </p:nvSpPr>
        <p:spPr>
          <a:xfrm>
            <a:off x="5453747" y="3538022"/>
            <a:ext cx="489854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A8F6FBA-D5B6-C4EB-895B-3732FBEDE74A}"/>
              </a:ext>
            </a:extLst>
          </p:cNvPr>
          <p:cNvSpPr/>
          <p:nvPr/>
        </p:nvSpPr>
        <p:spPr>
          <a:xfrm>
            <a:off x="5736777" y="3912033"/>
            <a:ext cx="1373149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1608471-C70B-1BCD-1F67-3ACDB7CA90F5}"/>
              </a:ext>
            </a:extLst>
          </p:cNvPr>
          <p:cNvSpPr/>
          <p:nvPr/>
        </p:nvSpPr>
        <p:spPr>
          <a:xfrm>
            <a:off x="7109926" y="4295375"/>
            <a:ext cx="737122" cy="274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0E0F27-5377-7461-4B23-250E4611D57C}"/>
              </a:ext>
            </a:extLst>
          </p:cNvPr>
          <p:cNvSpPr/>
          <p:nvPr/>
        </p:nvSpPr>
        <p:spPr>
          <a:xfrm>
            <a:off x="7599787" y="4664721"/>
            <a:ext cx="3345021" cy="274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7537871-2066-C888-BD96-5C1B4263C632}"/>
              </a:ext>
            </a:extLst>
          </p:cNvPr>
          <p:cNvSpPr/>
          <p:nvPr/>
        </p:nvSpPr>
        <p:spPr>
          <a:xfrm>
            <a:off x="7879706" y="5034067"/>
            <a:ext cx="1320286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BDA1CAB-7E66-F4ED-9AF1-3BF6B844E7FA}"/>
              </a:ext>
            </a:extLst>
          </p:cNvPr>
          <p:cNvSpPr/>
          <p:nvPr/>
        </p:nvSpPr>
        <p:spPr>
          <a:xfrm>
            <a:off x="7599786" y="5393380"/>
            <a:ext cx="2495935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C230CCE-0771-D8C0-C924-3D78759344F7}"/>
              </a:ext>
            </a:extLst>
          </p:cNvPr>
          <p:cNvSpPr/>
          <p:nvPr/>
        </p:nvSpPr>
        <p:spPr>
          <a:xfrm>
            <a:off x="9778482" y="5750428"/>
            <a:ext cx="1166326" cy="274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635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84C72-B29D-0D17-C87D-0946449CC2EC}"/>
              </a:ext>
            </a:extLst>
          </p:cNvPr>
          <p:cNvSpPr txBox="1"/>
          <p:nvPr/>
        </p:nvSpPr>
        <p:spPr>
          <a:xfrm>
            <a:off x="448962" y="6575203"/>
            <a:ext cx="112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0"/>
            <a:r>
              <a:rPr lang="es-419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Proporcionado por Smartsheet, Inc.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98BAF1-2CB4-04DB-F863-595A53F9E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333845"/>
              </p:ext>
            </p:extLst>
          </p:nvPr>
        </p:nvGraphicFramePr>
        <p:xfrm>
          <a:off x="737118" y="401633"/>
          <a:ext cx="11161676" cy="75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1519">
                  <a:extLst>
                    <a:ext uri="{9D8B030D-6E8A-4147-A177-3AD203B41FA5}">
                      <a16:colId xmlns:a16="http://schemas.microsoft.com/office/drawing/2014/main" val="1672129667"/>
                    </a:ext>
                  </a:extLst>
                </a:gridCol>
                <a:gridCol w="295488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817390762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1546263835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87052363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2826231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</a:tblGrid>
              <a:tr h="380271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NOMBRE DEL PROYECTO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Lanzamiento del producto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INICIO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FECHA DE FINALIZACIÓN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9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PROGRESO GENERAL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PRODUCTO FINAL DEL PROYECTO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375234">
                <a:tc>
                  <a:txBody>
                    <a:bodyPr/>
                    <a:lstStyle/>
                    <a:p>
                      <a:pPr algn="r" rtl="0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GERENTE DEL PROYECTO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1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Alex B.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02/09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10/10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419" sz="900" b="1" kern="12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DECLARACIÓN DEL ALCANCE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05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Gantt-Chart-with-Dependencies_PowerPoint" id="{66D5AC15-DC8F-1B4B-919D-6A46CB5EAC23}" vid="{6D174A49-E34E-2C40-9083-D339CF5F8A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PowerPoint-Gantt-Chart-with-Dependencies_PowerPoint</Template>
  <TotalTime>4838</TotalTime>
  <Words>677</Words>
  <Application>Microsoft Office PowerPoint</Application>
  <PresentationFormat>Widescreen</PresentationFormat>
  <Paragraphs>228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min qu</cp:lastModifiedBy>
  <cp:revision>18</cp:revision>
  <cp:lastPrinted>2020-08-31T22:23:58Z</cp:lastPrinted>
  <dcterms:created xsi:type="dcterms:W3CDTF">2020-09-16T17:09:31Z</dcterms:created>
  <dcterms:modified xsi:type="dcterms:W3CDTF">2025-05-11T09:39:10Z</dcterms:modified>
</cp:coreProperties>
</file>