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564"/>
    <a:srgbClr val="FFCE54"/>
    <a:srgbClr val="A0D468"/>
    <a:srgbClr val="4FC1E8"/>
    <a:srgbClr val="AC92EB"/>
    <a:srgbClr val="156082"/>
    <a:srgbClr val="292866"/>
    <a:srgbClr val="F05C4F"/>
    <a:srgbClr val="9C92C8"/>
    <a:srgbClr val="C8C2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4" autoAdjust="0"/>
    <p:restoredTop sz="94702"/>
  </p:normalViewPr>
  <p:slideViewPr>
    <p:cSldViewPr snapToGrid="0">
      <p:cViewPr varScale="1">
        <p:scale>
          <a:sx n="119" d="100"/>
          <a:sy n="119" d="100"/>
        </p:scale>
        <p:origin x="120" y="19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5/11/2025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2D7A5B-DC59-4C1D-AF2E-A7C5BA8F20FA}" type="slidenum">
              <a:rPr lang="en-US" smtClean="0"/>
              <a:t>2</a:t>
            </a:fld>
            <a:endParaRPr lang="en-US"/>
          </a:p>
        </p:txBody>
      </p:sp>
    </p:spTree>
    <p:extLst>
      <p:ext uri="{BB962C8B-B14F-4D97-AF65-F5344CB8AC3E}">
        <p14:creationId xmlns:p14="http://schemas.microsoft.com/office/powerpoint/2010/main" val="366857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5/11/2025</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5/11/2025</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4">
                <a:lumMod val="40000"/>
                <a:lumOff val="60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pic>
        <p:nvPicPr>
          <p:cNvPr id="3" name="Picture 2" descr="Ondas abstractas de color">
            <a:extLst>
              <a:ext uri="{FF2B5EF4-FFF2-40B4-BE49-F238E27FC236}">
                <a16:creationId xmlns:a16="http://schemas.microsoft.com/office/drawing/2014/main" id="{B1D04371-86F1-1A47-905B-FCAA3726DFA6}"/>
              </a:ext>
            </a:extLst>
          </p:cNvPr>
          <p:cNvPicPr>
            <a:picLocks noChangeAspect="1"/>
          </p:cNvPicPr>
          <p:nvPr/>
        </p:nvPicPr>
        <p:blipFill rotWithShape="1">
          <a:blip r:embed="rId3">
            <a:alphaModFix amt="27000"/>
            <a:extLst>
              <a:ext uri="{BEBA8EAE-BF5A-486C-A8C5-ECC9F3942E4B}">
                <a14:imgProps xmlns:a14="http://schemas.microsoft.com/office/drawing/2010/main">
                  <a14:imgLayer r:embed="rId4">
                    <a14:imgEffect>
                      <a14:colorTemperature colorTemp="6961"/>
                    </a14:imgEffect>
                    <a14:imgEffect>
                      <a14:saturation sat="0"/>
                    </a14:imgEffect>
                  </a14:imgLayer>
                </a14:imgProps>
              </a:ext>
              <a:ext uri="{28A0092B-C50C-407E-A947-70E740481C1C}">
                <a14:useLocalDpi xmlns:a14="http://schemas.microsoft.com/office/drawing/2010/main" val="0"/>
              </a:ext>
            </a:extLst>
          </a:blip>
          <a:srcRect r="13644" b="16179"/>
          <a:stretch/>
        </p:blipFill>
        <p:spPr>
          <a:xfrm flipH="1">
            <a:off x="-1" y="-8600"/>
            <a:ext cx="12192001" cy="6866600"/>
          </a:xfrm>
          <a:prstGeom prst="rect">
            <a:avLst/>
          </a:prstGeom>
        </p:spPr>
      </p:pic>
      <p:sp>
        <p:nvSpPr>
          <p:cNvPr id="2" name="TextBox 1">
            <a:extLst>
              <a:ext uri="{FF2B5EF4-FFF2-40B4-BE49-F238E27FC236}">
                <a16:creationId xmlns:a16="http://schemas.microsoft.com/office/drawing/2014/main" id="{EDC4AD65-1A1A-5D38-30AC-4EF78B2D8807}"/>
              </a:ext>
            </a:extLst>
          </p:cNvPr>
          <p:cNvSpPr txBox="1"/>
          <p:nvPr/>
        </p:nvSpPr>
        <p:spPr>
          <a:xfrm>
            <a:off x="346309" y="1855760"/>
            <a:ext cx="4002409" cy="4555030"/>
          </a:xfrm>
          <a:prstGeom prst="rect">
            <a:avLst/>
          </a:prstGeom>
          <a:noFill/>
        </p:spPr>
        <p:txBody>
          <a:bodyPr wrap="square" rtlCol="0">
            <a:spAutoFit/>
          </a:bodyPr>
          <a:lstStyle/>
          <a:p>
            <a:pPr algn="l" rtl="0">
              <a:lnSpc>
                <a:spcPct val="150000"/>
              </a:lnSpc>
              <a:spcBef>
                <a:spcPts val="0"/>
              </a:spcBef>
              <a:spcAft>
                <a:spcPts val="1200"/>
              </a:spcAft>
            </a:pPr>
            <a:r>
              <a:rPr lang="es-419" sz="1450" b="1" i="0" u="none" strike="noStrike" dirty="0">
                <a:solidFill>
                  <a:srgbClr val="000000"/>
                </a:solidFill>
                <a:effectLst/>
                <a:latin typeface="Century Gothic" panose="020B0502020202020204" pitchFamily="34" charset="0"/>
              </a:rPr>
              <a:t>Cuándo usar esta plantilla: </a:t>
            </a:r>
            <a:br>
              <a:rPr lang="en-US" sz="1450" b="1" i="0" u="none" strike="noStrike" dirty="0">
                <a:solidFill>
                  <a:srgbClr val="000000"/>
                </a:solidFill>
                <a:effectLst/>
                <a:latin typeface="Century Gothic" panose="020B0502020202020204" pitchFamily="34" charset="0"/>
              </a:rPr>
            </a:br>
            <a:r>
              <a:rPr lang="es-419" sz="1450" i="0" u="none" strike="noStrike" dirty="0">
                <a:solidFill>
                  <a:srgbClr val="000000"/>
                </a:solidFill>
                <a:effectLst/>
                <a:latin typeface="Century Gothic" panose="020B0502020202020204" pitchFamily="34" charset="0"/>
              </a:rPr>
              <a:t>Utilice esta plantilla de diagrama de flujo al principio de un proyecto para proporcionar una visión general de la metodología DMAIC y una representación visual de la estructura del proyecto.</a:t>
            </a:r>
          </a:p>
          <a:p>
            <a:pPr algn="l" rtl="0">
              <a:lnSpc>
                <a:spcPct val="150000"/>
              </a:lnSpc>
              <a:spcBef>
                <a:spcPts val="0"/>
              </a:spcBef>
              <a:spcAft>
                <a:spcPts val="1200"/>
              </a:spcAft>
            </a:pPr>
            <a:r>
              <a:rPr lang="es-419" sz="1450" b="1" i="0" u="none" strike="noStrike" dirty="0">
                <a:solidFill>
                  <a:srgbClr val="000000"/>
                </a:solidFill>
                <a:effectLst/>
                <a:latin typeface="Century Gothic" panose="020B0502020202020204" pitchFamily="34" charset="0"/>
              </a:rPr>
              <a:t>Características destacadas de la plantilla: </a:t>
            </a:r>
            <a:br>
              <a:rPr lang="en-US" sz="1450" b="1" i="0" u="none" strike="noStrike" dirty="0">
                <a:solidFill>
                  <a:srgbClr val="000000"/>
                </a:solidFill>
                <a:effectLst/>
                <a:latin typeface="Century Gothic" panose="020B0502020202020204" pitchFamily="34" charset="0"/>
              </a:rPr>
            </a:br>
            <a:r>
              <a:rPr lang="es-419" sz="1450" i="0" u="none" strike="noStrike" dirty="0">
                <a:solidFill>
                  <a:srgbClr val="000000"/>
                </a:solidFill>
                <a:effectLst/>
                <a:latin typeface="Century Gothic" panose="020B0502020202020204" pitchFamily="34" charset="0"/>
              </a:rPr>
              <a:t>Esta plantilla utiliza formas de diagrama de flujo para ilustrar el proceso DMAIC. El diagrama de flujo incluye actividades de ejemplo para cada fase de DMAIC, que puede editar para que se adapte a su proyecto específico.</a:t>
            </a:r>
          </a:p>
        </p:txBody>
      </p:sp>
      <p:sp>
        <p:nvSpPr>
          <p:cNvPr id="91" name="Google Shape;91;p13"/>
          <p:cNvSpPr txBox="1"/>
          <p:nvPr/>
        </p:nvSpPr>
        <p:spPr>
          <a:xfrm>
            <a:off x="361544" y="258507"/>
            <a:ext cx="10835845" cy="147729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sz="4200" b="1" dirty="0">
                <a:solidFill>
                  <a:srgbClr val="011033"/>
                </a:solidFill>
                <a:latin typeface="Century Gothic"/>
                <a:ea typeface="Century Gothic"/>
                <a:cs typeface="Century Gothic"/>
                <a:sym typeface="Century Gothic"/>
              </a:rPr>
              <a:t>Plantilla de diagrama de flujo de procesos DMAIC</a:t>
            </a:r>
          </a:p>
        </p:txBody>
      </p:sp>
      <p:pic>
        <p:nvPicPr>
          <p:cNvPr id="6" name="Picture 5">
            <a:extLst>
              <a:ext uri="{FF2B5EF4-FFF2-40B4-BE49-F238E27FC236}">
                <a16:creationId xmlns:a16="http://schemas.microsoft.com/office/drawing/2014/main" id="{EDE3E5EE-EE98-7B98-E356-D2782A17259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869988" y="2002911"/>
            <a:ext cx="6909621" cy="3886662"/>
          </a:xfrm>
          <a:prstGeom prst="rect">
            <a:avLst/>
          </a:prstGeom>
          <a:effectLst>
            <a:outerShdw blurRad="63500" sx="102000" sy="102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Ondas abstractas de color">
            <a:extLst>
              <a:ext uri="{FF2B5EF4-FFF2-40B4-BE49-F238E27FC236}">
                <a16:creationId xmlns:a16="http://schemas.microsoft.com/office/drawing/2014/main" id="{B800A62C-D3C3-B0E9-EF03-4F76BF0F2332}"/>
              </a:ext>
            </a:extLst>
          </p:cNvPr>
          <p:cNvPicPr>
            <a:picLocks noChangeAspect="1"/>
          </p:cNvPicPr>
          <p:nvPr/>
        </p:nvPicPr>
        <p:blipFill rotWithShape="1">
          <a:blip r:embed="rId3">
            <a:alphaModFix amt="27000"/>
            <a:extLst>
              <a:ext uri="{BEBA8EAE-BF5A-486C-A8C5-ECC9F3942E4B}">
                <a14:imgProps xmlns:a14="http://schemas.microsoft.com/office/drawing/2010/main">
                  <a14:imgLayer r:embed="rId4">
                    <a14:imgEffect>
                      <a14:colorTemperature colorTemp="6961"/>
                    </a14:imgEffect>
                    <a14:imgEffect>
                      <a14:saturation sat="0"/>
                    </a14:imgEffect>
                  </a14:imgLayer>
                </a14:imgProps>
              </a:ext>
              <a:ext uri="{28A0092B-C50C-407E-A947-70E740481C1C}">
                <a14:useLocalDpi xmlns:a14="http://schemas.microsoft.com/office/drawing/2010/main" val="0"/>
              </a:ext>
            </a:extLst>
          </a:blip>
          <a:srcRect r="13644" b="16179"/>
          <a:stretch/>
        </p:blipFill>
        <p:spPr>
          <a:xfrm flipH="1">
            <a:off x="-1" y="-8600"/>
            <a:ext cx="12192001" cy="6866600"/>
          </a:xfrm>
          <a:prstGeom prst="rect">
            <a:avLst/>
          </a:prstGeom>
        </p:spPr>
      </p:pic>
      <p:sp>
        <p:nvSpPr>
          <p:cNvPr id="10" name="TextBox 9">
            <a:extLst>
              <a:ext uri="{FF2B5EF4-FFF2-40B4-BE49-F238E27FC236}">
                <a16:creationId xmlns:a16="http://schemas.microsoft.com/office/drawing/2014/main" id="{D9EA558F-2BA9-24E0-CD66-A49A1D91A513}"/>
              </a:ext>
            </a:extLst>
          </p:cNvPr>
          <p:cNvSpPr txBox="1"/>
          <p:nvPr/>
        </p:nvSpPr>
        <p:spPr>
          <a:xfrm>
            <a:off x="1832934" y="390207"/>
            <a:ext cx="1937855" cy="523220"/>
          </a:xfrm>
          <a:prstGeom prst="rect">
            <a:avLst/>
          </a:prstGeom>
          <a:noFill/>
        </p:spPr>
        <p:txBody>
          <a:bodyPr wrap="square">
            <a:spAutoFit/>
          </a:bodyPr>
          <a:lstStyle/>
          <a:p>
            <a:pPr algn="ctr" rtl="0">
              <a:spcBef>
                <a:spcPts val="0"/>
              </a:spcBef>
              <a:spcAft>
                <a:spcPts val="0"/>
              </a:spcAft>
            </a:pPr>
            <a:r>
              <a:rPr lang="es-419" sz="2800" i="0" u="none" strike="noStrike" spc="300">
                <a:solidFill>
                  <a:srgbClr val="001033"/>
                </a:solidFill>
                <a:effectLst/>
                <a:latin typeface="Century Gothic" panose="020B0502020202020204" pitchFamily="34" charset="0"/>
              </a:rPr>
              <a:t>FASE</a:t>
            </a:r>
          </a:p>
        </p:txBody>
      </p:sp>
      <p:sp>
        <p:nvSpPr>
          <p:cNvPr id="4" name="Rectangle 3">
            <a:extLst>
              <a:ext uri="{FF2B5EF4-FFF2-40B4-BE49-F238E27FC236}">
                <a16:creationId xmlns:a16="http://schemas.microsoft.com/office/drawing/2014/main" id="{47C8E5A8-6164-E1D9-A867-BFCA910B7332}"/>
              </a:ext>
            </a:extLst>
          </p:cNvPr>
          <p:cNvSpPr/>
          <p:nvPr/>
        </p:nvSpPr>
        <p:spPr>
          <a:xfrm>
            <a:off x="1832936" y="956924"/>
            <a:ext cx="1937855" cy="872455"/>
          </a:xfrm>
          <a:prstGeom prst="rect">
            <a:avLst/>
          </a:prstGeom>
          <a:solidFill>
            <a:srgbClr val="AC92EB"/>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rtl="0">
              <a:lnSpc>
                <a:spcPct val="115000"/>
              </a:lnSpc>
              <a:spcBef>
                <a:spcPts val="0"/>
              </a:spcBef>
              <a:spcAft>
                <a:spcPts val="0"/>
              </a:spcAft>
            </a:pPr>
            <a:r>
              <a:rPr lang="es-419" sz="2600" kern="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Definir</a:t>
            </a:r>
          </a:p>
        </p:txBody>
      </p:sp>
      <p:sp>
        <p:nvSpPr>
          <p:cNvPr id="9" name="Rectangle 8">
            <a:extLst>
              <a:ext uri="{FF2B5EF4-FFF2-40B4-BE49-F238E27FC236}">
                <a16:creationId xmlns:a16="http://schemas.microsoft.com/office/drawing/2014/main" id="{E6FE1B55-DB7F-3820-CDCB-B475C0DD1023}"/>
              </a:ext>
            </a:extLst>
          </p:cNvPr>
          <p:cNvSpPr/>
          <p:nvPr/>
        </p:nvSpPr>
        <p:spPr>
          <a:xfrm>
            <a:off x="1832936" y="2089144"/>
            <a:ext cx="1937855" cy="872455"/>
          </a:xfrm>
          <a:prstGeom prst="rect">
            <a:avLst/>
          </a:prstGeom>
          <a:solidFill>
            <a:srgbClr val="4FC1E8"/>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rtl="0">
              <a:lnSpc>
                <a:spcPct val="115000"/>
              </a:lnSpc>
              <a:spcBef>
                <a:spcPts val="0"/>
              </a:spcBef>
              <a:spcAft>
                <a:spcPts val="0"/>
              </a:spcAft>
            </a:pPr>
            <a:r>
              <a:rPr lang="es-419" sz="2600" kern="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Medir</a:t>
            </a:r>
          </a:p>
        </p:txBody>
      </p:sp>
      <p:sp>
        <p:nvSpPr>
          <p:cNvPr id="11" name="Rectangle 10">
            <a:extLst>
              <a:ext uri="{FF2B5EF4-FFF2-40B4-BE49-F238E27FC236}">
                <a16:creationId xmlns:a16="http://schemas.microsoft.com/office/drawing/2014/main" id="{C1A34086-E349-244B-9A21-5B3005DDCF46}"/>
              </a:ext>
            </a:extLst>
          </p:cNvPr>
          <p:cNvSpPr/>
          <p:nvPr/>
        </p:nvSpPr>
        <p:spPr>
          <a:xfrm>
            <a:off x="1832935" y="3221364"/>
            <a:ext cx="1937855" cy="872455"/>
          </a:xfrm>
          <a:prstGeom prst="rect">
            <a:avLst/>
          </a:prstGeom>
          <a:solidFill>
            <a:srgbClr val="A0D468"/>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rtl="0">
              <a:lnSpc>
                <a:spcPct val="115000"/>
              </a:lnSpc>
              <a:spcBef>
                <a:spcPts val="0"/>
              </a:spcBef>
              <a:spcAft>
                <a:spcPts val="0"/>
              </a:spcAft>
            </a:pPr>
            <a:r>
              <a:rPr lang="es-419" sz="2600" kern="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Analizar</a:t>
            </a:r>
          </a:p>
        </p:txBody>
      </p:sp>
      <p:sp>
        <p:nvSpPr>
          <p:cNvPr id="12" name="Rectangle 11">
            <a:extLst>
              <a:ext uri="{FF2B5EF4-FFF2-40B4-BE49-F238E27FC236}">
                <a16:creationId xmlns:a16="http://schemas.microsoft.com/office/drawing/2014/main" id="{DE711E6A-ECDD-B95B-2A5B-4D9ADB6880D1}"/>
              </a:ext>
            </a:extLst>
          </p:cNvPr>
          <p:cNvSpPr/>
          <p:nvPr/>
        </p:nvSpPr>
        <p:spPr>
          <a:xfrm>
            <a:off x="1832935" y="4353584"/>
            <a:ext cx="1937855" cy="872455"/>
          </a:xfrm>
          <a:prstGeom prst="rect">
            <a:avLst/>
          </a:prstGeom>
          <a:solidFill>
            <a:srgbClr val="FFCE54"/>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rtl="0">
              <a:lnSpc>
                <a:spcPct val="115000"/>
              </a:lnSpc>
              <a:spcBef>
                <a:spcPts val="0"/>
              </a:spcBef>
              <a:spcAft>
                <a:spcPts val="0"/>
              </a:spcAft>
            </a:pPr>
            <a:r>
              <a:rPr lang="es-419" sz="2600" kern="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Mejorar</a:t>
            </a:r>
          </a:p>
        </p:txBody>
      </p:sp>
      <p:sp>
        <p:nvSpPr>
          <p:cNvPr id="13" name="Rectangle 12">
            <a:extLst>
              <a:ext uri="{FF2B5EF4-FFF2-40B4-BE49-F238E27FC236}">
                <a16:creationId xmlns:a16="http://schemas.microsoft.com/office/drawing/2014/main" id="{A469DF19-6D49-8E06-170C-AB95C301784E}"/>
              </a:ext>
            </a:extLst>
          </p:cNvPr>
          <p:cNvSpPr/>
          <p:nvPr/>
        </p:nvSpPr>
        <p:spPr>
          <a:xfrm>
            <a:off x="1832934" y="5485804"/>
            <a:ext cx="1937855" cy="872455"/>
          </a:xfrm>
          <a:prstGeom prst="rect">
            <a:avLst/>
          </a:prstGeom>
          <a:solidFill>
            <a:srgbClr val="ED5564"/>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rtl="0">
              <a:lnSpc>
                <a:spcPct val="115000"/>
              </a:lnSpc>
              <a:spcBef>
                <a:spcPts val="0"/>
              </a:spcBef>
              <a:spcAft>
                <a:spcPts val="0"/>
              </a:spcAft>
            </a:pPr>
            <a:r>
              <a:rPr lang="es-419" sz="2600" kern="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Controlar </a:t>
            </a:r>
          </a:p>
        </p:txBody>
      </p:sp>
      <p:sp>
        <p:nvSpPr>
          <p:cNvPr id="15" name="Rectangle 14">
            <a:extLst>
              <a:ext uri="{FF2B5EF4-FFF2-40B4-BE49-F238E27FC236}">
                <a16:creationId xmlns:a16="http://schemas.microsoft.com/office/drawing/2014/main" id="{E1AEDA4C-22E6-5568-2C81-F6AD20820FFB}"/>
              </a:ext>
            </a:extLst>
          </p:cNvPr>
          <p:cNvSpPr/>
          <p:nvPr/>
        </p:nvSpPr>
        <p:spPr>
          <a:xfrm>
            <a:off x="4159313"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Identificar el problema</a:t>
            </a:r>
          </a:p>
        </p:txBody>
      </p:sp>
      <p:sp>
        <p:nvSpPr>
          <p:cNvPr id="16" name="Rectangle 15">
            <a:extLst>
              <a:ext uri="{FF2B5EF4-FFF2-40B4-BE49-F238E27FC236}">
                <a16:creationId xmlns:a16="http://schemas.microsoft.com/office/drawing/2014/main" id="{06C90097-01CB-CACE-20CD-A779B27B858C}"/>
              </a:ext>
            </a:extLst>
          </p:cNvPr>
          <p:cNvSpPr/>
          <p:nvPr/>
        </p:nvSpPr>
        <p:spPr>
          <a:xfrm>
            <a:off x="6811382"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Definir las metas del proyecto</a:t>
            </a:r>
          </a:p>
        </p:txBody>
      </p:sp>
      <p:sp>
        <p:nvSpPr>
          <p:cNvPr id="17" name="Rectangle 16">
            <a:extLst>
              <a:ext uri="{FF2B5EF4-FFF2-40B4-BE49-F238E27FC236}">
                <a16:creationId xmlns:a16="http://schemas.microsoft.com/office/drawing/2014/main" id="{DC181C15-5400-122D-588F-F9ADCDCFEEA0}"/>
              </a:ext>
            </a:extLst>
          </p:cNvPr>
          <p:cNvSpPr/>
          <p:nvPr/>
        </p:nvSpPr>
        <p:spPr>
          <a:xfrm>
            <a:off x="9462142"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Definir los requisitos del cliente (CTQ)</a:t>
            </a:r>
          </a:p>
        </p:txBody>
      </p:sp>
      <p:sp>
        <p:nvSpPr>
          <p:cNvPr id="18" name="Rectangle 17">
            <a:extLst>
              <a:ext uri="{FF2B5EF4-FFF2-40B4-BE49-F238E27FC236}">
                <a16:creationId xmlns:a16="http://schemas.microsoft.com/office/drawing/2014/main" id="{4ABF15D7-BD8F-D251-A314-5D4677F288FA}"/>
              </a:ext>
            </a:extLst>
          </p:cNvPr>
          <p:cNvSpPr/>
          <p:nvPr/>
        </p:nvSpPr>
        <p:spPr>
          <a:xfrm>
            <a:off x="4159313"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Asignar el proceso actual</a:t>
            </a:r>
          </a:p>
        </p:txBody>
      </p:sp>
      <p:sp>
        <p:nvSpPr>
          <p:cNvPr id="19" name="Rectangle 18">
            <a:extLst>
              <a:ext uri="{FF2B5EF4-FFF2-40B4-BE49-F238E27FC236}">
                <a16:creationId xmlns:a16="http://schemas.microsoft.com/office/drawing/2014/main" id="{69722B1C-1CB3-CAA5-A726-2800F538A43A}"/>
              </a:ext>
            </a:extLst>
          </p:cNvPr>
          <p:cNvSpPr/>
          <p:nvPr/>
        </p:nvSpPr>
        <p:spPr>
          <a:xfrm>
            <a:off x="6811382"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Recopilar los datos relevantes</a:t>
            </a:r>
          </a:p>
        </p:txBody>
      </p:sp>
      <p:sp>
        <p:nvSpPr>
          <p:cNvPr id="20" name="Rectangle 19">
            <a:extLst>
              <a:ext uri="{FF2B5EF4-FFF2-40B4-BE49-F238E27FC236}">
                <a16:creationId xmlns:a16="http://schemas.microsoft.com/office/drawing/2014/main" id="{F245D75E-5436-0C3D-461B-C4CC909973EE}"/>
              </a:ext>
            </a:extLst>
          </p:cNvPr>
          <p:cNvSpPr/>
          <p:nvPr/>
        </p:nvSpPr>
        <p:spPr>
          <a:xfrm>
            <a:off x="9462142"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algn="ctr" rtl="0"/>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Establecer el rendimiento de referencia</a:t>
            </a:r>
          </a:p>
        </p:txBody>
      </p:sp>
      <p:sp>
        <p:nvSpPr>
          <p:cNvPr id="21" name="Rectangle 20">
            <a:extLst>
              <a:ext uri="{FF2B5EF4-FFF2-40B4-BE49-F238E27FC236}">
                <a16:creationId xmlns:a16="http://schemas.microsoft.com/office/drawing/2014/main" id="{4205900E-4132-30AF-C0EE-20914EDA8736}"/>
              </a:ext>
            </a:extLst>
          </p:cNvPr>
          <p:cNvSpPr/>
          <p:nvPr/>
        </p:nvSpPr>
        <p:spPr>
          <a:xfrm>
            <a:off x="4159313"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Identificar las causas de origen de los defectos</a:t>
            </a:r>
          </a:p>
        </p:txBody>
      </p:sp>
      <p:sp>
        <p:nvSpPr>
          <p:cNvPr id="22" name="Rectangle 21">
            <a:extLst>
              <a:ext uri="{FF2B5EF4-FFF2-40B4-BE49-F238E27FC236}">
                <a16:creationId xmlns:a16="http://schemas.microsoft.com/office/drawing/2014/main" id="{DFB656B5-1959-EC14-6EDA-C80F431D31DA}"/>
              </a:ext>
            </a:extLst>
          </p:cNvPr>
          <p:cNvSpPr/>
          <p:nvPr/>
        </p:nvSpPr>
        <p:spPr>
          <a:xfrm>
            <a:off x="6811382"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Analizar datos</a:t>
            </a:r>
          </a:p>
        </p:txBody>
      </p:sp>
      <p:sp>
        <p:nvSpPr>
          <p:cNvPr id="23" name="Rectangle 22">
            <a:extLst>
              <a:ext uri="{FF2B5EF4-FFF2-40B4-BE49-F238E27FC236}">
                <a16:creationId xmlns:a16="http://schemas.microsoft.com/office/drawing/2014/main" id="{33CDDA4C-0342-4C39-B8F5-1B46D1A109AC}"/>
              </a:ext>
            </a:extLst>
          </p:cNvPr>
          <p:cNvSpPr/>
          <p:nvPr/>
        </p:nvSpPr>
        <p:spPr>
          <a:xfrm>
            <a:off x="9462142"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Validar las causas de origen</a:t>
            </a:r>
          </a:p>
        </p:txBody>
      </p:sp>
      <p:sp>
        <p:nvSpPr>
          <p:cNvPr id="24" name="Rectangle 23">
            <a:extLst>
              <a:ext uri="{FF2B5EF4-FFF2-40B4-BE49-F238E27FC236}">
                <a16:creationId xmlns:a16="http://schemas.microsoft.com/office/drawing/2014/main" id="{01B8A19D-C676-5719-B9A2-6D735D3EFDA9}"/>
              </a:ext>
            </a:extLst>
          </p:cNvPr>
          <p:cNvSpPr/>
          <p:nvPr/>
        </p:nvSpPr>
        <p:spPr>
          <a:xfrm>
            <a:off x="4159313"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Desarrollar soluciones de mejora</a:t>
            </a:r>
          </a:p>
        </p:txBody>
      </p:sp>
      <p:sp>
        <p:nvSpPr>
          <p:cNvPr id="25" name="Rectangle 24">
            <a:extLst>
              <a:ext uri="{FF2B5EF4-FFF2-40B4-BE49-F238E27FC236}">
                <a16:creationId xmlns:a16="http://schemas.microsoft.com/office/drawing/2014/main" id="{1AC0FB5C-0A1D-4265-48F5-95C64B3B27B5}"/>
              </a:ext>
            </a:extLst>
          </p:cNvPr>
          <p:cNvSpPr/>
          <p:nvPr/>
        </p:nvSpPr>
        <p:spPr>
          <a:xfrm>
            <a:off x="6811382"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Implementar cambios</a:t>
            </a:r>
          </a:p>
        </p:txBody>
      </p:sp>
      <p:sp>
        <p:nvSpPr>
          <p:cNvPr id="26" name="Rectangle 25">
            <a:extLst>
              <a:ext uri="{FF2B5EF4-FFF2-40B4-BE49-F238E27FC236}">
                <a16:creationId xmlns:a16="http://schemas.microsoft.com/office/drawing/2014/main" id="{3CAA3BEE-A1B4-30F7-04E1-08472849D14F}"/>
              </a:ext>
            </a:extLst>
          </p:cNvPr>
          <p:cNvSpPr/>
          <p:nvPr/>
        </p:nvSpPr>
        <p:spPr>
          <a:xfrm>
            <a:off x="9462142"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Verificar mejoras</a:t>
            </a:r>
          </a:p>
        </p:txBody>
      </p:sp>
      <p:sp>
        <p:nvSpPr>
          <p:cNvPr id="27" name="Rectangle 26">
            <a:extLst>
              <a:ext uri="{FF2B5EF4-FFF2-40B4-BE49-F238E27FC236}">
                <a16:creationId xmlns:a16="http://schemas.microsoft.com/office/drawing/2014/main" id="{C237F218-F454-2F51-6D0F-3CC318E455BD}"/>
              </a:ext>
            </a:extLst>
          </p:cNvPr>
          <p:cNvSpPr/>
          <p:nvPr/>
        </p:nvSpPr>
        <p:spPr>
          <a:xfrm>
            <a:off x="4159313"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Implementar sistemas de control</a:t>
            </a:r>
          </a:p>
        </p:txBody>
      </p:sp>
      <p:sp>
        <p:nvSpPr>
          <p:cNvPr id="28" name="Rectangle 27">
            <a:extLst>
              <a:ext uri="{FF2B5EF4-FFF2-40B4-BE49-F238E27FC236}">
                <a16:creationId xmlns:a16="http://schemas.microsoft.com/office/drawing/2014/main" id="{00C80624-E365-08B0-63CC-308CAB06BF70}"/>
              </a:ext>
            </a:extLst>
          </p:cNvPr>
          <p:cNvSpPr/>
          <p:nvPr/>
        </p:nvSpPr>
        <p:spPr>
          <a:xfrm>
            <a:off x="6811382"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Supervisar el rendimiento de los procesos</a:t>
            </a:r>
          </a:p>
        </p:txBody>
      </p:sp>
      <p:sp>
        <p:nvSpPr>
          <p:cNvPr id="29" name="Rectangle 28">
            <a:extLst>
              <a:ext uri="{FF2B5EF4-FFF2-40B4-BE49-F238E27FC236}">
                <a16:creationId xmlns:a16="http://schemas.microsoft.com/office/drawing/2014/main" id="{82A1B076-C478-556A-580C-C5271CC2B66A}"/>
              </a:ext>
            </a:extLst>
          </p:cNvPr>
          <p:cNvSpPr/>
          <p:nvPr/>
        </p:nvSpPr>
        <p:spPr>
          <a:xfrm>
            <a:off x="9462142"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rtl="0">
              <a:lnSpc>
                <a:spcPct val="115000"/>
              </a:lnSpc>
              <a:spcBef>
                <a:spcPts val="0"/>
              </a:spcBef>
              <a:spcAft>
                <a:spcPts val="0"/>
              </a:spcAft>
            </a:pPr>
            <a:r>
              <a:rPr lang="es-419"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Mantener las mejoras</a:t>
            </a:r>
          </a:p>
        </p:txBody>
      </p:sp>
      <p:cxnSp>
        <p:nvCxnSpPr>
          <p:cNvPr id="5" name="Straight Arrow Connector 4">
            <a:extLst>
              <a:ext uri="{FF2B5EF4-FFF2-40B4-BE49-F238E27FC236}">
                <a16:creationId xmlns:a16="http://schemas.microsoft.com/office/drawing/2014/main" id="{FB0AED1C-09BA-3BE9-3299-A0A218534D9B}"/>
              </a:ext>
            </a:extLst>
          </p:cNvPr>
          <p:cNvCxnSpPr>
            <a:stCxn id="4" idx="3"/>
            <a:endCxn id="15" idx="1"/>
          </p:cNvCxnSpPr>
          <p:nvPr/>
        </p:nvCxnSpPr>
        <p:spPr>
          <a:xfrm flipV="1">
            <a:off x="3770791" y="1393151"/>
            <a:ext cx="388522" cy="1"/>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0D502565-C85E-A2D3-50CC-D5F1CA2EB9F9}"/>
              </a:ext>
            </a:extLst>
          </p:cNvPr>
          <p:cNvCxnSpPr>
            <a:stCxn id="15" idx="3"/>
            <a:endCxn id="16" idx="1"/>
          </p:cNvCxnSpPr>
          <p:nvPr/>
        </p:nvCxnSpPr>
        <p:spPr>
          <a:xfrm>
            <a:off x="6423794" y="1393151"/>
            <a:ext cx="387588" cy="0"/>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BEDBF09E-B3F7-7B5A-3705-C339665CF3A5}"/>
              </a:ext>
            </a:extLst>
          </p:cNvPr>
          <p:cNvCxnSpPr>
            <a:stCxn id="16" idx="3"/>
            <a:endCxn id="17" idx="1"/>
          </p:cNvCxnSpPr>
          <p:nvPr/>
        </p:nvCxnSpPr>
        <p:spPr>
          <a:xfrm>
            <a:off x="9075863" y="1393151"/>
            <a:ext cx="386279" cy="0"/>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A343319C-0BFB-CD91-ED3A-65DCED9BB764}"/>
              </a:ext>
            </a:extLst>
          </p:cNvPr>
          <p:cNvCxnSpPr>
            <a:stCxn id="9" idx="3"/>
            <a:endCxn id="18" idx="1"/>
          </p:cNvCxnSpPr>
          <p:nvPr/>
        </p:nvCxnSpPr>
        <p:spPr>
          <a:xfrm flipV="1">
            <a:off x="3770791" y="2525371"/>
            <a:ext cx="388522" cy="1"/>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E4380783-F814-2A6E-BB70-18569200FFF4}"/>
              </a:ext>
            </a:extLst>
          </p:cNvPr>
          <p:cNvCxnSpPr>
            <a:stCxn id="18" idx="3"/>
            <a:endCxn id="19" idx="1"/>
          </p:cNvCxnSpPr>
          <p:nvPr/>
        </p:nvCxnSpPr>
        <p:spPr>
          <a:xfrm>
            <a:off x="6409525" y="2525371"/>
            <a:ext cx="401857" cy="0"/>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5770A265-81BD-54E5-90C6-160B1F0F6598}"/>
              </a:ext>
            </a:extLst>
          </p:cNvPr>
          <p:cNvCxnSpPr>
            <a:stCxn id="19" idx="3"/>
            <a:endCxn id="20" idx="1"/>
          </p:cNvCxnSpPr>
          <p:nvPr/>
        </p:nvCxnSpPr>
        <p:spPr>
          <a:xfrm>
            <a:off x="9061593" y="2525371"/>
            <a:ext cx="400548" cy="0"/>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1954267F-B64A-24AD-3F03-F60768AFC1BD}"/>
              </a:ext>
            </a:extLst>
          </p:cNvPr>
          <p:cNvCxnSpPr>
            <a:stCxn id="11" idx="3"/>
            <a:endCxn id="21" idx="1"/>
          </p:cNvCxnSpPr>
          <p:nvPr/>
        </p:nvCxnSpPr>
        <p:spPr>
          <a:xfrm flipV="1">
            <a:off x="3770790" y="3655069"/>
            <a:ext cx="388523" cy="2523"/>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60A00BD-A911-9914-4B59-E8EAA3B2C164}"/>
              </a:ext>
            </a:extLst>
          </p:cNvPr>
          <p:cNvCxnSpPr>
            <a:stCxn id="21" idx="3"/>
            <a:endCxn id="22" idx="1"/>
          </p:cNvCxnSpPr>
          <p:nvPr/>
        </p:nvCxnSpPr>
        <p:spPr>
          <a:xfrm>
            <a:off x="6438064" y="3655069"/>
            <a:ext cx="373318" cy="0"/>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83B1D545-F93F-9A91-D345-D1148990C222}"/>
              </a:ext>
            </a:extLst>
          </p:cNvPr>
          <p:cNvCxnSpPr>
            <a:stCxn id="22" idx="3"/>
            <a:endCxn id="23" idx="1"/>
          </p:cNvCxnSpPr>
          <p:nvPr/>
        </p:nvCxnSpPr>
        <p:spPr>
          <a:xfrm>
            <a:off x="9090133" y="3655069"/>
            <a:ext cx="372009" cy="0"/>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2D12C1A3-FCAD-9DCD-BC94-753799074CA9}"/>
              </a:ext>
            </a:extLst>
          </p:cNvPr>
          <p:cNvCxnSpPr>
            <a:stCxn id="12" idx="3"/>
            <a:endCxn id="24" idx="1"/>
          </p:cNvCxnSpPr>
          <p:nvPr/>
        </p:nvCxnSpPr>
        <p:spPr>
          <a:xfrm flipV="1">
            <a:off x="3770790" y="4789811"/>
            <a:ext cx="388523" cy="1"/>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B2324AA1-98ED-F49F-28B3-BACE03C97232}"/>
              </a:ext>
            </a:extLst>
          </p:cNvPr>
          <p:cNvCxnSpPr>
            <a:stCxn id="24" idx="3"/>
            <a:endCxn id="25" idx="1"/>
          </p:cNvCxnSpPr>
          <p:nvPr/>
        </p:nvCxnSpPr>
        <p:spPr>
          <a:xfrm>
            <a:off x="6422206" y="4789811"/>
            <a:ext cx="389176" cy="0"/>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4C70529B-4C74-3623-1BA2-E491B5E17732}"/>
              </a:ext>
            </a:extLst>
          </p:cNvPr>
          <p:cNvCxnSpPr>
            <a:stCxn id="25" idx="3"/>
            <a:endCxn id="26" idx="1"/>
          </p:cNvCxnSpPr>
          <p:nvPr/>
        </p:nvCxnSpPr>
        <p:spPr>
          <a:xfrm>
            <a:off x="9074275" y="4789811"/>
            <a:ext cx="387867" cy="0"/>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C7E2E221-7EAF-1FA3-8344-0FA80D11045C}"/>
              </a:ext>
            </a:extLst>
          </p:cNvPr>
          <p:cNvCxnSpPr>
            <a:stCxn id="13" idx="3"/>
            <a:endCxn id="27" idx="1"/>
          </p:cNvCxnSpPr>
          <p:nvPr/>
        </p:nvCxnSpPr>
        <p:spPr>
          <a:xfrm>
            <a:off x="3770789" y="5922032"/>
            <a:ext cx="388524" cy="2521"/>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E0E6B380-5BF2-27A5-B9CA-EDB25231A8EF}"/>
              </a:ext>
            </a:extLst>
          </p:cNvPr>
          <p:cNvCxnSpPr>
            <a:stCxn id="27" idx="3"/>
            <a:endCxn id="28" idx="1"/>
          </p:cNvCxnSpPr>
          <p:nvPr/>
        </p:nvCxnSpPr>
        <p:spPr>
          <a:xfrm>
            <a:off x="6422206" y="5924553"/>
            <a:ext cx="389176" cy="0"/>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9A0EAE8C-2F98-0A40-A96D-1AD3731E6407}"/>
              </a:ext>
            </a:extLst>
          </p:cNvPr>
          <p:cNvCxnSpPr>
            <a:cxnSpLocks/>
            <a:stCxn id="28" idx="3"/>
            <a:endCxn id="29" idx="1"/>
          </p:cNvCxnSpPr>
          <p:nvPr/>
        </p:nvCxnSpPr>
        <p:spPr>
          <a:xfrm>
            <a:off x="9074275" y="5924553"/>
            <a:ext cx="387867" cy="0"/>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1824752F-3DCA-ABB5-B8B0-B91217BF0BFA}"/>
              </a:ext>
            </a:extLst>
          </p:cNvPr>
          <p:cNvCxnSpPr>
            <a:cxnSpLocks/>
            <a:stCxn id="4" idx="2"/>
            <a:endCxn id="9" idx="0"/>
          </p:cNvCxnSpPr>
          <p:nvPr/>
        </p:nvCxnSpPr>
        <p:spPr>
          <a:xfrm>
            <a:off x="2801864" y="1829379"/>
            <a:ext cx="0" cy="259765"/>
          </a:xfrm>
          <a:prstGeom prst="straightConnector1">
            <a:avLst/>
          </a:prstGeom>
          <a:ln w="889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4DA6554E-208F-AABB-47F6-BAFBF3E081B6}"/>
              </a:ext>
            </a:extLst>
          </p:cNvPr>
          <p:cNvCxnSpPr>
            <a:cxnSpLocks/>
            <a:stCxn id="9" idx="2"/>
            <a:endCxn id="11" idx="0"/>
          </p:cNvCxnSpPr>
          <p:nvPr/>
        </p:nvCxnSpPr>
        <p:spPr>
          <a:xfrm flipH="1">
            <a:off x="2801863" y="2961599"/>
            <a:ext cx="1" cy="259765"/>
          </a:xfrm>
          <a:prstGeom prst="straightConnector1">
            <a:avLst/>
          </a:prstGeom>
          <a:ln w="889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314A7C25-41D5-E016-6A3C-15E25AEFE176}"/>
              </a:ext>
            </a:extLst>
          </p:cNvPr>
          <p:cNvCxnSpPr>
            <a:cxnSpLocks/>
            <a:stCxn id="11" idx="2"/>
            <a:endCxn id="12" idx="0"/>
          </p:cNvCxnSpPr>
          <p:nvPr/>
        </p:nvCxnSpPr>
        <p:spPr>
          <a:xfrm>
            <a:off x="2801863" y="4093819"/>
            <a:ext cx="0" cy="259765"/>
          </a:xfrm>
          <a:prstGeom prst="straightConnector1">
            <a:avLst/>
          </a:prstGeom>
          <a:ln w="889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C441B2FC-EA00-2197-F619-8B9C02E94EC2}"/>
              </a:ext>
            </a:extLst>
          </p:cNvPr>
          <p:cNvCxnSpPr>
            <a:cxnSpLocks/>
            <a:stCxn id="12" idx="2"/>
            <a:endCxn id="13" idx="0"/>
          </p:cNvCxnSpPr>
          <p:nvPr/>
        </p:nvCxnSpPr>
        <p:spPr>
          <a:xfrm flipH="1">
            <a:off x="2801862" y="5226039"/>
            <a:ext cx="1" cy="259765"/>
          </a:xfrm>
          <a:prstGeom prst="straightConnector1">
            <a:avLst/>
          </a:prstGeom>
          <a:ln w="88900">
            <a:solidFill>
              <a:srgbClr val="FFCE54"/>
            </a:solidFill>
            <a:tailEnd type="triangle"/>
          </a:ln>
        </p:spPr>
        <p:style>
          <a:lnRef idx="2">
            <a:schemeClr val="accent1"/>
          </a:lnRef>
          <a:fillRef idx="0">
            <a:schemeClr val="accent1"/>
          </a:fillRef>
          <a:effectRef idx="1">
            <a:schemeClr val="accent1"/>
          </a:effectRef>
          <a:fontRef idx="minor">
            <a:schemeClr val="tx1"/>
          </a:fontRef>
        </p:style>
      </p:cxnSp>
      <p:sp>
        <p:nvSpPr>
          <p:cNvPr id="2" name="Rectangle: Rounded Corners 3">
            <a:extLst>
              <a:ext uri="{FF2B5EF4-FFF2-40B4-BE49-F238E27FC236}">
                <a16:creationId xmlns:a16="http://schemas.microsoft.com/office/drawing/2014/main" id="{F33E7A6B-B8EE-E543-6CD0-C06E7D312675}"/>
              </a:ext>
            </a:extLst>
          </p:cNvPr>
          <p:cNvSpPr/>
          <p:nvPr/>
        </p:nvSpPr>
        <p:spPr>
          <a:xfrm>
            <a:off x="589382" y="914979"/>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es-419" sz="3600" b="1" kern="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D</a:t>
            </a:r>
          </a:p>
        </p:txBody>
      </p:sp>
      <p:sp>
        <p:nvSpPr>
          <p:cNvPr id="3" name="Rectangle: Rounded Corners 8">
            <a:extLst>
              <a:ext uri="{FF2B5EF4-FFF2-40B4-BE49-F238E27FC236}">
                <a16:creationId xmlns:a16="http://schemas.microsoft.com/office/drawing/2014/main" id="{52F1257F-7177-CD5F-DCBD-B10DE3243F7F}"/>
              </a:ext>
            </a:extLst>
          </p:cNvPr>
          <p:cNvSpPr/>
          <p:nvPr/>
        </p:nvSpPr>
        <p:spPr>
          <a:xfrm>
            <a:off x="589382" y="2095411"/>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es-419" sz="3600" b="1" kern="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M</a:t>
            </a:r>
          </a:p>
        </p:txBody>
      </p:sp>
      <p:sp>
        <p:nvSpPr>
          <p:cNvPr id="6" name="Rectangle: Rounded Corners 10">
            <a:extLst>
              <a:ext uri="{FF2B5EF4-FFF2-40B4-BE49-F238E27FC236}">
                <a16:creationId xmlns:a16="http://schemas.microsoft.com/office/drawing/2014/main" id="{8C2A4EA9-EC69-C214-9A23-BD982A912A7A}"/>
              </a:ext>
            </a:extLst>
          </p:cNvPr>
          <p:cNvSpPr/>
          <p:nvPr/>
        </p:nvSpPr>
        <p:spPr>
          <a:xfrm>
            <a:off x="589382" y="3255411"/>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es-419" sz="3600" b="1" kern="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A</a:t>
            </a:r>
          </a:p>
        </p:txBody>
      </p:sp>
      <p:sp>
        <p:nvSpPr>
          <p:cNvPr id="8" name="Rectangle: Rounded Corners 11">
            <a:extLst>
              <a:ext uri="{FF2B5EF4-FFF2-40B4-BE49-F238E27FC236}">
                <a16:creationId xmlns:a16="http://schemas.microsoft.com/office/drawing/2014/main" id="{5B31E9F5-454D-7046-C7A4-18345F6F936F}"/>
              </a:ext>
            </a:extLst>
          </p:cNvPr>
          <p:cNvSpPr/>
          <p:nvPr/>
        </p:nvSpPr>
        <p:spPr>
          <a:xfrm>
            <a:off x="589382" y="4341370"/>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es-419" sz="3600" b="1" kern="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30" name="Rectangle: Rounded Corners 12">
            <a:extLst>
              <a:ext uri="{FF2B5EF4-FFF2-40B4-BE49-F238E27FC236}">
                <a16:creationId xmlns:a16="http://schemas.microsoft.com/office/drawing/2014/main" id="{5EFEE80E-5C4A-80F4-ED2A-422437C5725E}"/>
              </a:ext>
            </a:extLst>
          </p:cNvPr>
          <p:cNvSpPr/>
          <p:nvPr/>
        </p:nvSpPr>
        <p:spPr>
          <a:xfrm>
            <a:off x="589382" y="5458976"/>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rtl="0">
              <a:lnSpc>
                <a:spcPct val="115000"/>
              </a:lnSpc>
              <a:spcBef>
                <a:spcPts val="0"/>
              </a:spcBef>
              <a:spcAft>
                <a:spcPts val="0"/>
              </a:spcAft>
            </a:pPr>
            <a:r>
              <a:rPr lang="es-419" sz="3600" b="1" ker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a:t>
            </a:r>
          </a:p>
        </p:txBody>
      </p:sp>
      <p:sp>
        <p:nvSpPr>
          <p:cNvPr id="31" name="TextBox 30">
            <a:extLst>
              <a:ext uri="{FF2B5EF4-FFF2-40B4-BE49-F238E27FC236}">
                <a16:creationId xmlns:a16="http://schemas.microsoft.com/office/drawing/2014/main" id="{CC34987A-9C28-119D-7D2B-A3AAC8CE7FF3}"/>
              </a:ext>
            </a:extLst>
          </p:cNvPr>
          <p:cNvSpPr txBox="1"/>
          <p:nvPr/>
        </p:nvSpPr>
        <p:spPr>
          <a:xfrm>
            <a:off x="448962" y="6462586"/>
            <a:ext cx="11262535" cy="276999"/>
          </a:xfrm>
          <a:prstGeom prst="rect">
            <a:avLst/>
          </a:prstGeom>
          <a:noFill/>
        </p:spPr>
        <p:txBody>
          <a:bodyPr wrap="square" rtlCol="0">
            <a:spAutoFit/>
          </a:bodyPr>
          <a:lstStyle/>
          <a:p>
            <a:pPr marL="0" marR="0" algn="ctr" rtl="0"/>
            <a:r>
              <a:rPr lang="es-419"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Proporcionado por Smartsheet, Inc.</a:t>
            </a:r>
          </a:p>
        </p:txBody>
      </p:sp>
    </p:spTree>
    <p:extLst>
      <p:ext uri="{BB962C8B-B14F-4D97-AF65-F5344CB8AC3E}">
        <p14:creationId xmlns:p14="http://schemas.microsoft.com/office/powerpoint/2010/main" val="106828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a:solidFill>
                            <a:schemeClr val="tx1"/>
                          </a:solidFill>
                          <a:effectLst/>
                          <a:latin typeface="Century Gothic" panose="020B0502020202020204" pitchFamily="34" charset="0"/>
                        </a:rPr>
                        <a:t> </a:t>
                      </a:r>
                    </a:p>
                    <a:p>
                      <a:pPr marL="0" marR="0" rtl="0">
                        <a:spcBef>
                          <a:spcPts val="0"/>
                        </a:spcBef>
                        <a:spcAft>
                          <a:spcPts val="0"/>
                        </a:spcAft>
                      </a:pPr>
                      <a:r>
                        <a:rPr lang="es-419" sz="1400" b="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186</TotalTime>
  <Words>282</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min qu</cp:lastModifiedBy>
  <cp:revision>41</cp:revision>
  <dcterms:created xsi:type="dcterms:W3CDTF">2024-06-23T02:36:30Z</dcterms:created>
  <dcterms:modified xsi:type="dcterms:W3CDTF">2025-05-11T08:53:40Z</dcterms:modified>
</cp:coreProperties>
</file>