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99"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5564"/>
    <a:srgbClr val="FFCE54"/>
    <a:srgbClr val="A0D468"/>
    <a:srgbClr val="4FC1E8"/>
    <a:srgbClr val="AC92EB"/>
    <a:srgbClr val="156082"/>
    <a:srgbClr val="292866"/>
    <a:srgbClr val="F05C4F"/>
    <a:srgbClr val="9C92C8"/>
    <a:srgbClr val="C8C2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74" autoAdjust="0"/>
    <p:restoredTop sz="94702"/>
  </p:normalViewPr>
  <p:slideViewPr>
    <p:cSldViewPr snapToGrid="0">
      <p:cViewPr varScale="1">
        <p:scale>
          <a:sx n="119" d="100"/>
          <a:sy n="119" d="100"/>
        </p:scale>
        <p:origin x="120" y="19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5/11/2025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62D7A5B-DC59-4C1D-AF2E-A7C5BA8F20FA}" type="slidenum">
              <a:rPr lang="en-US" smtClean="0"/>
              <a:t>2</a:t>
            </a:fld>
            <a:endParaRPr lang="en-US"/>
          </a:p>
        </p:txBody>
      </p:sp>
    </p:spTree>
    <p:extLst>
      <p:ext uri="{BB962C8B-B14F-4D97-AF65-F5344CB8AC3E}">
        <p14:creationId xmlns:p14="http://schemas.microsoft.com/office/powerpoint/2010/main" val="3668573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5/11/2025</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5/11/2025</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5/11/2025</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5/11/2025</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5/11/2025</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5/11/2025</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5/11/2025</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5/11/2025</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5/11/2025</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5/11/2025</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5/11/2025</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5/11/2025</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microsoft.com/office/2007/relationships/hdphoto" Target="../media/hdphoto2.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accent4">
                <a:lumMod val="40000"/>
                <a:lumOff val="60000"/>
              </a:schemeClr>
            </a:gs>
          </a:gsLst>
          <a:path path="circle">
            <a:fillToRect t="100000" r="100000"/>
          </a:path>
          <a:tileRect l="-100000" b="-100000"/>
        </a:gradFill>
        <a:effectLst/>
      </p:bgPr>
    </p:bg>
    <p:spTree>
      <p:nvGrpSpPr>
        <p:cNvPr id="1" name="Shape 88"/>
        <p:cNvGrpSpPr/>
        <p:nvPr/>
      </p:nvGrpSpPr>
      <p:grpSpPr>
        <a:xfrm>
          <a:off x="0" y="0"/>
          <a:ext cx="0" cy="0"/>
          <a:chOff x="0" y="0"/>
          <a:chExt cx="0" cy="0"/>
        </a:xfrm>
      </p:grpSpPr>
      <p:pic>
        <p:nvPicPr>
          <p:cNvPr id="3" name="Picture 2" descr="Ondas abstractas de color">
            <a:extLst>
              <a:ext uri="{FF2B5EF4-FFF2-40B4-BE49-F238E27FC236}">
                <a16:creationId xmlns:a16="http://schemas.microsoft.com/office/drawing/2014/main" id="{B1D04371-86F1-1A47-905B-FCAA3726DFA6}"/>
              </a:ext>
            </a:extLst>
          </p:cNvPr>
          <p:cNvPicPr>
            <a:picLocks noChangeAspect="1"/>
          </p:cNvPicPr>
          <p:nvPr/>
        </p:nvPicPr>
        <p:blipFill rotWithShape="1">
          <a:blip r:embed="rId3">
            <a:alphaModFix amt="27000"/>
            <a:extLst>
              <a:ext uri="{BEBA8EAE-BF5A-486C-A8C5-ECC9F3942E4B}">
                <a14:imgProps xmlns:a14="http://schemas.microsoft.com/office/drawing/2010/main">
                  <a14:imgLayer r:embed="rId4">
                    <a14:imgEffect>
                      <a14:colorTemperature colorTemp="6961"/>
                    </a14:imgEffect>
                    <a14:imgEffect>
                      <a14:saturation sat="0"/>
                    </a14:imgEffect>
                  </a14:imgLayer>
                </a14:imgProps>
              </a:ext>
              <a:ext uri="{28A0092B-C50C-407E-A947-70E740481C1C}">
                <a14:useLocalDpi xmlns:a14="http://schemas.microsoft.com/office/drawing/2010/main" val="0"/>
              </a:ext>
            </a:extLst>
          </a:blip>
          <a:srcRect r="13644" b="16179"/>
          <a:stretch/>
        </p:blipFill>
        <p:spPr>
          <a:xfrm flipH="1">
            <a:off x="-1" y="-8600"/>
            <a:ext cx="12192001" cy="6866600"/>
          </a:xfrm>
          <a:prstGeom prst="rect">
            <a:avLst/>
          </a:prstGeom>
        </p:spPr>
      </p:pic>
      <p:sp>
        <p:nvSpPr>
          <p:cNvPr id="2" name="TextBox 1">
            <a:extLst>
              <a:ext uri="{FF2B5EF4-FFF2-40B4-BE49-F238E27FC236}">
                <a16:creationId xmlns:a16="http://schemas.microsoft.com/office/drawing/2014/main" id="{EDC4AD65-1A1A-5D38-30AC-4EF78B2D8807}"/>
              </a:ext>
            </a:extLst>
          </p:cNvPr>
          <p:cNvSpPr txBox="1"/>
          <p:nvPr/>
        </p:nvSpPr>
        <p:spPr>
          <a:xfrm>
            <a:off x="346309" y="1855760"/>
            <a:ext cx="4002409" cy="4555030"/>
          </a:xfrm>
          <a:prstGeom prst="rect">
            <a:avLst/>
          </a:prstGeom>
          <a:noFill/>
        </p:spPr>
        <p:txBody>
          <a:bodyPr wrap="square" rtlCol="0">
            <a:spAutoFit/>
          </a:bodyPr>
          <a:lstStyle/>
          <a:p>
            <a:pPr algn="l" rtl="0">
              <a:lnSpc>
                <a:spcPct val="150000"/>
              </a:lnSpc>
              <a:spcBef>
                <a:spcPts val="0"/>
              </a:spcBef>
              <a:spcAft>
                <a:spcPts val="1200"/>
              </a:spcAft>
            </a:pPr>
            <a:r>
              <a:rPr lang="es-419" sz="1450" b="1" i="0" u="none" strike="noStrike" dirty="0">
                <a:solidFill>
                  <a:srgbClr val="000000"/>
                </a:solidFill>
                <a:effectLst/>
                <a:latin typeface="Century Gothic" panose="020B0502020202020204" pitchFamily="34" charset="0"/>
              </a:rPr>
              <a:t>Cuándo usar esta plantilla: </a:t>
            </a:r>
            <a:br>
              <a:rPr lang="en-US" sz="1450" b="1" i="0" u="none" strike="noStrike" dirty="0">
                <a:solidFill>
                  <a:srgbClr val="000000"/>
                </a:solidFill>
                <a:effectLst/>
                <a:latin typeface="Century Gothic" panose="020B0502020202020204" pitchFamily="34" charset="0"/>
              </a:rPr>
            </a:br>
            <a:r>
              <a:rPr lang="es-419" sz="1450" i="0" u="none" strike="noStrike" dirty="0">
                <a:solidFill>
                  <a:srgbClr val="000000"/>
                </a:solidFill>
                <a:effectLst/>
                <a:latin typeface="Century Gothic" panose="020B0502020202020204" pitchFamily="34" charset="0"/>
              </a:rPr>
              <a:t>Utilice esta plantilla de diagrama de flujo al principio de un proyecto para proporcionar una visión general de la metodología DMAIC y una representación visual de la estructura del proyecto.</a:t>
            </a:r>
          </a:p>
          <a:p>
            <a:pPr algn="l" rtl="0">
              <a:lnSpc>
                <a:spcPct val="150000"/>
              </a:lnSpc>
              <a:spcBef>
                <a:spcPts val="0"/>
              </a:spcBef>
              <a:spcAft>
                <a:spcPts val="1200"/>
              </a:spcAft>
            </a:pPr>
            <a:r>
              <a:rPr lang="es-419" sz="1450" b="1" i="0" u="none" strike="noStrike" dirty="0">
                <a:solidFill>
                  <a:srgbClr val="000000"/>
                </a:solidFill>
                <a:effectLst/>
                <a:latin typeface="Century Gothic" panose="020B0502020202020204" pitchFamily="34" charset="0"/>
              </a:rPr>
              <a:t>Características destacadas de la plantilla: </a:t>
            </a:r>
            <a:br>
              <a:rPr lang="en-US" sz="1450" b="1" i="0" u="none" strike="noStrike" dirty="0">
                <a:solidFill>
                  <a:srgbClr val="000000"/>
                </a:solidFill>
                <a:effectLst/>
                <a:latin typeface="Century Gothic" panose="020B0502020202020204" pitchFamily="34" charset="0"/>
              </a:rPr>
            </a:br>
            <a:r>
              <a:rPr lang="es-419" sz="1450" i="0" u="none" strike="noStrike" dirty="0">
                <a:solidFill>
                  <a:srgbClr val="000000"/>
                </a:solidFill>
                <a:effectLst/>
                <a:latin typeface="Century Gothic" panose="020B0502020202020204" pitchFamily="34" charset="0"/>
              </a:rPr>
              <a:t>Esta plantilla utiliza formas de diagrama de flujo para ilustrar el proceso DMAIC. El diagrama de flujo incluye actividades de ejemplo para cada fase de DMAIC, que puede editar para que se adapte a su proyecto específico.</a:t>
            </a:r>
          </a:p>
        </p:txBody>
      </p:sp>
      <p:sp>
        <p:nvSpPr>
          <p:cNvPr id="91" name="Google Shape;91;p13"/>
          <p:cNvSpPr txBox="1"/>
          <p:nvPr/>
        </p:nvSpPr>
        <p:spPr>
          <a:xfrm>
            <a:off x="361544" y="258507"/>
            <a:ext cx="10835845" cy="147729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s-419" sz="4200" b="1" dirty="0">
                <a:solidFill>
                  <a:srgbClr val="011033"/>
                </a:solidFill>
                <a:latin typeface="Century Gothic"/>
                <a:ea typeface="Century Gothic"/>
                <a:cs typeface="Century Gothic"/>
                <a:sym typeface="Century Gothic"/>
              </a:rPr>
              <a:t>Plantilla de diagrama de flujo de procesos DMAIC</a:t>
            </a:r>
          </a:p>
        </p:txBody>
      </p:sp>
      <p:pic>
        <p:nvPicPr>
          <p:cNvPr id="6" name="Picture 5">
            <a:extLst>
              <a:ext uri="{FF2B5EF4-FFF2-40B4-BE49-F238E27FC236}">
                <a16:creationId xmlns:a16="http://schemas.microsoft.com/office/drawing/2014/main" id="{EDE3E5EE-EE98-7B98-E356-D2782A172591}"/>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4869988" y="2002911"/>
            <a:ext cx="6909621" cy="3886662"/>
          </a:xfrm>
          <a:prstGeom prst="rect">
            <a:avLst/>
          </a:prstGeom>
          <a:effectLst>
            <a:outerShdw blurRad="63500" sx="102000" sy="102000" algn="c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descr="Ondas abstractas de color">
            <a:extLst>
              <a:ext uri="{FF2B5EF4-FFF2-40B4-BE49-F238E27FC236}">
                <a16:creationId xmlns:a16="http://schemas.microsoft.com/office/drawing/2014/main" id="{B800A62C-D3C3-B0E9-EF03-4F76BF0F2332}"/>
              </a:ext>
            </a:extLst>
          </p:cNvPr>
          <p:cNvPicPr>
            <a:picLocks noChangeAspect="1"/>
          </p:cNvPicPr>
          <p:nvPr/>
        </p:nvPicPr>
        <p:blipFill rotWithShape="1">
          <a:blip r:embed="rId3">
            <a:alphaModFix amt="27000"/>
            <a:extLst>
              <a:ext uri="{BEBA8EAE-BF5A-486C-A8C5-ECC9F3942E4B}">
                <a14:imgProps xmlns:a14="http://schemas.microsoft.com/office/drawing/2010/main">
                  <a14:imgLayer r:embed="rId4">
                    <a14:imgEffect>
                      <a14:colorTemperature colorTemp="6961"/>
                    </a14:imgEffect>
                    <a14:imgEffect>
                      <a14:saturation sat="0"/>
                    </a14:imgEffect>
                  </a14:imgLayer>
                </a14:imgProps>
              </a:ext>
              <a:ext uri="{28A0092B-C50C-407E-A947-70E740481C1C}">
                <a14:useLocalDpi xmlns:a14="http://schemas.microsoft.com/office/drawing/2010/main" val="0"/>
              </a:ext>
            </a:extLst>
          </a:blip>
          <a:srcRect r="13644" b="16179"/>
          <a:stretch/>
        </p:blipFill>
        <p:spPr>
          <a:xfrm flipH="1">
            <a:off x="-1" y="-8600"/>
            <a:ext cx="12192001" cy="6866600"/>
          </a:xfrm>
          <a:prstGeom prst="rect">
            <a:avLst/>
          </a:prstGeom>
        </p:spPr>
      </p:pic>
      <p:sp>
        <p:nvSpPr>
          <p:cNvPr id="10" name="TextBox 9">
            <a:extLst>
              <a:ext uri="{FF2B5EF4-FFF2-40B4-BE49-F238E27FC236}">
                <a16:creationId xmlns:a16="http://schemas.microsoft.com/office/drawing/2014/main" id="{D9EA558F-2BA9-24E0-CD66-A49A1D91A513}"/>
              </a:ext>
            </a:extLst>
          </p:cNvPr>
          <p:cNvSpPr txBox="1"/>
          <p:nvPr/>
        </p:nvSpPr>
        <p:spPr>
          <a:xfrm>
            <a:off x="1832934" y="390207"/>
            <a:ext cx="1937855" cy="523220"/>
          </a:xfrm>
          <a:prstGeom prst="rect">
            <a:avLst/>
          </a:prstGeom>
          <a:noFill/>
        </p:spPr>
        <p:txBody>
          <a:bodyPr wrap="square">
            <a:spAutoFit/>
          </a:bodyPr>
          <a:lstStyle/>
          <a:p>
            <a:pPr algn="ctr" rtl="0">
              <a:spcBef>
                <a:spcPts val="0"/>
              </a:spcBef>
              <a:spcAft>
                <a:spcPts val="0"/>
              </a:spcAft>
            </a:pPr>
            <a:r>
              <a:rPr lang="es-419" sz="2800" i="0" u="none" strike="noStrike" spc="300">
                <a:solidFill>
                  <a:srgbClr val="001033"/>
                </a:solidFill>
                <a:effectLst/>
                <a:latin typeface="Century Gothic" panose="020B0502020202020204" pitchFamily="34" charset="0"/>
              </a:rPr>
              <a:t>FASE</a:t>
            </a:r>
          </a:p>
        </p:txBody>
      </p:sp>
      <p:sp>
        <p:nvSpPr>
          <p:cNvPr id="4" name="Rectangle 3">
            <a:extLst>
              <a:ext uri="{FF2B5EF4-FFF2-40B4-BE49-F238E27FC236}">
                <a16:creationId xmlns:a16="http://schemas.microsoft.com/office/drawing/2014/main" id="{47C8E5A8-6164-E1D9-A867-BFCA910B7332}"/>
              </a:ext>
            </a:extLst>
          </p:cNvPr>
          <p:cNvSpPr/>
          <p:nvPr/>
        </p:nvSpPr>
        <p:spPr>
          <a:xfrm>
            <a:off x="1832936" y="956924"/>
            <a:ext cx="1937855" cy="872455"/>
          </a:xfrm>
          <a:prstGeom prst="rect">
            <a:avLst/>
          </a:prstGeom>
          <a:solidFill>
            <a:srgbClr val="AC92EB"/>
          </a:solidFill>
          <a:ln>
            <a:solidFill>
              <a:srgbClr val="AC92EB"/>
            </a:solidFill>
          </a:ln>
        </p:spPr>
        <p:style>
          <a:lnRef idx="2">
            <a:schemeClr val="accent1">
              <a:shade val="15000"/>
            </a:schemeClr>
          </a:lnRef>
          <a:fillRef idx="1">
            <a:schemeClr val="accent1"/>
          </a:fillRef>
          <a:effectRef idx="0">
            <a:schemeClr val="accent1"/>
          </a:effectRef>
          <a:fontRef idx="minor">
            <a:schemeClr val="lt1"/>
          </a:fontRef>
        </p:style>
        <p:txBody>
          <a:bodyPr lIns="91440" rtlCol="0" anchor="ctr"/>
          <a:lstStyle/>
          <a:p>
            <a:pPr marL="0" marR="0" algn="ctr" rtl="0">
              <a:lnSpc>
                <a:spcPct val="115000"/>
              </a:lnSpc>
              <a:spcBef>
                <a:spcPts val="0"/>
              </a:spcBef>
              <a:spcAft>
                <a:spcPts val="0"/>
              </a:spcAft>
            </a:pPr>
            <a:r>
              <a:rPr lang="es-419" sz="2600" kern="0">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Definir</a:t>
            </a:r>
          </a:p>
        </p:txBody>
      </p:sp>
      <p:sp>
        <p:nvSpPr>
          <p:cNvPr id="9" name="Rectangle 8">
            <a:extLst>
              <a:ext uri="{FF2B5EF4-FFF2-40B4-BE49-F238E27FC236}">
                <a16:creationId xmlns:a16="http://schemas.microsoft.com/office/drawing/2014/main" id="{E6FE1B55-DB7F-3820-CDCB-B475C0DD1023}"/>
              </a:ext>
            </a:extLst>
          </p:cNvPr>
          <p:cNvSpPr/>
          <p:nvPr/>
        </p:nvSpPr>
        <p:spPr>
          <a:xfrm>
            <a:off x="1832936" y="2089144"/>
            <a:ext cx="1937855" cy="872455"/>
          </a:xfrm>
          <a:prstGeom prst="rect">
            <a:avLst/>
          </a:prstGeom>
          <a:solidFill>
            <a:srgbClr val="4FC1E8"/>
          </a:solidFill>
          <a:ln>
            <a:solidFill>
              <a:srgbClr val="4FC1E8"/>
            </a:solidFill>
          </a:ln>
        </p:spPr>
        <p:style>
          <a:lnRef idx="2">
            <a:schemeClr val="accent1">
              <a:shade val="15000"/>
            </a:schemeClr>
          </a:lnRef>
          <a:fillRef idx="1">
            <a:schemeClr val="accent1"/>
          </a:fillRef>
          <a:effectRef idx="0">
            <a:schemeClr val="accent1"/>
          </a:effectRef>
          <a:fontRef idx="minor">
            <a:schemeClr val="lt1"/>
          </a:fontRef>
        </p:style>
        <p:txBody>
          <a:bodyPr lIns="91440" rtlCol="0" anchor="ctr"/>
          <a:lstStyle/>
          <a:p>
            <a:pPr marL="0" marR="0" algn="ctr" rtl="0">
              <a:lnSpc>
                <a:spcPct val="115000"/>
              </a:lnSpc>
              <a:spcBef>
                <a:spcPts val="0"/>
              </a:spcBef>
              <a:spcAft>
                <a:spcPts val="0"/>
              </a:spcAft>
            </a:pPr>
            <a:r>
              <a:rPr lang="es-419" sz="2600" kern="0">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Medir</a:t>
            </a:r>
          </a:p>
        </p:txBody>
      </p:sp>
      <p:sp>
        <p:nvSpPr>
          <p:cNvPr id="11" name="Rectangle 10">
            <a:extLst>
              <a:ext uri="{FF2B5EF4-FFF2-40B4-BE49-F238E27FC236}">
                <a16:creationId xmlns:a16="http://schemas.microsoft.com/office/drawing/2014/main" id="{C1A34086-E349-244B-9A21-5B3005DDCF46}"/>
              </a:ext>
            </a:extLst>
          </p:cNvPr>
          <p:cNvSpPr/>
          <p:nvPr/>
        </p:nvSpPr>
        <p:spPr>
          <a:xfrm>
            <a:off x="1832935" y="3221364"/>
            <a:ext cx="1937855" cy="872455"/>
          </a:xfrm>
          <a:prstGeom prst="rect">
            <a:avLst/>
          </a:prstGeom>
          <a:solidFill>
            <a:srgbClr val="A0D468"/>
          </a:solidFill>
          <a:ln>
            <a:solidFill>
              <a:srgbClr val="A0D468"/>
            </a:solidFill>
          </a:ln>
        </p:spPr>
        <p:style>
          <a:lnRef idx="2">
            <a:schemeClr val="accent1">
              <a:shade val="15000"/>
            </a:schemeClr>
          </a:lnRef>
          <a:fillRef idx="1">
            <a:schemeClr val="accent1"/>
          </a:fillRef>
          <a:effectRef idx="0">
            <a:schemeClr val="accent1"/>
          </a:effectRef>
          <a:fontRef idx="minor">
            <a:schemeClr val="lt1"/>
          </a:fontRef>
        </p:style>
        <p:txBody>
          <a:bodyPr lIns="91440" rtlCol="0" anchor="ctr"/>
          <a:lstStyle/>
          <a:p>
            <a:pPr marL="0" marR="0" algn="ctr" rtl="0">
              <a:lnSpc>
                <a:spcPct val="115000"/>
              </a:lnSpc>
              <a:spcBef>
                <a:spcPts val="0"/>
              </a:spcBef>
              <a:spcAft>
                <a:spcPts val="0"/>
              </a:spcAft>
            </a:pPr>
            <a:r>
              <a:rPr lang="es-419" sz="2600" kern="0">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Analizar</a:t>
            </a:r>
          </a:p>
        </p:txBody>
      </p:sp>
      <p:sp>
        <p:nvSpPr>
          <p:cNvPr id="12" name="Rectangle 11">
            <a:extLst>
              <a:ext uri="{FF2B5EF4-FFF2-40B4-BE49-F238E27FC236}">
                <a16:creationId xmlns:a16="http://schemas.microsoft.com/office/drawing/2014/main" id="{DE711E6A-ECDD-B95B-2A5B-4D9ADB6880D1}"/>
              </a:ext>
            </a:extLst>
          </p:cNvPr>
          <p:cNvSpPr/>
          <p:nvPr/>
        </p:nvSpPr>
        <p:spPr>
          <a:xfrm>
            <a:off x="1832935" y="4353584"/>
            <a:ext cx="1937855" cy="872455"/>
          </a:xfrm>
          <a:prstGeom prst="rect">
            <a:avLst/>
          </a:prstGeom>
          <a:solidFill>
            <a:srgbClr val="FFCE54"/>
          </a:solidFill>
          <a:ln>
            <a:solidFill>
              <a:srgbClr val="FFCE54"/>
            </a:solidFill>
          </a:ln>
        </p:spPr>
        <p:style>
          <a:lnRef idx="2">
            <a:schemeClr val="accent1">
              <a:shade val="15000"/>
            </a:schemeClr>
          </a:lnRef>
          <a:fillRef idx="1">
            <a:schemeClr val="accent1"/>
          </a:fillRef>
          <a:effectRef idx="0">
            <a:schemeClr val="accent1"/>
          </a:effectRef>
          <a:fontRef idx="minor">
            <a:schemeClr val="lt1"/>
          </a:fontRef>
        </p:style>
        <p:txBody>
          <a:bodyPr lIns="91440" rtlCol="0" anchor="ctr"/>
          <a:lstStyle/>
          <a:p>
            <a:pPr marL="0" marR="0" algn="ctr" rtl="0">
              <a:lnSpc>
                <a:spcPct val="115000"/>
              </a:lnSpc>
              <a:spcBef>
                <a:spcPts val="0"/>
              </a:spcBef>
              <a:spcAft>
                <a:spcPts val="0"/>
              </a:spcAft>
            </a:pPr>
            <a:r>
              <a:rPr lang="es-419" sz="2600" kern="0">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Mejorar</a:t>
            </a:r>
          </a:p>
        </p:txBody>
      </p:sp>
      <p:sp>
        <p:nvSpPr>
          <p:cNvPr id="13" name="Rectangle 12">
            <a:extLst>
              <a:ext uri="{FF2B5EF4-FFF2-40B4-BE49-F238E27FC236}">
                <a16:creationId xmlns:a16="http://schemas.microsoft.com/office/drawing/2014/main" id="{A469DF19-6D49-8E06-170C-AB95C301784E}"/>
              </a:ext>
            </a:extLst>
          </p:cNvPr>
          <p:cNvSpPr/>
          <p:nvPr/>
        </p:nvSpPr>
        <p:spPr>
          <a:xfrm>
            <a:off x="1832934" y="5485804"/>
            <a:ext cx="1937855" cy="872455"/>
          </a:xfrm>
          <a:prstGeom prst="rect">
            <a:avLst/>
          </a:prstGeom>
          <a:solidFill>
            <a:srgbClr val="ED5564"/>
          </a:solidFill>
          <a:ln>
            <a:solidFill>
              <a:srgbClr val="ED5564"/>
            </a:solidFill>
          </a:ln>
        </p:spPr>
        <p:style>
          <a:lnRef idx="2">
            <a:schemeClr val="accent1">
              <a:shade val="15000"/>
            </a:schemeClr>
          </a:lnRef>
          <a:fillRef idx="1">
            <a:schemeClr val="accent1"/>
          </a:fillRef>
          <a:effectRef idx="0">
            <a:schemeClr val="accent1"/>
          </a:effectRef>
          <a:fontRef idx="minor">
            <a:schemeClr val="lt1"/>
          </a:fontRef>
        </p:style>
        <p:txBody>
          <a:bodyPr lIns="91440" rtlCol="0" anchor="ctr"/>
          <a:lstStyle/>
          <a:p>
            <a:pPr marL="0" marR="0" algn="ctr" rtl="0">
              <a:lnSpc>
                <a:spcPct val="115000"/>
              </a:lnSpc>
              <a:spcBef>
                <a:spcPts val="0"/>
              </a:spcBef>
              <a:spcAft>
                <a:spcPts val="0"/>
              </a:spcAft>
            </a:pPr>
            <a:r>
              <a:rPr lang="es-419" sz="2600" kern="0">
                <a:solidFill>
                  <a:schemeClr val="tx1">
                    <a:lumMod val="85000"/>
                    <a:lumOff val="1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Controlar </a:t>
            </a:r>
          </a:p>
        </p:txBody>
      </p:sp>
      <p:sp>
        <p:nvSpPr>
          <p:cNvPr id="15" name="Rectangle 14">
            <a:extLst>
              <a:ext uri="{FF2B5EF4-FFF2-40B4-BE49-F238E27FC236}">
                <a16:creationId xmlns:a16="http://schemas.microsoft.com/office/drawing/2014/main" id="{E1AEDA4C-22E6-5568-2C81-F6AD20820FFB}"/>
              </a:ext>
            </a:extLst>
          </p:cNvPr>
          <p:cNvSpPr/>
          <p:nvPr/>
        </p:nvSpPr>
        <p:spPr>
          <a:xfrm>
            <a:off x="4159313" y="1032424"/>
            <a:ext cx="2264481" cy="721454"/>
          </a:xfrm>
          <a:prstGeom prst="rect">
            <a:avLst/>
          </a:prstGeom>
          <a:solidFill>
            <a:srgbClr val="AC92EB">
              <a:alpha val="50196"/>
            </a:srgbClr>
          </a:solidFill>
          <a:ln>
            <a:solidFill>
              <a:srgbClr val="AC92EB"/>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rtl="0">
              <a:lnSpc>
                <a:spcPct val="115000"/>
              </a:lnSpc>
              <a:spcBef>
                <a:spcPts val="0"/>
              </a:spcBef>
              <a:spcAft>
                <a:spcPts val="0"/>
              </a:spcAft>
            </a:pPr>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Identificar el problema</a:t>
            </a:r>
          </a:p>
        </p:txBody>
      </p:sp>
      <p:sp>
        <p:nvSpPr>
          <p:cNvPr id="16" name="Rectangle 15">
            <a:extLst>
              <a:ext uri="{FF2B5EF4-FFF2-40B4-BE49-F238E27FC236}">
                <a16:creationId xmlns:a16="http://schemas.microsoft.com/office/drawing/2014/main" id="{06C90097-01CB-CACE-20CD-A779B27B858C}"/>
              </a:ext>
            </a:extLst>
          </p:cNvPr>
          <p:cNvSpPr/>
          <p:nvPr/>
        </p:nvSpPr>
        <p:spPr>
          <a:xfrm>
            <a:off x="6811382" y="1032424"/>
            <a:ext cx="2264481" cy="721454"/>
          </a:xfrm>
          <a:prstGeom prst="rect">
            <a:avLst/>
          </a:prstGeom>
          <a:solidFill>
            <a:srgbClr val="AC92EB">
              <a:alpha val="50196"/>
            </a:srgbClr>
          </a:solidFill>
          <a:ln>
            <a:solidFill>
              <a:srgbClr val="AC92EB"/>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rtl="0">
              <a:lnSpc>
                <a:spcPct val="115000"/>
              </a:lnSpc>
              <a:spcBef>
                <a:spcPts val="0"/>
              </a:spcBef>
              <a:spcAft>
                <a:spcPts val="0"/>
              </a:spcAft>
            </a:pPr>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Definir las metas del proyecto</a:t>
            </a:r>
          </a:p>
        </p:txBody>
      </p:sp>
      <p:sp>
        <p:nvSpPr>
          <p:cNvPr id="17" name="Rectangle 16">
            <a:extLst>
              <a:ext uri="{FF2B5EF4-FFF2-40B4-BE49-F238E27FC236}">
                <a16:creationId xmlns:a16="http://schemas.microsoft.com/office/drawing/2014/main" id="{DC181C15-5400-122D-588F-F9ADCDCFEEA0}"/>
              </a:ext>
            </a:extLst>
          </p:cNvPr>
          <p:cNvSpPr/>
          <p:nvPr/>
        </p:nvSpPr>
        <p:spPr>
          <a:xfrm>
            <a:off x="9462142" y="1032424"/>
            <a:ext cx="2264481" cy="721454"/>
          </a:xfrm>
          <a:prstGeom prst="rect">
            <a:avLst/>
          </a:prstGeom>
          <a:solidFill>
            <a:srgbClr val="AC92EB">
              <a:alpha val="50196"/>
            </a:srgbClr>
          </a:solidFill>
          <a:ln>
            <a:solidFill>
              <a:srgbClr val="AC92EB"/>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rtl="0">
              <a:lnSpc>
                <a:spcPct val="115000"/>
              </a:lnSpc>
              <a:spcBef>
                <a:spcPts val="0"/>
              </a:spcBef>
              <a:spcAft>
                <a:spcPts val="0"/>
              </a:spcAft>
            </a:pPr>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Definir los requisitos del cliente (CTQ)</a:t>
            </a:r>
          </a:p>
        </p:txBody>
      </p:sp>
      <p:sp>
        <p:nvSpPr>
          <p:cNvPr id="18" name="Rectangle 17">
            <a:extLst>
              <a:ext uri="{FF2B5EF4-FFF2-40B4-BE49-F238E27FC236}">
                <a16:creationId xmlns:a16="http://schemas.microsoft.com/office/drawing/2014/main" id="{4ABF15D7-BD8F-D251-A314-5D4677F288FA}"/>
              </a:ext>
            </a:extLst>
          </p:cNvPr>
          <p:cNvSpPr/>
          <p:nvPr/>
        </p:nvSpPr>
        <p:spPr>
          <a:xfrm>
            <a:off x="4159313" y="2164644"/>
            <a:ext cx="2250212" cy="721454"/>
          </a:xfrm>
          <a:prstGeom prst="rect">
            <a:avLst/>
          </a:prstGeom>
          <a:solidFill>
            <a:srgbClr val="4FC1E8">
              <a:alpha val="50196"/>
            </a:srgbClr>
          </a:solidFill>
          <a:ln>
            <a:solidFill>
              <a:srgbClr val="4FC1E8"/>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rtl="0">
              <a:lnSpc>
                <a:spcPct val="115000"/>
              </a:lnSpc>
              <a:spcBef>
                <a:spcPts val="0"/>
              </a:spcBef>
              <a:spcAft>
                <a:spcPts val="0"/>
              </a:spcAft>
            </a:pPr>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Asignar el proceso actual</a:t>
            </a:r>
          </a:p>
        </p:txBody>
      </p:sp>
      <p:sp>
        <p:nvSpPr>
          <p:cNvPr id="19" name="Rectangle 18">
            <a:extLst>
              <a:ext uri="{FF2B5EF4-FFF2-40B4-BE49-F238E27FC236}">
                <a16:creationId xmlns:a16="http://schemas.microsoft.com/office/drawing/2014/main" id="{69722B1C-1CB3-CAA5-A726-2800F538A43A}"/>
              </a:ext>
            </a:extLst>
          </p:cNvPr>
          <p:cNvSpPr/>
          <p:nvPr/>
        </p:nvSpPr>
        <p:spPr>
          <a:xfrm>
            <a:off x="6811382" y="2164644"/>
            <a:ext cx="2250212" cy="721454"/>
          </a:xfrm>
          <a:prstGeom prst="rect">
            <a:avLst/>
          </a:prstGeom>
          <a:solidFill>
            <a:srgbClr val="4FC1E8">
              <a:alpha val="50196"/>
            </a:srgbClr>
          </a:solidFill>
          <a:ln>
            <a:solidFill>
              <a:srgbClr val="4FC1E8"/>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rtl="0">
              <a:lnSpc>
                <a:spcPct val="115000"/>
              </a:lnSpc>
              <a:spcBef>
                <a:spcPts val="0"/>
              </a:spcBef>
              <a:spcAft>
                <a:spcPts val="0"/>
              </a:spcAft>
            </a:pPr>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Recopilar los datos relevantes</a:t>
            </a:r>
          </a:p>
        </p:txBody>
      </p:sp>
      <p:sp>
        <p:nvSpPr>
          <p:cNvPr id="20" name="Rectangle 19">
            <a:extLst>
              <a:ext uri="{FF2B5EF4-FFF2-40B4-BE49-F238E27FC236}">
                <a16:creationId xmlns:a16="http://schemas.microsoft.com/office/drawing/2014/main" id="{F245D75E-5436-0C3D-461B-C4CC909973EE}"/>
              </a:ext>
            </a:extLst>
          </p:cNvPr>
          <p:cNvSpPr/>
          <p:nvPr/>
        </p:nvSpPr>
        <p:spPr>
          <a:xfrm>
            <a:off x="9462142" y="2164644"/>
            <a:ext cx="2250212" cy="721454"/>
          </a:xfrm>
          <a:prstGeom prst="rect">
            <a:avLst/>
          </a:prstGeom>
          <a:solidFill>
            <a:srgbClr val="4FC1E8">
              <a:alpha val="50196"/>
            </a:srgbClr>
          </a:solidFill>
          <a:ln>
            <a:solidFill>
              <a:srgbClr val="4FC1E8"/>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algn="ctr" rtl="0"/>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Establecer el rendimiento de referencia</a:t>
            </a:r>
          </a:p>
        </p:txBody>
      </p:sp>
      <p:sp>
        <p:nvSpPr>
          <p:cNvPr id="21" name="Rectangle 20">
            <a:extLst>
              <a:ext uri="{FF2B5EF4-FFF2-40B4-BE49-F238E27FC236}">
                <a16:creationId xmlns:a16="http://schemas.microsoft.com/office/drawing/2014/main" id="{4205900E-4132-30AF-C0EE-20914EDA8736}"/>
              </a:ext>
            </a:extLst>
          </p:cNvPr>
          <p:cNvSpPr/>
          <p:nvPr/>
        </p:nvSpPr>
        <p:spPr>
          <a:xfrm>
            <a:off x="4159313" y="3294342"/>
            <a:ext cx="2278751" cy="721454"/>
          </a:xfrm>
          <a:prstGeom prst="rect">
            <a:avLst/>
          </a:prstGeom>
          <a:solidFill>
            <a:srgbClr val="A0D468">
              <a:alpha val="50196"/>
            </a:srgbClr>
          </a:solidFill>
          <a:ln>
            <a:solidFill>
              <a:srgbClr val="A0D468"/>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rtl="0">
              <a:lnSpc>
                <a:spcPct val="115000"/>
              </a:lnSpc>
              <a:spcBef>
                <a:spcPts val="0"/>
              </a:spcBef>
              <a:spcAft>
                <a:spcPts val="0"/>
              </a:spcAft>
            </a:pPr>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Identificar las causas de origen de los defectos</a:t>
            </a:r>
          </a:p>
        </p:txBody>
      </p:sp>
      <p:sp>
        <p:nvSpPr>
          <p:cNvPr id="22" name="Rectangle 21">
            <a:extLst>
              <a:ext uri="{FF2B5EF4-FFF2-40B4-BE49-F238E27FC236}">
                <a16:creationId xmlns:a16="http://schemas.microsoft.com/office/drawing/2014/main" id="{DFB656B5-1959-EC14-6EDA-C80F431D31DA}"/>
              </a:ext>
            </a:extLst>
          </p:cNvPr>
          <p:cNvSpPr/>
          <p:nvPr/>
        </p:nvSpPr>
        <p:spPr>
          <a:xfrm>
            <a:off x="6811382" y="3294342"/>
            <a:ext cx="2278751" cy="721454"/>
          </a:xfrm>
          <a:prstGeom prst="rect">
            <a:avLst/>
          </a:prstGeom>
          <a:solidFill>
            <a:srgbClr val="A0D468">
              <a:alpha val="50196"/>
            </a:srgbClr>
          </a:solidFill>
          <a:ln>
            <a:solidFill>
              <a:srgbClr val="A0D468"/>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rtl="0">
              <a:lnSpc>
                <a:spcPct val="115000"/>
              </a:lnSpc>
              <a:spcBef>
                <a:spcPts val="0"/>
              </a:spcBef>
              <a:spcAft>
                <a:spcPts val="0"/>
              </a:spcAft>
            </a:pPr>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Analizar datos</a:t>
            </a:r>
          </a:p>
        </p:txBody>
      </p:sp>
      <p:sp>
        <p:nvSpPr>
          <p:cNvPr id="23" name="Rectangle 22">
            <a:extLst>
              <a:ext uri="{FF2B5EF4-FFF2-40B4-BE49-F238E27FC236}">
                <a16:creationId xmlns:a16="http://schemas.microsoft.com/office/drawing/2014/main" id="{33CDDA4C-0342-4C39-B8F5-1B46D1A109AC}"/>
              </a:ext>
            </a:extLst>
          </p:cNvPr>
          <p:cNvSpPr/>
          <p:nvPr/>
        </p:nvSpPr>
        <p:spPr>
          <a:xfrm>
            <a:off x="9462142" y="3294342"/>
            <a:ext cx="2278751" cy="721454"/>
          </a:xfrm>
          <a:prstGeom prst="rect">
            <a:avLst/>
          </a:prstGeom>
          <a:solidFill>
            <a:srgbClr val="A0D468">
              <a:alpha val="50196"/>
            </a:srgbClr>
          </a:solidFill>
          <a:ln>
            <a:solidFill>
              <a:srgbClr val="A0D468"/>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rtl="0">
              <a:lnSpc>
                <a:spcPct val="115000"/>
              </a:lnSpc>
              <a:spcBef>
                <a:spcPts val="0"/>
              </a:spcBef>
              <a:spcAft>
                <a:spcPts val="0"/>
              </a:spcAft>
            </a:pPr>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Validar las causas de origen</a:t>
            </a:r>
          </a:p>
        </p:txBody>
      </p:sp>
      <p:sp>
        <p:nvSpPr>
          <p:cNvPr id="24" name="Rectangle 23">
            <a:extLst>
              <a:ext uri="{FF2B5EF4-FFF2-40B4-BE49-F238E27FC236}">
                <a16:creationId xmlns:a16="http://schemas.microsoft.com/office/drawing/2014/main" id="{01B8A19D-C676-5719-B9A2-6D735D3EFDA9}"/>
              </a:ext>
            </a:extLst>
          </p:cNvPr>
          <p:cNvSpPr/>
          <p:nvPr/>
        </p:nvSpPr>
        <p:spPr>
          <a:xfrm>
            <a:off x="4159313" y="4429084"/>
            <a:ext cx="2262893" cy="721454"/>
          </a:xfrm>
          <a:prstGeom prst="rect">
            <a:avLst/>
          </a:prstGeom>
          <a:solidFill>
            <a:srgbClr val="FFCE54">
              <a:alpha val="50196"/>
            </a:srgbClr>
          </a:solidFill>
          <a:ln>
            <a:solidFill>
              <a:srgbClr val="FFCE54"/>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rtl="0">
              <a:lnSpc>
                <a:spcPct val="115000"/>
              </a:lnSpc>
              <a:spcBef>
                <a:spcPts val="0"/>
              </a:spcBef>
              <a:spcAft>
                <a:spcPts val="0"/>
              </a:spcAft>
            </a:pPr>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Desarrollar soluciones de mejora</a:t>
            </a:r>
          </a:p>
        </p:txBody>
      </p:sp>
      <p:sp>
        <p:nvSpPr>
          <p:cNvPr id="25" name="Rectangle 24">
            <a:extLst>
              <a:ext uri="{FF2B5EF4-FFF2-40B4-BE49-F238E27FC236}">
                <a16:creationId xmlns:a16="http://schemas.microsoft.com/office/drawing/2014/main" id="{1AC0FB5C-0A1D-4265-48F5-95C64B3B27B5}"/>
              </a:ext>
            </a:extLst>
          </p:cNvPr>
          <p:cNvSpPr/>
          <p:nvPr/>
        </p:nvSpPr>
        <p:spPr>
          <a:xfrm>
            <a:off x="6811382" y="4429084"/>
            <a:ext cx="2262893" cy="721454"/>
          </a:xfrm>
          <a:prstGeom prst="rect">
            <a:avLst/>
          </a:prstGeom>
          <a:solidFill>
            <a:srgbClr val="FFCE54">
              <a:alpha val="50196"/>
            </a:srgbClr>
          </a:solidFill>
          <a:ln>
            <a:solidFill>
              <a:srgbClr val="FFCE54"/>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rtl="0">
              <a:lnSpc>
                <a:spcPct val="115000"/>
              </a:lnSpc>
              <a:spcBef>
                <a:spcPts val="0"/>
              </a:spcBef>
              <a:spcAft>
                <a:spcPts val="0"/>
              </a:spcAft>
            </a:pPr>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Implementar cambios</a:t>
            </a:r>
          </a:p>
        </p:txBody>
      </p:sp>
      <p:sp>
        <p:nvSpPr>
          <p:cNvPr id="26" name="Rectangle 25">
            <a:extLst>
              <a:ext uri="{FF2B5EF4-FFF2-40B4-BE49-F238E27FC236}">
                <a16:creationId xmlns:a16="http://schemas.microsoft.com/office/drawing/2014/main" id="{3CAA3BEE-A1B4-30F7-04E1-08472849D14F}"/>
              </a:ext>
            </a:extLst>
          </p:cNvPr>
          <p:cNvSpPr/>
          <p:nvPr/>
        </p:nvSpPr>
        <p:spPr>
          <a:xfrm>
            <a:off x="9462142" y="4429084"/>
            <a:ext cx="2262893" cy="721454"/>
          </a:xfrm>
          <a:prstGeom prst="rect">
            <a:avLst/>
          </a:prstGeom>
          <a:solidFill>
            <a:srgbClr val="FFCE54">
              <a:alpha val="50196"/>
            </a:srgbClr>
          </a:solidFill>
          <a:ln>
            <a:solidFill>
              <a:srgbClr val="FFCE54"/>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rtl="0">
              <a:lnSpc>
                <a:spcPct val="115000"/>
              </a:lnSpc>
              <a:spcBef>
                <a:spcPts val="0"/>
              </a:spcBef>
              <a:spcAft>
                <a:spcPts val="0"/>
              </a:spcAft>
            </a:pPr>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Verificar mejoras</a:t>
            </a:r>
          </a:p>
        </p:txBody>
      </p:sp>
      <p:sp>
        <p:nvSpPr>
          <p:cNvPr id="27" name="Rectangle 26">
            <a:extLst>
              <a:ext uri="{FF2B5EF4-FFF2-40B4-BE49-F238E27FC236}">
                <a16:creationId xmlns:a16="http://schemas.microsoft.com/office/drawing/2014/main" id="{C237F218-F454-2F51-6D0F-3CC318E455BD}"/>
              </a:ext>
            </a:extLst>
          </p:cNvPr>
          <p:cNvSpPr/>
          <p:nvPr/>
        </p:nvSpPr>
        <p:spPr>
          <a:xfrm>
            <a:off x="4159313" y="5563826"/>
            <a:ext cx="2262893" cy="721454"/>
          </a:xfrm>
          <a:prstGeom prst="rect">
            <a:avLst/>
          </a:prstGeom>
          <a:solidFill>
            <a:srgbClr val="ED5564">
              <a:alpha val="50196"/>
            </a:srgbClr>
          </a:solidFill>
          <a:ln>
            <a:solidFill>
              <a:srgbClr val="ED5564"/>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rtl="0">
              <a:lnSpc>
                <a:spcPct val="115000"/>
              </a:lnSpc>
              <a:spcBef>
                <a:spcPts val="0"/>
              </a:spcBef>
              <a:spcAft>
                <a:spcPts val="0"/>
              </a:spcAft>
            </a:pPr>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Implementar sistemas de control</a:t>
            </a:r>
          </a:p>
        </p:txBody>
      </p:sp>
      <p:sp>
        <p:nvSpPr>
          <p:cNvPr id="28" name="Rectangle 27">
            <a:extLst>
              <a:ext uri="{FF2B5EF4-FFF2-40B4-BE49-F238E27FC236}">
                <a16:creationId xmlns:a16="http://schemas.microsoft.com/office/drawing/2014/main" id="{00C80624-E365-08B0-63CC-308CAB06BF70}"/>
              </a:ext>
            </a:extLst>
          </p:cNvPr>
          <p:cNvSpPr/>
          <p:nvPr/>
        </p:nvSpPr>
        <p:spPr>
          <a:xfrm>
            <a:off x="6811382" y="5563826"/>
            <a:ext cx="2262893" cy="721454"/>
          </a:xfrm>
          <a:prstGeom prst="rect">
            <a:avLst/>
          </a:prstGeom>
          <a:solidFill>
            <a:srgbClr val="ED5564">
              <a:alpha val="50196"/>
            </a:srgbClr>
          </a:solidFill>
          <a:ln>
            <a:solidFill>
              <a:srgbClr val="ED5564"/>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rtl="0">
              <a:lnSpc>
                <a:spcPct val="115000"/>
              </a:lnSpc>
              <a:spcBef>
                <a:spcPts val="0"/>
              </a:spcBef>
              <a:spcAft>
                <a:spcPts val="0"/>
              </a:spcAft>
            </a:pPr>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Supervisar el rendimiento de los procesos</a:t>
            </a:r>
          </a:p>
        </p:txBody>
      </p:sp>
      <p:sp>
        <p:nvSpPr>
          <p:cNvPr id="29" name="Rectangle 28">
            <a:extLst>
              <a:ext uri="{FF2B5EF4-FFF2-40B4-BE49-F238E27FC236}">
                <a16:creationId xmlns:a16="http://schemas.microsoft.com/office/drawing/2014/main" id="{82A1B076-C478-556A-580C-C5271CC2B66A}"/>
              </a:ext>
            </a:extLst>
          </p:cNvPr>
          <p:cNvSpPr/>
          <p:nvPr/>
        </p:nvSpPr>
        <p:spPr>
          <a:xfrm>
            <a:off x="9462142" y="5563826"/>
            <a:ext cx="2262893" cy="721454"/>
          </a:xfrm>
          <a:prstGeom prst="rect">
            <a:avLst/>
          </a:prstGeom>
          <a:solidFill>
            <a:srgbClr val="ED5564">
              <a:alpha val="50196"/>
            </a:srgbClr>
          </a:solidFill>
          <a:ln>
            <a:solidFill>
              <a:srgbClr val="ED5564"/>
            </a:solidFill>
          </a:ln>
        </p:spPr>
        <p:style>
          <a:lnRef idx="2">
            <a:schemeClr val="accent1">
              <a:shade val="15000"/>
            </a:schemeClr>
          </a:lnRef>
          <a:fillRef idx="1">
            <a:schemeClr val="accent1"/>
          </a:fillRef>
          <a:effectRef idx="0">
            <a:schemeClr val="accent1"/>
          </a:effectRef>
          <a:fontRef idx="minor">
            <a:schemeClr val="lt1"/>
          </a:fontRef>
        </p:style>
        <p:txBody>
          <a:bodyPr tIns="91440" bIns="91440" rtlCol="0" anchor="ctr"/>
          <a:lstStyle/>
          <a:p>
            <a:pPr marL="0" marR="0" algn="ctr" rtl="0">
              <a:lnSpc>
                <a:spcPct val="115000"/>
              </a:lnSpc>
              <a:spcBef>
                <a:spcPts val="0"/>
              </a:spcBef>
              <a:spcAft>
                <a:spcPts val="0"/>
              </a:spcAft>
            </a:pPr>
            <a:r>
              <a:rPr lang="es-419" sz="1400" kern="0">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Mantener las mejoras</a:t>
            </a:r>
          </a:p>
        </p:txBody>
      </p:sp>
      <p:cxnSp>
        <p:nvCxnSpPr>
          <p:cNvPr id="5" name="Straight Arrow Connector 4">
            <a:extLst>
              <a:ext uri="{FF2B5EF4-FFF2-40B4-BE49-F238E27FC236}">
                <a16:creationId xmlns:a16="http://schemas.microsoft.com/office/drawing/2014/main" id="{FB0AED1C-09BA-3BE9-3299-A0A218534D9B}"/>
              </a:ext>
            </a:extLst>
          </p:cNvPr>
          <p:cNvCxnSpPr>
            <a:stCxn id="4" idx="3"/>
            <a:endCxn id="15" idx="1"/>
          </p:cNvCxnSpPr>
          <p:nvPr/>
        </p:nvCxnSpPr>
        <p:spPr>
          <a:xfrm flipV="1">
            <a:off x="3770791" y="1393151"/>
            <a:ext cx="388522" cy="1"/>
          </a:xfrm>
          <a:prstGeom prst="straightConnector1">
            <a:avLst/>
          </a:prstGeom>
          <a:ln w="63500">
            <a:solidFill>
              <a:srgbClr val="AC92EB"/>
            </a:solidFill>
            <a:tailEnd type="triangle"/>
          </a:ln>
        </p:spPr>
        <p:style>
          <a:lnRef idx="2">
            <a:schemeClr val="accent1"/>
          </a:lnRef>
          <a:fillRef idx="0">
            <a:schemeClr val="accent1"/>
          </a:fillRef>
          <a:effectRef idx="1">
            <a:schemeClr val="accent1"/>
          </a:effectRef>
          <a:fontRef idx="minor">
            <a:schemeClr val="tx1"/>
          </a:fontRef>
        </p:style>
      </p:cxnSp>
      <p:cxnSp>
        <p:nvCxnSpPr>
          <p:cNvPr id="7" name="Straight Arrow Connector 6">
            <a:extLst>
              <a:ext uri="{FF2B5EF4-FFF2-40B4-BE49-F238E27FC236}">
                <a16:creationId xmlns:a16="http://schemas.microsoft.com/office/drawing/2014/main" id="{0D502565-C85E-A2D3-50CC-D5F1CA2EB9F9}"/>
              </a:ext>
            </a:extLst>
          </p:cNvPr>
          <p:cNvCxnSpPr>
            <a:stCxn id="15" idx="3"/>
            <a:endCxn id="16" idx="1"/>
          </p:cNvCxnSpPr>
          <p:nvPr/>
        </p:nvCxnSpPr>
        <p:spPr>
          <a:xfrm>
            <a:off x="6423794" y="1393151"/>
            <a:ext cx="387588" cy="0"/>
          </a:xfrm>
          <a:prstGeom prst="straightConnector1">
            <a:avLst/>
          </a:prstGeom>
          <a:ln w="63500">
            <a:solidFill>
              <a:srgbClr val="AC92EB"/>
            </a:solidFill>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BEDBF09E-B3F7-7B5A-3705-C339665CF3A5}"/>
              </a:ext>
            </a:extLst>
          </p:cNvPr>
          <p:cNvCxnSpPr>
            <a:stCxn id="16" idx="3"/>
            <a:endCxn id="17" idx="1"/>
          </p:cNvCxnSpPr>
          <p:nvPr/>
        </p:nvCxnSpPr>
        <p:spPr>
          <a:xfrm>
            <a:off x="9075863" y="1393151"/>
            <a:ext cx="386279" cy="0"/>
          </a:xfrm>
          <a:prstGeom prst="straightConnector1">
            <a:avLst/>
          </a:prstGeom>
          <a:ln w="63500">
            <a:solidFill>
              <a:srgbClr val="AC92EB"/>
            </a:solidFill>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A343319C-0BFB-CD91-ED3A-65DCED9BB764}"/>
              </a:ext>
            </a:extLst>
          </p:cNvPr>
          <p:cNvCxnSpPr>
            <a:stCxn id="9" idx="3"/>
            <a:endCxn id="18" idx="1"/>
          </p:cNvCxnSpPr>
          <p:nvPr/>
        </p:nvCxnSpPr>
        <p:spPr>
          <a:xfrm flipV="1">
            <a:off x="3770791" y="2525371"/>
            <a:ext cx="388522" cy="1"/>
          </a:xfrm>
          <a:prstGeom prst="straightConnector1">
            <a:avLst/>
          </a:prstGeom>
          <a:ln w="63500">
            <a:solidFill>
              <a:srgbClr val="4FC1E8"/>
            </a:solidFill>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E4380783-F814-2A6E-BB70-18569200FFF4}"/>
              </a:ext>
            </a:extLst>
          </p:cNvPr>
          <p:cNvCxnSpPr>
            <a:stCxn id="18" idx="3"/>
            <a:endCxn id="19" idx="1"/>
          </p:cNvCxnSpPr>
          <p:nvPr/>
        </p:nvCxnSpPr>
        <p:spPr>
          <a:xfrm>
            <a:off x="6409525" y="2525371"/>
            <a:ext cx="401857" cy="0"/>
          </a:xfrm>
          <a:prstGeom prst="straightConnector1">
            <a:avLst/>
          </a:prstGeom>
          <a:ln w="63500">
            <a:solidFill>
              <a:srgbClr val="4FC1E8"/>
            </a:solidFill>
            <a:tailEnd type="triangle"/>
          </a:ln>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5770A265-81BD-54E5-90C6-160B1F0F6598}"/>
              </a:ext>
            </a:extLst>
          </p:cNvPr>
          <p:cNvCxnSpPr>
            <a:stCxn id="19" idx="3"/>
            <a:endCxn id="20" idx="1"/>
          </p:cNvCxnSpPr>
          <p:nvPr/>
        </p:nvCxnSpPr>
        <p:spPr>
          <a:xfrm>
            <a:off x="9061593" y="2525371"/>
            <a:ext cx="400548" cy="0"/>
          </a:xfrm>
          <a:prstGeom prst="straightConnector1">
            <a:avLst/>
          </a:prstGeom>
          <a:ln w="63500">
            <a:solidFill>
              <a:srgbClr val="4FC1E8"/>
            </a:solidFill>
            <a:tailEnd type="triangle"/>
          </a:ln>
        </p:spPr>
        <p:style>
          <a:lnRef idx="2">
            <a:schemeClr val="accent1"/>
          </a:lnRef>
          <a:fillRef idx="0">
            <a:schemeClr val="accent1"/>
          </a:fillRef>
          <a:effectRef idx="1">
            <a:schemeClr val="accent1"/>
          </a:effectRef>
          <a:fontRef idx="minor">
            <a:schemeClr val="tx1"/>
          </a:fontRef>
        </p:style>
      </p:cxnSp>
      <p:cxnSp>
        <p:nvCxnSpPr>
          <p:cNvPr id="41" name="Straight Arrow Connector 40">
            <a:extLst>
              <a:ext uri="{FF2B5EF4-FFF2-40B4-BE49-F238E27FC236}">
                <a16:creationId xmlns:a16="http://schemas.microsoft.com/office/drawing/2014/main" id="{1954267F-B64A-24AD-3F03-F60768AFC1BD}"/>
              </a:ext>
            </a:extLst>
          </p:cNvPr>
          <p:cNvCxnSpPr>
            <a:stCxn id="11" idx="3"/>
            <a:endCxn id="21" idx="1"/>
          </p:cNvCxnSpPr>
          <p:nvPr/>
        </p:nvCxnSpPr>
        <p:spPr>
          <a:xfrm flipV="1">
            <a:off x="3770790" y="3655069"/>
            <a:ext cx="388523" cy="2523"/>
          </a:xfrm>
          <a:prstGeom prst="straightConnector1">
            <a:avLst/>
          </a:prstGeom>
          <a:ln w="63500">
            <a:solidFill>
              <a:srgbClr val="A0D468"/>
            </a:solidFill>
            <a:tailEnd type="triangle"/>
          </a:ln>
        </p:spPr>
        <p:style>
          <a:lnRef idx="2">
            <a:schemeClr val="accent1"/>
          </a:lnRef>
          <a:fillRef idx="0">
            <a:schemeClr val="accent1"/>
          </a:fillRef>
          <a:effectRef idx="1">
            <a:schemeClr val="accent1"/>
          </a:effectRef>
          <a:fontRef idx="minor">
            <a:schemeClr val="tx1"/>
          </a:fontRef>
        </p:style>
      </p:cxnSp>
      <p:cxnSp>
        <p:nvCxnSpPr>
          <p:cNvPr id="43" name="Straight Arrow Connector 42">
            <a:extLst>
              <a:ext uri="{FF2B5EF4-FFF2-40B4-BE49-F238E27FC236}">
                <a16:creationId xmlns:a16="http://schemas.microsoft.com/office/drawing/2014/main" id="{B60A00BD-A911-9914-4B59-E8EAA3B2C164}"/>
              </a:ext>
            </a:extLst>
          </p:cNvPr>
          <p:cNvCxnSpPr>
            <a:stCxn id="21" idx="3"/>
            <a:endCxn id="22" idx="1"/>
          </p:cNvCxnSpPr>
          <p:nvPr/>
        </p:nvCxnSpPr>
        <p:spPr>
          <a:xfrm>
            <a:off x="6438064" y="3655069"/>
            <a:ext cx="373318" cy="0"/>
          </a:xfrm>
          <a:prstGeom prst="straightConnector1">
            <a:avLst/>
          </a:prstGeom>
          <a:ln w="63500">
            <a:solidFill>
              <a:srgbClr val="A0D468"/>
            </a:solidFill>
            <a:tailEnd type="triangle"/>
          </a:ln>
        </p:spPr>
        <p:style>
          <a:lnRef idx="2">
            <a:schemeClr val="accent1"/>
          </a:lnRef>
          <a:fillRef idx="0">
            <a:schemeClr val="accent1"/>
          </a:fillRef>
          <a:effectRef idx="1">
            <a:schemeClr val="accent1"/>
          </a:effectRef>
          <a:fontRef idx="minor">
            <a:schemeClr val="tx1"/>
          </a:fontRef>
        </p:style>
      </p:cxnSp>
      <p:cxnSp>
        <p:nvCxnSpPr>
          <p:cNvPr id="45" name="Straight Arrow Connector 44">
            <a:extLst>
              <a:ext uri="{FF2B5EF4-FFF2-40B4-BE49-F238E27FC236}">
                <a16:creationId xmlns:a16="http://schemas.microsoft.com/office/drawing/2014/main" id="{83B1D545-F93F-9A91-D345-D1148990C222}"/>
              </a:ext>
            </a:extLst>
          </p:cNvPr>
          <p:cNvCxnSpPr>
            <a:stCxn id="22" idx="3"/>
            <a:endCxn id="23" idx="1"/>
          </p:cNvCxnSpPr>
          <p:nvPr/>
        </p:nvCxnSpPr>
        <p:spPr>
          <a:xfrm>
            <a:off x="9090133" y="3655069"/>
            <a:ext cx="372009" cy="0"/>
          </a:xfrm>
          <a:prstGeom prst="straightConnector1">
            <a:avLst/>
          </a:prstGeom>
          <a:ln w="63500">
            <a:solidFill>
              <a:srgbClr val="A0D468"/>
            </a:solidFill>
            <a:tailEnd type="triangle"/>
          </a:ln>
        </p:spPr>
        <p:style>
          <a:lnRef idx="2">
            <a:schemeClr val="accent1"/>
          </a:lnRef>
          <a:fillRef idx="0">
            <a:schemeClr val="accent1"/>
          </a:fillRef>
          <a:effectRef idx="1">
            <a:schemeClr val="accent1"/>
          </a:effectRef>
          <a:fontRef idx="minor">
            <a:schemeClr val="tx1"/>
          </a:fontRef>
        </p:style>
      </p:cxnSp>
      <p:cxnSp>
        <p:nvCxnSpPr>
          <p:cNvPr id="47" name="Straight Arrow Connector 46">
            <a:extLst>
              <a:ext uri="{FF2B5EF4-FFF2-40B4-BE49-F238E27FC236}">
                <a16:creationId xmlns:a16="http://schemas.microsoft.com/office/drawing/2014/main" id="{2D12C1A3-FCAD-9DCD-BC94-753799074CA9}"/>
              </a:ext>
            </a:extLst>
          </p:cNvPr>
          <p:cNvCxnSpPr>
            <a:stCxn id="12" idx="3"/>
            <a:endCxn id="24" idx="1"/>
          </p:cNvCxnSpPr>
          <p:nvPr/>
        </p:nvCxnSpPr>
        <p:spPr>
          <a:xfrm flipV="1">
            <a:off x="3770790" y="4789811"/>
            <a:ext cx="388523" cy="1"/>
          </a:xfrm>
          <a:prstGeom prst="straightConnector1">
            <a:avLst/>
          </a:prstGeom>
          <a:ln w="63500">
            <a:solidFill>
              <a:srgbClr val="FFCE54"/>
            </a:solidFill>
            <a:tailEnd type="triangle"/>
          </a:ln>
        </p:spPr>
        <p:style>
          <a:lnRef idx="2">
            <a:schemeClr val="accent1"/>
          </a:lnRef>
          <a:fillRef idx="0">
            <a:schemeClr val="accent1"/>
          </a:fillRef>
          <a:effectRef idx="1">
            <a:schemeClr val="accent1"/>
          </a:effectRef>
          <a:fontRef idx="minor">
            <a:schemeClr val="tx1"/>
          </a:fontRef>
        </p:style>
      </p:cxnSp>
      <p:cxnSp>
        <p:nvCxnSpPr>
          <p:cNvPr id="49" name="Straight Arrow Connector 48">
            <a:extLst>
              <a:ext uri="{FF2B5EF4-FFF2-40B4-BE49-F238E27FC236}">
                <a16:creationId xmlns:a16="http://schemas.microsoft.com/office/drawing/2014/main" id="{B2324AA1-98ED-F49F-28B3-BACE03C97232}"/>
              </a:ext>
            </a:extLst>
          </p:cNvPr>
          <p:cNvCxnSpPr>
            <a:stCxn id="24" idx="3"/>
            <a:endCxn id="25" idx="1"/>
          </p:cNvCxnSpPr>
          <p:nvPr/>
        </p:nvCxnSpPr>
        <p:spPr>
          <a:xfrm>
            <a:off x="6422206" y="4789811"/>
            <a:ext cx="389176" cy="0"/>
          </a:xfrm>
          <a:prstGeom prst="straightConnector1">
            <a:avLst/>
          </a:prstGeom>
          <a:ln w="63500">
            <a:solidFill>
              <a:srgbClr val="FFCE54"/>
            </a:solidFill>
            <a:tailEnd type="triangle"/>
          </a:ln>
        </p:spPr>
        <p:style>
          <a:lnRef idx="2">
            <a:schemeClr val="accent1"/>
          </a:lnRef>
          <a:fillRef idx="0">
            <a:schemeClr val="accent1"/>
          </a:fillRef>
          <a:effectRef idx="1">
            <a:schemeClr val="accent1"/>
          </a:effectRef>
          <a:fontRef idx="minor">
            <a:schemeClr val="tx1"/>
          </a:fontRef>
        </p:style>
      </p:cxnSp>
      <p:cxnSp>
        <p:nvCxnSpPr>
          <p:cNvPr id="51" name="Straight Arrow Connector 50">
            <a:extLst>
              <a:ext uri="{FF2B5EF4-FFF2-40B4-BE49-F238E27FC236}">
                <a16:creationId xmlns:a16="http://schemas.microsoft.com/office/drawing/2014/main" id="{4C70529B-4C74-3623-1BA2-E491B5E17732}"/>
              </a:ext>
            </a:extLst>
          </p:cNvPr>
          <p:cNvCxnSpPr>
            <a:stCxn id="25" idx="3"/>
            <a:endCxn id="26" idx="1"/>
          </p:cNvCxnSpPr>
          <p:nvPr/>
        </p:nvCxnSpPr>
        <p:spPr>
          <a:xfrm>
            <a:off x="9074275" y="4789811"/>
            <a:ext cx="387867" cy="0"/>
          </a:xfrm>
          <a:prstGeom prst="straightConnector1">
            <a:avLst/>
          </a:prstGeom>
          <a:ln w="63500">
            <a:solidFill>
              <a:srgbClr val="FFCE54"/>
            </a:solidFill>
            <a:tailEnd type="triangle"/>
          </a:ln>
        </p:spPr>
        <p:style>
          <a:lnRef idx="2">
            <a:schemeClr val="accent1"/>
          </a:lnRef>
          <a:fillRef idx="0">
            <a:schemeClr val="accent1"/>
          </a:fillRef>
          <a:effectRef idx="1">
            <a:schemeClr val="accent1"/>
          </a:effectRef>
          <a:fontRef idx="minor">
            <a:schemeClr val="tx1"/>
          </a:fontRef>
        </p:style>
      </p:cxnSp>
      <p:cxnSp>
        <p:nvCxnSpPr>
          <p:cNvPr id="53" name="Straight Arrow Connector 52">
            <a:extLst>
              <a:ext uri="{FF2B5EF4-FFF2-40B4-BE49-F238E27FC236}">
                <a16:creationId xmlns:a16="http://schemas.microsoft.com/office/drawing/2014/main" id="{C7E2E221-7EAF-1FA3-8344-0FA80D11045C}"/>
              </a:ext>
            </a:extLst>
          </p:cNvPr>
          <p:cNvCxnSpPr>
            <a:stCxn id="13" idx="3"/>
            <a:endCxn id="27" idx="1"/>
          </p:cNvCxnSpPr>
          <p:nvPr/>
        </p:nvCxnSpPr>
        <p:spPr>
          <a:xfrm>
            <a:off x="3770789" y="5922032"/>
            <a:ext cx="388524" cy="2521"/>
          </a:xfrm>
          <a:prstGeom prst="straightConnector1">
            <a:avLst/>
          </a:prstGeom>
          <a:ln w="63500">
            <a:solidFill>
              <a:srgbClr val="ED5564"/>
            </a:solidFill>
            <a:tailEnd type="triangle"/>
          </a:ln>
        </p:spPr>
        <p:style>
          <a:lnRef idx="2">
            <a:schemeClr val="accent1"/>
          </a:lnRef>
          <a:fillRef idx="0">
            <a:schemeClr val="accent1"/>
          </a:fillRef>
          <a:effectRef idx="1">
            <a:schemeClr val="accent1"/>
          </a:effectRef>
          <a:fontRef idx="minor">
            <a:schemeClr val="tx1"/>
          </a:fontRef>
        </p:style>
      </p:cxnSp>
      <p:cxnSp>
        <p:nvCxnSpPr>
          <p:cNvPr id="55" name="Straight Arrow Connector 54">
            <a:extLst>
              <a:ext uri="{FF2B5EF4-FFF2-40B4-BE49-F238E27FC236}">
                <a16:creationId xmlns:a16="http://schemas.microsoft.com/office/drawing/2014/main" id="{E0E6B380-5BF2-27A5-B9CA-EDB25231A8EF}"/>
              </a:ext>
            </a:extLst>
          </p:cNvPr>
          <p:cNvCxnSpPr>
            <a:stCxn id="27" idx="3"/>
            <a:endCxn id="28" idx="1"/>
          </p:cNvCxnSpPr>
          <p:nvPr/>
        </p:nvCxnSpPr>
        <p:spPr>
          <a:xfrm>
            <a:off x="6422206" y="5924553"/>
            <a:ext cx="389176" cy="0"/>
          </a:xfrm>
          <a:prstGeom prst="straightConnector1">
            <a:avLst/>
          </a:prstGeom>
          <a:ln w="63500">
            <a:solidFill>
              <a:srgbClr val="ED5564"/>
            </a:solidFill>
            <a:tailEnd type="triangle"/>
          </a:ln>
        </p:spPr>
        <p:style>
          <a:lnRef idx="2">
            <a:schemeClr val="accent1"/>
          </a:lnRef>
          <a:fillRef idx="0">
            <a:schemeClr val="accent1"/>
          </a:fillRef>
          <a:effectRef idx="1">
            <a:schemeClr val="accent1"/>
          </a:effectRef>
          <a:fontRef idx="minor">
            <a:schemeClr val="tx1"/>
          </a:fontRef>
        </p:style>
      </p:cxnSp>
      <p:cxnSp>
        <p:nvCxnSpPr>
          <p:cNvPr id="57" name="Straight Arrow Connector 56">
            <a:extLst>
              <a:ext uri="{FF2B5EF4-FFF2-40B4-BE49-F238E27FC236}">
                <a16:creationId xmlns:a16="http://schemas.microsoft.com/office/drawing/2014/main" id="{9A0EAE8C-2F98-0A40-A96D-1AD3731E6407}"/>
              </a:ext>
            </a:extLst>
          </p:cNvPr>
          <p:cNvCxnSpPr>
            <a:cxnSpLocks/>
            <a:stCxn id="28" idx="3"/>
            <a:endCxn id="29" idx="1"/>
          </p:cNvCxnSpPr>
          <p:nvPr/>
        </p:nvCxnSpPr>
        <p:spPr>
          <a:xfrm>
            <a:off x="9074275" y="5924553"/>
            <a:ext cx="387867" cy="0"/>
          </a:xfrm>
          <a:prstGeom prst="straightConnector1">
            <a:avLst/>
          </a:prstGeom>
          <a:ln w="63500">
            <a:solidFill>
              <a:srgbClr val="ED5564"/>
            </a:solidFill>
            <a:tailEnd type="triangle"/>
          </a:ln>
        </p:spPr>
        <p:style>
          <a:lnRef idx="2">
            <a:schemeClr val="accent1"/>
          </a:lnRef>
          <a:fillRef idx="0">
            <a:schemeClr val="accent1"/>
          </a:fillRef>
          <a:effectRef idx="1">
            <a:schemeClr val="accent1"/>
          </a:effectRef>
          <a:fontRef idx="minor">
            <a:schemeClr val="tx1"/>
          </a:fontRef>
        </p:style>
      </p:cxnSp>
      <p:cxnSp>
        <p:nvCxnSpPr>
          <p:cNvPr id="58" name="Straight Arrow Connector 57">
            <a:extLst>
              <a:ext uri="{FF2B5EF4-FFF2-40B4-BE49-F238E27FC236}">
                <a16:creationId xmlns:a16="http://schemas.microsoft.com/office/drawing/2014/main" id="{1824752F-3DCA-ABB5-B8B0-B91217BF0BFA}"/>
              </a:ext>
            </a:extLst>
          </p:cNvPr>
          <p:cNvCxnSpPr>
            <a:cxnSpLocks/>
            <a:stCxn id="4" idx="2"/>
            <a:endCxn id="9" idx="0"/>
          </p:cNvCxnSpPr>
          <p:nvPr/>
        </p:nvCxnSpPr>
        <p:spPr>
          <a:xfrm>
            <a:off x="2801864" y="1829379"/>
            <a:ext cx="0" cy="259765"/>
          </a:xfrm>
          <a:prstGeom prst="straightConnector1">
            <a:avLst/>
          </a:prstGeom>
          <a:ln w="88900">
            <a:solidFill>
              <a:srgbClr val="AC92EB"/>
            </a:solidFill>
            <a:tailEnd type="triangle"/>
          </a:ln>
        </p:spPr>
        <p:style>
          <a:lnRef idx="2">
            <a:schemeClr val="accent1"/>
          </a:lnRef>
          <a:fillRef idx="0">
            <a:schemeClr val="accent1"/>
          </a:fillRef>
          <a:effectRef idx="1">
            <a:schemeClr val="accent1"/>
          </a:effectRef>
          <a:fontRef idx="minor">
            <a:schemeClr val="tx1"/>
          </a:fontRef>
        </p:style>
      </p:cxnSp>
      <p:cxnSp>
        <p:nvCxnSpPr>
          <p:cNvPr id="61" name="Straight Arrow Connector 60">
            <a:extLst>
              <a:ext uri="{FF2B5EF4-FFF2-40B4-BE49-F238E27FC236}">
                <a16:creationId xmlns:a16="http://schemas.microsoft.com/office/drawing/2014/main" id="{4DA6554E-208F-AABB-47F6-BAFBF3E081B6}"/>
              </a:ext>
            </a:extLst>
          </p:cNvPr>
          <p:cNvCxnSpPr>
            <a:cxnSpLocks/>
            <a:stCxn id="9" idx="2"/>
            <a:endCxn id="11" idx="0"/>
          </p:cNvCxnSpPr>
          <p:nvPr/>
        </p:nvCxnSpPr>
        <p:spPr>
          <a:xfrm flipH="1">
            <a:off x="2801863" y="2961599"/>
            <a:ext cx="1" cy="259765"/>
          </a:xfrm>
          <a:prstGeom prst="straightConnector1">
            <a:avLst/>
          </a:prstGeom>
          <a:ln w="88900">
            <a:solidFill>
              <a:srgbClr val="4FC1E8"/>
            </a:solidFill>
            <a:tailEnd type="triangle"/>
          </a:ln>
        </p:spPr>
        <p:style>
          <a:lnRef idx="2">
            <a:schemeClr val="accent1"/>
          </a:lnRef>
          <a:fillRef idx="0">
            <a:schemeClr val="accent1"/>
          </a:fillRef>
          <a:effectRef idx="1">
            <a:schemeClr val="accent1"/>
          </a:effectRef>
          <a:fontRef idx="minor">
            <a:schemeClr val="tx1"/>
          </a:fontRef>
        </p:style>
      </p:cxnSp>
      <p:cxnSp>
        <p:nvCxnSpPr>
          <p:cNvPr id="64" name="Straight Arrow Connector 63">
            <a:extLst>
              <a:ext uri="{FF2B5EF4-FFF2-40B4-BE49-F238E27FC236}">
                <a16:creationId xmlns:a16="http://schemas.microsoft.com/office/drawing/2014/main" id="{314A7C25-41D5-E016-6A3C-15E25AEFE176}"/>
              </a:ext>
            </a:extLst>
          </p:cNvPr>
          <p:cNvCxnSpPr>
            <a:cxnSpLocks/>
            <a:stCxn id="11" idx="2"/>
            <a:endCxn id="12" idx="0"/>
          </p:cNvCxnSpPr>
          <p:nvPr/>
        </p:nvCxnSpPr>
        <p:spPr>
          <a:xfrm>
            <a:off x="2801863" y="4093819"/>
            <a:ext cx="0" cy="259765"/>
          </a:xfrm>
          <a:prstGeom prst="straightConnector1">
            <a:avLst/>
          </a:prstGeom>
          <a:ln w="88900">
            <a:solidFill>
              <a:srgbClr val="A0D468"/>
            </a:solidFill>
            <a:tailEnd type="triangle"/>
          </a:ln>
        </p:spPr>
        <p:style>
          <a:lnRef idx="2">
            <a:schemeClr val="accent1"/>
          </a:lnRef>
          <a:fillRef idx="0">
            <a:schemeClr val="accent1"/>
          </a:fillRef>
          <a:effectRef idx="1">
            <a:schemeClr val="accent1"/>
          </a:effectRef>
          <a:fontRef idx="minor">
            <a:schemeClr val="tx1"/>
          </a:fontRef>
        </p:style>
      </p:cxnSp>
      <p:cxnSp>
        <p:nvCxnSpPr>
          <p:cNvPr id="67" name="Straight Arrow Connector 66">
            <a:extLst>
              <a:ext uri="{FF2B5EF4-FFF2-40B4-BE49-F238E27FC236}">
                <a16:creationId xmlns:a16="http://schemas.microsoft.com/office/drawing/2014/main" id="{C441B2FC-EA00-2197-F619-8B9C02E94EC2}"/>
              </a:ext>
            </a:extLst>
          </p:cNvPr>
          <p:cNvCxnSpPr>
            <a:cxnSpLocks/>
            <a:stCxn id="12" idx="2"/>
            <a:endCxn id="13" idx="0"/>
          </p:cNvCxnSpPr>
          <p:nvPr/>
        </p:nvCxnSpPr>
        <p:spPr>
          <a:xfrm flipH="1">
            <a:off x="2801862" y="5226039"/>
            <a:ext cx="1" cy="259765"/>
          </a:xfrm>
          <a:prstGeom prst="straightConnector1">
            <a:avLst/>
          </a:prstGeom>
          <a:ln w="88900">
            <a:solidFill>
              <a:srgbClr val="FFCE54"/>
            </a:solidFill>
            <a:tailEnd type="triangle"/>
          </a:ln>
        </p:spPr>
        <p:style>
          <a:lnRef idx="2">
            <a:schemeClr val="accent1"/>
          </a:lnRef>
          <a:fillRef idx="0">
            <a:schemeClr val="accent1"/>
          </a:fillRef>
          <a:effectRef idx="1">
            <a:schemeClr val="accent1"/>
          </a:effectRef>
          <a:fontRef idx="minor">
            <a:schemeClr val="tx1"/>
          </a:fontRef>
        </p:style>
      </p:cxnSp>
      <p:sp>
        <p:nvSpPr>
          <p:cNvPr id="2" name="Rectangle: Rounded Corners 3">
            <a:extLst>
              <a:ext uri="{FF2B5EF4-FFF2-40B4-BE49-F238E27FC236}">
                <a16:creationId xmlns:a16="http://schemas.microsoft.com/office/drawing/2014/main" id="{F33E7A6B-B8EE-E543-6CD0-C06E7D312675}"/>
              </a:ext>
            </a:extLst>
          </p:cNvPr>
          <p:cNvSpPr/>
          <p:nvPr/>
        </p:nvSpPr>
        <p:spPr>
          <a:xfrm>
            <a:off x="589382" y="914979"/>
            <a:ext cx="914400" cy="914400"/>
          </a:xfrm>
          <a:prstGeom prst="ellipse">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es-419" sz="3600" b="1" kern="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D</a:t>
            </a:r>
          </a:p>
        </p:txBody>
      </p:sp>
      <p:sp>
        <p:nvSpPr>
          <p:cNvPr id="3" name="Rectangle: Rounded Corners 8">
            <a:extLst>
              <a:ext uri="{FF2B5EF4-FFF2-40B4-BE49-F238E27FC236}">
                <a16:creationId xmlns:a16="http://schemas.microsoft.com/office/drawing/2014/main" id="{52F1257F-7177-CD5F-DCBD-B10DE3243F7F}"/>
              </a:ext>
            </a:extLst>
          </p:cNvPr>
          <p:cNvSpPr/>
          <p:nvPr/>
        </p:nvSpPr>
        <p:spPr>
          <a:xfrm>
            <a:off x="589382" y="2095411"/>
            <a:ext cx="914400" cy="914400"/>
          </a:xfrm>
          <a:prstGeom prst="ellipse">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es-419" sz="3600" b="1" kern="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M</a:t>
            </a:r>
          </a:p>
        </p:txBody>
      </p:sp>
      <p:sp>
        <p:nvSpPr>
          <p:cNvPr id="6" name="Rectangle: Rounded Corners 10">
            <a:extLst>
              <a:ext uri="{FF2B5EF4-FFF2-40B4-BE49-F238E27FC236}">
                <a16:creationId xmlns:a16="http://schemas.microsoft.com/office/drawing/2014/main" id="{8C2A4EA9-EC69-C214-9A23-BD982A912A7A}"/>
              </a:ext>
            </a:extLst>
          </p:cNvPr>
          <p:cNvSpPr/>
          <p:nvPr/>
        </p:nvSpPr>
        <p:spPr>
          <a:xfrm>
            <a:off x="589382" y="3255411"/>
            <a:ext cx="914400" cy="914400"/>
          </a:xfrm>
          <a:prstGeom prst="ellipse">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es-419" sz="3600" b="1" kern="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A</a:t>
            </a:r>
          </a:p>
        </p:txBody>
      </p:sp>
      <p:sp>
        <p:nvSpPr>
          <p:cNvPr id="8" name="Rectangle: Rounded Corners 11">
            <a:extLst>
              <a:ext uri="{FF2B5EF4-FFF2-40B4-BE49-F238E27FC236}">
                <a16:creationId xmlns:a16="http://schemas.microsoft.com/office/drawing/2014/main" id="{5B31E9F5-454D-7046-C7A4-18345F6F936F}"/>
              </a:ext>
            </a:extLst>
          </p:cNvPr>
          <p:cNvSpPr/>
          <p:nvPr/>
        </p:nvSpPr>
        <p:spPr>
          <a:xfrm>
            <a:off x="589382" y="4341370"/>
            <a:ext cx="914400" cy="914400"/>
          </a:xfrm>
          <a:prstGeom prst="ellipse">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es-419" sz="3600" b="1" kern="0">
                <a:solidFill>
                  <a:schemeClr val="bg1"/>
                </a:solidFill>
                <a:effectLst/>
                <a:latin typeface="Century Gothic" panose="020B0502020202020204" pitchFamily="34" charset="0"/>
                <a:ea typeface="Times New Roman" panose="02020603050405020304" pitchFamily="18" charset="0"/>
                <a:cs typeface="Times New Roman" panose="02020603050405020304" pitchFamily="18" charset="0"/>
              </a:rPr>
              <a:t>I</a:t>
            </a:r>
          </a:p>
        </p:txBody>
      </p:sp>
      <p:sp>
        <p:nvSpPr>
          <p:cNvPr id="30" name="Rectangle: Rounded Corners 12">
            <a:extLst>
              <a:ext uri="{FF2B5EF4-FFF2-40B4-BE49-F238E27FC236}">
                <a16:creationId xmlns:a16="http://schemas.microsoft.com/office/drawing/2014/main" id="{5EFEE80E-5C4A-80F4-ED2A-422437C5725E}"/>
              </a:ext>
            </a:extLst>
          </p:cNvPr>
          <p:cNvSpPr/>
          <p:nvPr/>
        </p:nvSpPr>
        <p:spPr>
          <a:xfrm>
            <a:off x="589382" y="5458976"/>
            <a:ext cx="914400" cy="914400"/>
          </a:xfrm>
          <a:prstGeom prst="ellipse">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marL="0" marR="0" algn="ctr" rtl="0">
              <a:lnSpc>
                <a:spcPct val="115000"/>
              </a:lnSpc>
              <a:spcBef>
                <a:spcPts val="0"/>
              </a:spcBef>
              <a:spcAft>
                <a:spcPts val="0"/>
              </a:spcAft>
            </a:pPr>
            <a:r>
              <a:rPr lang="es-419" sz="3600" b="1" kern="0">
                <a:solidFill>
                  <a:schemeClr val="bg1"/>
                </a:solidFill>
                <a:latin typeface="Century Gothic" panose="020B0502020202020204" pitchFamily="34" charset="0"/>
                <a:ea typeface="Times New Roman" panose="02020603050405020304" pitchFamily="18" charset="0"/>
                <a:cs typeface="Times New Roman" panose="02020603050405020304" pitchFamily="18" charset="0"/>
              </a:rPr>
              <a:t>C</a:t>
            </a:r>
          </a:p>
        </p:txBody>
      </p:sp>
      <p:sp>
        <p:nvSpPr>
          <p:cNvPr id="31" name="TextBox 30">
            <a:extLst>
              <a:ext uri="{FF2B5EF4-FFF2-40B4-BE49-F238E27FC236}">
                <a16:creationId xmlns:a16="http://schemas.microsoft.com/office/drawing/2014/main" id="{CC34987A-9C28-119D-7D2B-A3AAC8CE7FF3}"/>
              </a:ext>
            </a:extLst>
          </p:cNvPr>
          <p:cNvSpPr txBox="1"/>
          <p:nvPr/>
        </p:nvSpPr>
        <p:spPr>
          <a:xfrm>
            <a:off x="448962" y="6462586"/>
            <a:ext cx="11262535" cy="276999"/>
          </a:xfrm>
          <a:prstGeom prst="rect">
            <a:avLst/>
          </a:prstGeom>
          <a:noFill/>
        </p:spPr>
        <p:txBody>
          <a:bodyPr wrap="square" rtlCol="0">
            <a:spAutoFit/>
          </a:bodyPr>
          <a:lstStyle/>
          <a:p>
            <a:pPr marL="0" marR="0" algn="ctr" rtl="0"/>
            <a:r>
              <a:rPr lang="es-419" sz="1200" i="1" dirty="0">
                <a:solidFill>
                  <a:srgbClr val="001033"/>
                </a:solidFill>
                <a:effectLst/>
                <a:latin typeface="Century Gothic" panose="020B0502020202020204" pitchFamily="34" charset="0"/>
                <a:ea typeface="DengXian" panose="02010600030101010101" pitchFamily="2" charset="-122"/>
                <a:cs typeface="Century Gothic" panose="020B0502020202020204" pitchFamily="34" charset="0"/>
              </a:rPr>
              <a:t>Proporcionado por Smartsheet, Inc.</a:t>
            </a:r>
          </a:p>
        </p:txBody>
      </p:sp>
    </p:spTree>
    <p:extLst>
      <p:ext uri="{BB962C8B-B14F-4D97-AF65-F5344CB8AC3E}">
        <p14:creationId xmlns:p14="http://schemas.microsoft.com/office/powerpoint/2010/main" val="1068283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es-419" sz="1600" b="1">
                          <a:solidFill>
                            <a:schemeClr val="tx1"/>
                          </a:solidFill>
                          <a:effectLst/>
                          <a:latin typeface="Century Gothic" panose="020B0502020202020204" pitchFamily="34" charset="0"/>
                        </a:rPr>
                        <a:t>DESCARGO DE RESPONSABILIDAD</a:t>
                      </a:r>
                    </a:p>
                    <a:p>
                      <a:pPr marL="0" marR="0" rtl="0">
                        <a:spcBef>
                          <a:spcPts val="0"/>
                        </a:spcBef>
                        <a:spcAft>
                          <a:spcPts val="0"/>
                        </a:spcAft>
                      </a:pPr>
                      <a:r>
                        <a:rPr lang="es-419" sz="1200" b="0">
                          <a:solidFill>
                            <a:schemeClr val="tx1"/>
                          </a:solidFill>
                          <a:effectLst/>
                          <a:latin typeface="Century Gothic" panose="020B0502020202020204" pitchFamily="34" charset="0"/>
                        </a:rPr>
                        <a:t> </a:t>
                      </a:r>
                    </a:p>
                    <a:p>
                      <a:pPr marL="0" marR="0" rtl="0">
                        <a:spcBef>
                          <a:spcPts val="0"/>
                        </a:spcBef>
                        <a:spcAft>
                          <a:spcPts val="0"/>
                        </a:spcAft>
                      </a:pPr>
                      <a:r>
                        <a:rPr lang="es-419" sz="1400" b="0">
                          <a:solidFill>
                            <a:schemeClr val="tx1"/>
                          </a:solidFill>
                          <a:effectLst/>
                          <a:latin typeface="Century Gothic" panose="020B0502020202020204" pitchFamily="34" charset="0"/>
                        </a:rPr>
                        <a:t>Todos los artículos, las plantillas o la información que proporcione Smartsheet en el sitio web son solo de referencia. Si bien nos esforzamos por mantener la información actualizada y correcta, no hacemos declaraciones ni garantías de ningún tipo, explícitas o implícitas, sobre la integridad, precisión, confiabilidad, idoneidad o disponibilidad con respecto al sitio web o la información, los artículos, las plantillas o los gráficos relacionados que figuran en el sitio web. Por lo tanto, la confianza que usted deposite en dicha información es estrictamente bajo su propio riesgo.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186</TotalTime>
  <Words>282</Words>
  <Application>Microsoft Office PowerPoint</Application>
  <PresentationFormat>Widescreen</PresentationFormat>
  <Paragraphs>36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min qu</cp:lastModifiedBy>
  <cp:revision>41</cp:revision>
  <dcterms:created xsi:type="dcterms:W3CDTF">2024-06-23T02:36:30Z</dcterms:created>
  <dcterms:modified xsi:type="dcterms:W3CDTF">2025-05-11T08:53:40Z</dcterms:modified>
</cp:coreProperties>
</file>