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97" r:id="rId2"/>
    <p:sldId id="256"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2866"/>
    <a:srgbClr val="F05C4F"/>
    <a:srgbClr val="9C92C8"/>
    <a:srgbClr val="C8C2E0"/>
    <a:srgbClr val="000000"/>
    <a:srgbClr val="97D0B1"/>
    <a:srgbClr val="406352"/>
    <a:srgbClr val="737373"/>
    <a:srgbClr val="33D6AD"/>
    <a:srgbClr val="0010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74" autoAdjust="0"/>
    <p:restoredTop sz="94626"/>
  </p:normalViewPr>
  <p:slideViewPr>
    <p:cSldViewPr snapToGrid="0">
      <p:cViewPr varScale="1">
        <p:scale>
          <a:sx n="60" d="100"/>
          <a:sy n="60" d="100"/>
        </p:scale>
        <p:origin x="90" y="9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CB7025-4018-49F6-B050-59D8F10E5030}" type="datetimeFigureOut">
              <a:rPr lang="en-US" smtClean="0"/>
              <a:t>4/21/2025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2D7A5B-DC59-4C1D-AF2E-A7C5BA8F20FA}" type="slidenum">
              <a:rPr lang="en-US" smtClean="0"/>
              <a:t>‹#›</a:t>
            </a:fld>
            <a:endParaRPr lang="en-US"/>
          </a:p>
        </p:txBody>
      </p:sp>
    </p:spTree>
    <p:extLst>
      <p:ext uri="{BB962C8B-B14F-4D97-AF65-F5344CB8AC3E}">
        <p14:creationId xmlns:p14="http://schemas.microsoft.com/office/powerpoint/2010/main" val="22218075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2e79d9e6279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 name="Google Shape;86;g2e79d9e6279_0_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87" name="Google Shape;87;g2e79d9e6279_0_0: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62D7A5B-DC59-4C1D-AF2E-A7C5BA8F20FA}" type="slidenum">
              <a:rPr lang="en-US" smtClean="0"/>
              <a:t>2</a:t>
            </a:fld>
            <a:endParaRPr lang="en-US"/>
          </a:p>
        </p:txBody>
      </p:sp>
    </p:spTree>
    <p:extLst>
      <p:ext uri="{BB962C8B-B14F-4D97-AF65-F5344CB8AC3E}">
        <p14:creationId xmlns:p14="http://schemas.microsoft.com/office/powerpoint/2010/main" val="15053668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62D7A6-44BD-D6A9-D55B-B5901B834DD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15EAD59-4519-9FCD-B39C-187D6AF6CCB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E45110F-1EE8-124F-A9B0-C87D86F1FD6D}"/>
              </a:ext>
            </a:extLst>
          </p:cNvPr>
          <p:cNvSpPr>
            <a:spLocks noGrp="1"/>
          </p:cNvSpPr>
          <p:nvPr>
            <p:ph type="dt" sz="half" idx="10"/>
          </p:nvPr>
        </p:nvSpPr>
        <p:spPr/>
        <p:txBody>
          <a:bodyPr/>
          <a:lstStyle/>
          <a:p>
            <a:fld id="{90E09F09-59B3-489E-8070-C50CD83CC364}" type="datetimeFigureOut">
              <a:rPr lang="en-US" smtClean="0"/>
              <a:t>4/21/2025</a:t>
            </a:fld>
            <a:endParaRPr lang="en-US"/>
          </a:p>
        </p:txBody>
      </p:sp>
      <p:sp>
        <p:nvSpPr>
          <p:cNvPr id="5" name="Footer Placeholder 4">
            <a:extLst>
              <a:ext uri="{FF2B5EF4-FFF2-40B4-BE49-F238E27FC236}">
                <a16:creationId xmlns:a16="http://schemas.microsoft.com/office/drawing/2014/main" id="{0B96A349-B1E8-D267-6F22-19AF2686F9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687765-B180-2FE9-4959-9717F81A64DA}"/>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40406823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415B4A-238F-7DD8-9008-AB9E737DB57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F576227-3CFA-4CA4-E90F-BF7EC30C3B8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3508E3-78C3-C128-5BA1-63F00AD3338E}"/>
              </a:ext>
            </a:extLst>
          </p:cNvPr>
          <p:cNvSpPr>
            <a:spLocks noGrp="1"/>
          </p:cNvSpPr>
          <p:nvPr>
            <p:ph type="dt" sz="half" idx="10"/>
          </p:nvPr>
        </p:nvSpPr>
        <p:spPr/>
        <p:txBody>
          <a:bodyPr/>
          <a:lstStyle/>
          <a:p>
            <a:fld id="{90E09F09-59B3-489E-8070-C50CD83CC364}" type="datetimeFigureOut">
              <a:rPr lang="en-US" smtClean="0"/>
              <a:t>4/21/2025</a:t>
            </a:fld>
            <a:endParaRPr lang="en-US"/>
          </a:p>
        </p:txBody>
      </p:sp>
      <p:sp>
        <p:nvSpPr>
          <p:cNvPr id="5" name="Footer Placeholder 4">
            <a:extLst>
              <a:ext uri="{FF2B5EF4-FFF2-40B4-BE49-F238E27FC236}">
                <a16:creationId xmlns:a16="http://schemas.microsoft.com/office/drawing/2014/main" id="{64D50FDA-1150-F2CE-9570-6EF3DDB12C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5CA881-1EB5-113B-5564-24D96B2D0A50}"/>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9326788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DFBD56C-1158-1330-B18E-6E5EED108E8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F49280F-F22F-0D38-7A1D-6D533F0E182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ED0EB41-FA28-65C0-8FD6-5B045AC78F1A}"/>
              </a:ext>
            </a:extLst>
          </p:cNvPr>
          <p:cNvSpPr>
            <a:spLocks noGrp="1"/>
          </p:cNvSpPr>
          <p:nvPr>
            <p:ph type="dt" sz="half" idx="10"/>
          </p:nvPr>
        </p:nvSpPr>
        <p:spPr/>
        <p:txBody>
          <a:bodyPr/>
          <a:lstStyle/>
          <a:p>
            <a:fld id="{90E09F09-59B3-489E-8070-C50CD83CC364}" type="datetimeFigureOut">
              <a:rPr lang="en-US" smtClean="0"/>
              <a:t>4/21/2025</a:t>
            </a:fld>
            <a:endParaRPr lang="en-US"/>
          </a:p>
        </p:txBody>
      </p:sp>
      <p:sp>
        <p:nvSpPr>
          <p:cNvPr id="5" name="Footer Placeholder 4">
            <a:extLst>
              <a:ext uri="{FF2B5EF4-FFF2-40B4-BE49-F238E27FC236}">
                <a16:creationId xmlns:a16="http://schemas.microsoft.com/office/drawing/2014/main" id="{76471C96-E78C-66B3-424A-429615C8AC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1DEF0FB-652D-7D13-E3CB-41FA05FF1AF0}"/>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504756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3FE4CC-91D0-23BE-B341-CA0BA8C770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4D5B640-BF25-831C-AE6B-24BA33A6A6C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987CAB-9CCC-5073-D260-F74FD1200D33}"/>
              </a:ext>
            </a:extLst>
          </p:cNvPr>
          <p:cNvSpPr>
            <a:spLocks noGrp="1"/>
          </p:cNvSpPr>
          <p:nvPr>
            <p:ph type="dt" sz="half" idx="10"/>
          </p:nvPr>
        </p:nvSpPr>
        <p:spPr/>
        <p:txBody>
          <a:bodyPr/>
          <a:lstStyle/>
          <a:p>
            <a:fld id="{90E09F09-59B3-489E-8070-C50CD83CC364}" type="datetimeFigureOut">
              <a:rPr lang="en-US" smtClean="0"/>
              <a:t>4/21/2025</a:t>
            </a:fld>
            <a:endParaRPr lang="en-US"/>
          </a:p>
        </p:txBody>
      </p:sp>
      <p:sp>
        <p:nvSpPr>
          <p:cNvPr id="5" name="Footer Placeholder 4">
            <a:extLst>
              <a:ext uri="{FF2B5EF4-FFF2-40B4-BE49-F238E27FC236}">
                <a16:creationId xmlns:a16="http://schemas.microsoft.com/office/drawing/2014/main" id="{5FF03CE5-66C8-0F37-1BCB-F677542200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F24C3CE-901D-6506-12C6-9D227C707A55}"/>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103840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6967A-2B7E-27F7-6FB6-E756E73A206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7E7B5F3-2EE0-4C03-65BD-59779E53CDC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D3982A7-A780-B568-1E19-9C4DFDA9E8C9}"/>
              </a:ext>
            </a:extLst>
          </p:cNvPr>
          <p:cNvSpPr>
            <a:spLocks noGrp="1"/>
          </p:cNvSpPr>
          <p:nvPr>
            <p:ph type="dt" sz="half" idx="10"/>
          </p:nvPr>
        </p:nvSpPr>
        <p:spPr/>
        <p:txBody>
          <a:bodyPr/>
          <a:lstStyle/>
          <a:p>
            <a:fld id="{90E09F09-59B3-489E-8070-C50CD83CC364}" type="datetimeFigureOut">
              <a:rPr lang="en-US" smtClean="0"/>
              <a:t>4/21/2025</a:t>
            </a:fld>
            <a:endParaRPr lang="en-US"/>
          </a:p>
        </p:txBody>
      </p:sp>
      <p:sp>
        <p:nvSpPr>
          <p:cNvPr id="5" name="Footer Placeholder 4">
            <a:extLst>
              <a:ext uri="{FF2B5EF4-FFF2-40B4-BE49-F238E27FC236}">
                <a16:creationId xmlns:a16="http://schemas.microsoft.com/office/drawing/2014/main" id="{5597BE06-C164-E462-E7FC-A8BA391001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3D636C-24C4-E3CA-3320-0A9F4557A471}"/>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484225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DFAAD2-37BE-F9CB-214B-B412C76050D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000116-014B-6263-F4E2-630EC654544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17B0F2D-8A14-0F9F-E979-657904083B8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B7659D1-E8B8-6D3F-08B6-0AB093D6DC8F}"/>
              </a:ext>
            </a:extLst>
          </p:cNvPr>
          <p:cNvSpPr>
            <a:spLocks noGrp="1"/>
          </p:cNvSpPr>
          <p:nvPr>
            <p:ph type="dt" sz="half" idx="10"/>
          </p:nvPr>
        </p:nvSpPr>
        <p:spPr/>
        <p:txBody>
          <a:bodyPr/>
          <a:lstStyle/>
          <a:p>
            <a:fld id="{90E09F09-59B3-489E-8070-C50CD83CC364}" type="datetimeFigureOut">
              <a:rPr lang="en-US" smtClean="0"/>
              <a:t>4/21/2025</a:t>
            </a:fld>
            <a:endParaRPr lang="en-US"/>
          </a:p>
        </p:txBody>
      </p:sp>
      <p:sp>
        <p:nvSpPr>
          <p:cNvPr id="6" name="Footer Placeholder 5">
            <a:extLst>
              <a:ext uri="{FF2B5EF4-FFF2-40B4-BE49-F238E27FC236}">
                <a16:creationId xmlns:a16="http://schemas.microsoft.com/office/drawing/2014/main" id="{1E9807FD-E0AF-8961-F864-B6CB93E645A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A6493FB-0F2C-2AEC-3F0F-DCDC849605E1}"/>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42286790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0BB92-0B4A-4459-2307-CB85CDEEAF6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ACAD220-A626-4AD7-EEDB-7297C0A2F8B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83054B2-E284-C60C-CFFF-435AAD9F8FC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2457D66-B664-9076-336E-597882CE982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4BD92D0-1AD4-036D-7E6D-5D9C5852508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A2BDA72-8887-E2A7-D70F-A3B84CBCF264}"/>
              </a:ext>
            </a:extLst>
          </p:cNvPr>
          <p:cNvSpPr>
            <a:spLocks noGrp="1"/>
          </p:cNvSpPr>
          <p:nvPr>
            <p:ph type="dt" sz="half" idx="10"/>
          </p:nvPr>
        </p:nvSpPr>
        <p:spPr/>
        <p:txBody>
          <a:bodyPr/>
          <a:lstStyle/>
          <a:p>
            <a:fld id="{90E09F09-59B3-489E-8070-C50CD83CC364}" type="datetimeFigureOut">
              <a:rPr lang="en-US" smtClean="0"/>
              <a:t>4/21/2025</a:t>
            </a:fld>
            <a:endParaRPr lang="en-US"/>
          </a:p>
        </p:txBody>
      </p:sp>
      <p:sp>
        <p:nvSpPr>
          <p:cNvPr id="8" name="Footer Placeholder 7">
            <a:extLst>
              <a:ext uri="{FF2B5EF4-FFF2-40B4-BE49-F238E27FC236}">
                <a16:creationId xmlns:a16="http://schemas.microsoft.com/office/drawing/2014/main" id="{EBC463FF-63FE-411E-820E-90AFA9D48AB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6DC1345-2487-8CD8-C7BE-750607621782}"/>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16063468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DFC71C-ECDC-4E0B-035B-14BA1FB764D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665225A-A95D-E532-DD6F-7D5B67EC3AE3}"/>
              </a:ext>
            </a:extLst>
          </p:cNvPr>
          <p:cNvSpPr>
            <a:spLocks noGrp="1"/>
          </p:cNvSpPr>
          <p:nvPr>
            <p:ph type="dt" sz="half" idx="10"/>
          </p:nvPr>
        </p:nvSpPr>
        <p:spPr/>
        <p:txBody>
          <a:bodyPr/>
          <a:lstStyle/>
          <a:p>
            <a:fld id="{90E09F09-59B3-489E-8070-C50CD83CC364}" type="datetimeFigureOut">
              <a:rPr lang="en-US" smtClean="0"/>
              <a:t>4/21/2025</a:t>
            </a:fld>
            <a:endParaRPr lang="en-US"/>
          </a:p>
        </p:txBody>
      </p:sp>
      <p:sp>
        <p:nvSpPr>
          <p:cNvPr id="4" name="Footer Placeholder 3">
            <a:extLst>
              <a:ext uri="{FF2B5EF4-FFF2-40B4-BE49-F238E27FC236}">
                <a16:creationId xmlns:a16="http://schemas.microsoft.com/office/drawing/2014/main" id="{930F1EB7-DD64-A56E-D65C-08AFA0830C4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E8B374C-8FB3-3858-EBF8-26A22DFBF9B9}"/>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35632376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235E991-EAE9-63A9-9D01-8633888FD980}"/>
              </a:ext>
            </a:extLst>
          </p:cNvPr>
          <p:cNvSpPr>
            <a:spLocks noGrp="1"/>
          </p:cNvSpPr>
          <p:nvPr>
            <p:ph type="dt" sz="half" idx="10"/>
          </p:nvPr>
        </p:nvSpPr>
        <p:spPr/>
        <p:txBody>
          <a:bodyPr/>
          <a:lstStyle/>
          <a:p>
            <a:fld id="{90E09F09-59B3-489E-8070-C50CD83CC364}" type="datetimeFigureOut">
              <a:rPr lang="en-US" smtClean="0"/>
              <a:t>4/21/2025</a:t>
            </a:fld>
            <a:endParaRPr lang="en-US"/>
          </a:p>
        </p:txBody>
      </p:sp>
      <p:sp>
        <p:nvSpPr>
          <p:cNvPr id="3" name="Footer Placeholder 2">
            <a:extLst>
              <a:ext uri="{FF2B5EF4-FFF2-40B4-BE49-F238E27FC236}">
                <a16:creationId xmlns:a16="http://schemas.microsoft.com/office/drawing/2014/main" id="{39E2FA4C-0A8A-81D2-F176-2209C7E8691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A4C79BB-39F1-DC4B-DF1C-895B06489BF9}"/>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16267037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73FC58-C7CB-DA18-8EAC-E77CDAB6AD2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D351F3F-B32E-02F1-F395-AB64EB6247C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4ECF226-9817-20FB-7E62-461AE41CB9F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CA8364A-C3DD-B9FA-29B2-FB6F3FAD6430}"/>
              </a:ext>
            </a:extLst>
          </p:cNvPr>
          <p:cNvSpPr>
            <a:spLocks noGrp="1"/>
          </p:cNvSpPr>
          <p:nvPr>
            <p:ph type="dt" sz="half" idx="10"/>
          </p:nvPr>
        </p:nvSpPr>
        <p:spPr/>
        <p:txBody>
          <a:bodyPr/>
          <a:lstStyle/>
          <a:p>
            <a:fld id="{90E09F09-59B3-489E-8070-C50CD83CC364}" type="datetimeFigureOut">
              <a:rPr lang="en-US" smtClean="0"/>
              <a:t>4/21/2025</a:t>
            </a:fld>
            <a:endParaRPr lang="en-US"/>
          </a:p>
        </p:txBody>
      </p:sp>
      <p:sp>
        <p:nvSpPr>
          <p:cNvPr id="6" name="Footer Placeholder 5">
            <a:extLst>
              <a:ext uri="{FF2B5EF4-FFF2-40B4-BE49-F238E27FC236}">
                <a16:creationId xmlns:a16="http://schemas.microsoft.com/office/drawing/2014/main" id="{E66BB917-862C-00A6-5DB4-ABC4386F592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69BDBA3-CA6A-25EE-42A7-EC7044ED101E}"/>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21818957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6980A4-EF5C-C09F-705A-FE0586E3BEF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29B3D25-C201-26FE-B4D5-FC2B1298ECD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F283C74-C571-FF1D-5151-36B2443F718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84B2BDC-2992-C7BD-6C63-8AC200524A36}"/>
              </a:ext>
            </a:extLst>
          </p:cNvPr>
          <p:cNvSpPr>
            <a:spLocks noGrp="1"/>
          </p:cNvSpPr>
          <p:nvPr>
            <p:ph type="dt" sz="half" idx="10"/>
          </p:nvPr>
        </p:nvSpPr>
        <p:spPr/>
        <p:txBody>
          <a:bodyPr/>
          <a:lstStyle/>
          <a:p>
            <a:fld id="{90E09F09-59B3-489E-8070-C50CD83CC364}" type="datetimeFigureOut">
              <a:rPr lang="en-US" smtClean="0"/>
              <a:t>4/21/2025</a:t>
            </a:fld>
            <a:endParaRPr lang="en-US"/>
          </a:p>
        </p:txBody>
      </p:sp>
      <p:sp>
        <p:nvSpPr>
          <p:cNvPr id="6" name="Footer Placeholder 5">
            <a:extLst>
              <a:ext uri="{FF2B5EF4-FFF2-40B4-BE49-F238E27FC236}">
                <a16:creationId xmlns:a16="http://schemas.microsoft.com/office/drawing/2014/main" id="{E485DD9E-76CC-CB4D-D27E-67EEA3FA967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7FF54F1-71B6-6AF2-65B4-ABB249D696BF}"/>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1523304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BAA5F9E-D0E2-06E6-5BBA-ED33E5B158C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CE71F33-6D35-FF6F-AB7C-4E8EB9880DC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FEABCB7-21D8-9DAF-B59B-25D902AE28F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0E09F09-59B3-489E-8070-C50CD83CC364}" type="datetimeFigureOut">
              <a:rPr lang="en-US" smtClean="0"/>
              <a:t>4/21/2025</a:t>
            </a:fld>
            <a:endParaRPr lang="en-US"/>
          </a:p>
        </p:txBody>
      </p:sp>
      <p:sp>
        <p:nvSpPr>
          <p:cNvPr id="5" name="Footer Placeholder 4">
            <a:extLst>
              <a:ext uri="{FF2B5EF4-FFF2-40B4-BE49-F238E27FC236}">
                <a16:creationId xmlns:a16="http://schemas.microsoft.com/office/drawing/2014/main" id="{696C322A-E287-F097-A6D5-EFB9616E0A1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A0C23976-799C-A377-4815-94AB941CAB2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0803649-8F28-4ADE-8A7F-AF0847E9D09B}" type="slidenum">
              <a:rPr lang="en-US" smtClean="0"/>
              <a:t>‹#›</a:t>
            </a:fld>
            <a:endParaRPr lang="en-US"/>
          </a:p>
        </p:txBody>
      </p:sp>
    </p:spTree>
    <p:extLst>
      <p:ext uri="{BB962C8B-B14F-4D97-AF65-F5344CB8AC3E}">
        <p14:creationId xmlns:p14="http://schemas.microsoft.com/office/powerpoint/2010/main" val="42163016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33D6AD"/>
            </a:gs>
            <a:gs pos="100000">
              <a:srgbClr val="737373"/>
            </a:gs>
          </a:gsLst>
          <a:path path="circle">
            <a:fillToRect t="100000" r="100000"/>
          </a:path>
          <a:tileRect l="-100000" b="-100000"/>
        </a:gradFill>
        <a:effectLst/>
      </p:bgPr>
    </p:bg>
    <p:spTree>
      <p:nvGrpSpPr>
        <p:cNvPr id="1" name="Shape 88"/>
        <p:cNvGrpSpPr/>
        <p:nvPr/>
      </p:nvGrpSpPr>
      <p:grpSpPr>
        <a:xfrm>
          <a:off x="0" y="0"/>
          <a:ext cx="0" cy="0"/>
          <a:chOff x="0" y="0"/>
          <a:chExt cx="0" cy="0"/>
        </a:xfrm>
      </p:grpSpPr>
      <p:sp>
        <p:nvSpPr>
          <p:cNvPr id="2" name="TextBox 1">
            <a:extLst>
              <a:ext uri="{FF2B5EF4-FFF2-40B4-BE49-F238E27FC236}">
                <a16:creationId xmlns:a16="http://schemas.microsoft.com/office/drawing/2014/main" id="{EDC4AD65-1A1A-5D38-30AC-4EF78B2D8807}"/>
              </a:ext>
            </a:extLst>
          </p:cNvPr>
          <p:cNvSpPr txBox="1"/>
          <p:nvPr/>
        </p:nvSpPr>
        <p:spPr>
          <a:xfrm>
            <a:off x="346309" y="1855760"/>
            <a:ext cx="4002409" cy="4703595"/>
          </a:xfrm>
          <a:prstGeom prst="rect">
            <a:avLst/>
          </a:prstGeom>
          <a:noFill/>
        </p:spPr>
        <p:txBody>
          <a:bodyPr wrap="square" rtlCol="0">
            <a:spAutoFit/>
          </a:bodyPr>
          <a:lstStyle/>
          <a:p>
            <a:pPr algn="l" rtl="0">
              <a:lnSpc>
                <a:spcPct val="150000"/>
              </a:lnSpc>
              <a:spcBef>
                <a:spcPts val="0"/>
              </a:spcBef>
              <a:spcAft>
                <a:spcPts val="1200"/>
              </a:spcAft>
            </a:pPr>
            <a:r>
              <a:rPr lang="es-419" sz="1500" b="1" i="0" u="none" strike="noStrike" dirty="0">
                <a:solidFill>
                  <a:srgbClr val="000000"/>
                </a:solidFill>
                <a:effectLst/>
                <a:latin typeface="Century Gothic" panose="020B0502020202020204" pitchFamily="34" charset="0"/>
              </a:rPr>
              <a:t>Cuándo usar esta plantilla: </a:t>
            </a:r>
            <a:br>
              <a:rPr lang="en-US" sz="1500" b="1" i="0" u="none" strike="noStrike" dirty="0">
                <a:solidFill>
                  <a:srgbClr val="000000"/>
                </a:solidFill>
                <a:effectLst/>
                <a:latin typeface="Century Gothic" panose="020B0502020202020204" pitchFamily="34" charset="0"/>
              </a:rPr>
            </a:br>
            <a:r>
              <a:rPr lang="es-419" sz="1500" i="0" u="none" strike="noStrike" dirty="0">
                <a:solidFill>
                  <a:srgbClr val="000000"/>
                </a:solidFill>
                <a:effectLst/>
                <a:latin typeface="Century Gothic" panose="020B0502020202020204" pitchFamily="34" charset="0"/>
              </a:rPr>
              <a:t>Esta versión de diapositiva de una hoja de ruta DMAIC está diseñada para las presentaciones. Utilice esta plantilla en las reuniones de inicio del proyecto, actualizaciones de progreso, sesiones informativas para ejecutivos u otras reuniones de partes interesadas.</a:t>
            </a:r>
          </a:p>
          <a:p>
            <a:pPr algn="l" rtl="0">
              <a:lnSpc>
                <a:spcPct val="150000"/>
              </a:lnSpc>
              <a:spcBef>
                <a:spcPts val="0"/>
              </a:spcBef>
              <a:spcAft>
                <a:spcPts val="1200"/>
              </a:spcAft>
            </a:pPr>
            <a:r>
              <a:rPr lang="es-419" sz="1500" b="1" i="0" u="none" strike="noStrike" dirty="0">
                <a:solidFill>
                  <a:srgbClr val="000000"/>
                </a:solidFill>
                <a:effectLst/>
                <a:latin typeface="Century Gothic" panose="020B0502020202020204" pitchFamily="34" charset="0"/>
              </a:rPr>
              <a:t>Características notables de las plantillas: </a:t>
            </a:r>
            <a:br>
              <a:rPr lang="en-US" sz="1500" b="1" i="0" u="none" strike="noStrike" dirty="0">
                <a:solidFill>
                  <a:srgbClr val="000000"/>
                </a:solidFill>
                <a:effectLst/>
                <a:latin typeface="Century Gothic" panose="020B0502020202020204" pitchFamily="34" charset="0"/>
              </a:rPr>
            </a:br>
            <a:r>
              <a:rPr lang="es-419" sz="1500" i="0" u="none" strike="noStrike" dirty="0">
                <a:solidFill>
                  <a:srgbClr val="000000"/>
                </a:solidFill>
                <a:effectLst/>
                <a:latin typeface="Century Gothic" panose="020B0502020202020204" pitchFamily="34" charset="0"/>
              </a:rPr>
              <a:t>La diapositiva utiliza el color para atraer a los espectadores y llamar la atención sobre los elementos importantes en cada fase DMAIC.</a:t>
            </a:r>
          </a:p>
        </p:txBody>
      </p:sp>
      <p:sp>
        <p:nvSpPr>
          <p:cNvPr id="91" name="Google Shape;91;p13"/>
          <p:cNvSpPr txBox="1"/>
          <p:nvPr/>
        </p:nvSpPr>
        <p:spPr>
          <a:xfrm>
            <a:off x="361544" y="258507"/>
            <a:ext cx="7290540" cy="1477297"/>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s-419" sz="4200" b="1" dirty="0">
                <a:solidFill>
                  <a:srgbClr val="011033"/>
                </a:solidFill>
                <a:latin typeface="Century Gothic"/>
                <a:ea typeface="Century Gothic"/>
                <a:cs typeface="Century Gothic"/>
                <a:sym typeface="Century Gothic"/>
              </a:rPr>
              <a:t>Plantilla de diapositiva de hoja de ruta DMAIC</a:t>
            </a:r>
          </a:p>
        </p:txBody>
      </p:sp>
      <p:pic>
        <p:nvPicPr>
          <p:cNvPr id="4" name="Picture 3">
            <a:extLst>
              <a:ext uri="{FF2B5EF4-FFF2-40B4-BE49-F238E27FC236}">
                <a16:creationId xmlns:a16="http://schemas.microsoft.com/office/drawing/2014/main" id="{AD788B18-3BE0-8D16-DD88-B6154C004438}"/>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5100506" y="2395783"/>
            <a:ext cx="6614055" cy="3071479"/>
          </a:xfrm>
          <a:prstGeom prst="rect">
            <a:avLst/>
          </a:prstGeom>
          <a:effectLst>
            <a:outerShdw blurRad="50800" dist="38100" dir="2700000" algn="tl" rotWithShape="0">
              <a:prstClr val="black">
                <a:alpha val="40000"/>
              </a:prstClr>
            </a:outerShdw>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E15B934A-E7A7-AD1C-6351-82931AF99BE0}"/>
              </a:ext>
            </a:extLst>
          </p:cNvPr>
          <p:cNvGraphicFramePr>
            <a:graphicFrameLocks noGrp="1"/>
          </p:cNvGraphicFramePr>
          <p:nvPr>
            <p:extLst>
              <p:ext uri="{D42A27DB-BD31-4B8C-83A1-F6EECF244321}">
                <p14:modId xmlns:p14="http://schemas.microsoft.com/office/powerpoint/2010/main" val="3391769938"/>
              </p:ext>
            </p:extLst>
          </p:nvPr>
        </p:nvGraphicFramePr>
        <p:xfrm>
          <a:off x="232095" y="881553"/>
          <a:ext cx="11727810" cy="5434184"/>
        </p:xfrm>
        <a:graphic>
          <a:graphicData uri="http://schemas.openxmlformats.org/drawingml/2006/table">
            <a:tbl>
              <a:tblPr firstRow="1" bandRow="1">
                <a:tableStyleId>{5C22544A-7EE6-4342-B048-85BDC9FD1C3A}</a:tableStyleId>
              </a:tblPr>
              <a:tblGrid>
                <a:gridCol w="2345562">
                  <a:extLst>
                    <a:ext uri="{9D8B030D-6E8A-4147-A177-3AD203B41FA5}">
                      <a16:colId xmlns:a16="http://schemas.microsoft.com/office/drawing/2014/main" val="3179864698"/>
                    </a:ext>
                  </a:extLst>
                </a:gridCol>
                <a:gridCol w="2345562">
                  <a:extLst>
                    <a:ext uri="{9D8B030D-6E8A-4147-A177-3AD203B41FA5}">
                      <a16:colId xmlns:a16="http://schemas.microsoft.com/office/drawing/2014/main" val="3567863479"/>
                    </a:ext>
                  </a:extLst>
                </a:gridCol>
                <a:gridCol w="2345562">
                  <a:extLst>
                    <a:ext uri="{9D8B030D-6E8A-4147-A177-3AD203B41FA5}">
                      <a16:colId xmlns:a16="http://schemas.microsoft.com/office/drawing/2014/main" val="3605758972"/>
                    </a:ext>
                  </a:extLst>
                </a:gridCol>
                <a:gridCol w="2345562">
                  <a:extLst>
                    <a:ext uri="{9D8B030D-6E8A-4147-A177-3AD203B41FA5}">
                      <a16:colId xmlns:a16="http://schemas.microsoft.com/office/drawing/2014/main" val="29710720"/>
                    </a:ext>
                  </a:extLst>
                </a:gridCol>
                <a:gridCol w="2345562">
                  <a:extLst>
                    <a:ext uri="{9D8B030D-6E8A-4147-A177-3AD203B41FA5}">
                      <a16:colId xmlns:a16="http://schemas.microsoft.com/office/drawing/2014/main" val="353649163"/>
                    </a:ext>
                  </a:extLst>
                </a:gridCol>
              </a:tblGrid>
              <a:tr h="889593">
                <a:tc>
                  <a:txBody>
                    <a:bodyPr/>
                    <a:lstStyle/>
                    <a:p>
                      <a:pPr algn="ctr"/>
                      <a:endParaRPr lang="en-US" sz="500" dirty="0">
                        <a:latin typeface="Century Gothic" panose="020B0502020202020204" pitchFamily="34" charset="0"/>
                      </a:endParaRPr>
                    </a:p>
                    <a:p>
                      <a:pPr algn="ctr" rtl="0"/>
                      <a:r>
                        <a:rPr lang="es-419">
                          <a:latin typeface="Century Gothic" panose="020B0502020202020204" pitchFamily="34" charset="0"/>
                        </a:rPr>
                        <a:t>Definir</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406352"/>
                    </a:solidFill>
                  </a:tcPr>
                </a:tc>
                <a:tc>
                  <a:txBody>
                    <a:bodyPr/>
                    <a:lstStyle/>
                    <a:p>
                      <a:pPr algn="ctr"/>
                      <a:endParaRPr lang="en-US" sz="500" dirty="0">
                        <a:latin typeface="Century Gothic" panose="020B0502020202020204" pitchFamily="34" charset="0"/>
                      </a:endParaRPr>
                    </a:p>
                    <a:p>
                      <a:pPr algn="ctr" rtl="0"/>
                      <a:r>
                        <a:rPr lang="es-419">
                          <a:latin typeface="Century Gothic" panose="020B0502020202020204" pitchFamily="34" charset="0"/>
                        </a:rPr>
                        <a:t>Medir</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97D0B1"/>
                    </a:solidFill>
                  </a:tcPr>
                </a:tc>
                <a:tc>
                  <a:txBody>
                    <a:bodyPr/>
                    <a:lstStyle/>
                    <a:p>
                      <a:pPr algn="ctr"/>
                      <a:endParaRPr lang="en-US" sz="500" dirty="0">
                        <a:latin typeface="Century Gothic" panose="020B0502020202020204" pitchFamily="34" charset="0"/>
                      </a:endParaRPr>
                    </a:p>
                    <a:p>
                      <a:pPr algn="ctr" rtl="0"/>
                      <a:r>
                        <a:rPr lang="es-419">
                          <a:latin typeface="Century Gothic" panose="020B0502020202020204" pitchFamily="34" charset="0"/>
                        </a:rPr>
                        <a:t>Analizar</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9C92C8"/>
                    </a:solidFill>
                  </a:tcPr>
                </a:tc>
                <a:tc>
                  <a:txBody>
                    <a:bodyPr/>
                    <a:lstStyle/>
                    <a:p>
                      <a:pPr algn="ctr"/>
                      <a:endParaRPr lang="en-US" sz="500" dirty="0">
                        <a:latin typeface="Century Gothic" panose="020B0502020202020204" pitchFamily="34" charset="0"/>
                      </a:endParaRPr>
                    </a:p>
                    <a:p>
                      <a:pPr algn="ctr" rtl="0"/>
                      <a:r>
                        <a:rPr lang="es-419">
                          <a:latin typeface="Century Gothic" panose="020B0502020202020204" pitchFamily="34" charset="0"/>
                        </a:rPr>
                        <a:t>Mejorar</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05C4F"/>
                    </a:solidFill>
                  </a:tcPr>
                </a:tc>
                <a:tc>
                  <a:txBody>
                    <a:bodyPr/>
                    <a:lstStyle/>
                    <a:p>
                      <a:pPr algn="ctr"/>
                      <a:endParaRPr lang="en-US" sz="500" dirty="0">
                        <a:latin typeface="Century Gothic" panose="020B0502020202020204" pitchFamily="34" charset="0"/>
                      </a:endParaRPr>
                    </a:p>
                    <a:p>
                      <a:pPr algn="ctr" rtl="0"/>
                      <a:r>
                        <a:rPr lang="es-419">
                          <a:latin typeface="Century Gothic" panose="020B0502020202020204" pitchFamily="34" charset="0"/>
                        </a:rPr>
                        <a:t>Controlar</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292866"/>
                    </a:solidFill>
                  </a:tcPr>
                </a:tc>
                <a:extLst>
                  <a:ext uri="{0D108BD9-81ED-4DB2-BD59-A6C34878D82A}">
                    <a16:rowId xmlns:a16="http://schemas.microsoft.com/office/drawing/2014/main" val="3705330562"/>
                  </a:ext>
                </a:extLst>
              </a:tr>
              <a:tr h="4544591">
                <a:tc>
                  <a:txBody>
                    <a:bodyPr/>
                    <a:lstStyle/>
                    <a:p>
                      <a:pPr marL="285750" indent="-285750" rtl="0">
                        <a:lnSpc>
                          <a:spcPct val="150000"/>
                        </a:lnSpc>
                        <a:buFont typeface="Arial" panose="020B0604020202020204" pitchFamily="34" charset="0"/>
                        <a:buChar char="•"/>
                      </a:pPr>
                      <a:r>
                        <a:rPr lang="es-419" sz="1600">
                          <a:solidFill>
                            <a:schemeClr val="tx1">
                              <a:lumMod val="50000"/>
                              <a:lumOff val="50000"/>
                            </a:schemeClr>
                          </a:solidFill>
                          <a:latin typeface="Century Gothic" panose="020B0502020202020204" pitchFamily="34" charset="0"/>
                        </a:rPr>
                        <a:t>Texto de ejemplo</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s-419" sz="1600">
                          <a:solidFill>
                            <a:schemeClr val="tx1">
                              <a:lumMod val="50000"/>
                              <a:lumOff val="50000"/>
                            </a:schemeClr>
                          </a:solidFill>
                          <a:latin typeface="Century Gothic" panose="020B0502020202020204" pitchFamily="34" charset="0"/>
                        </a:rPr>
                        <a:t>Texto de ejemplo</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s-419" sz="1600">
                          <a:solidFill>
                            <a:schemeClr val="tx1">
                              <a:lumMod val="50000"/>
                              <a:lumOff val="50000"/>
                            </a:schemeClr>
                          </a:solidFill>
                          <a:latin typeface="Century Gothic" panose="020B0502020202020204" pitchFamily="34" charset="0"/>
                        </a:rPr>
                        <a:t>Texto de ejemplo</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s-419" sz="1600">
                          <a:solidFill>
                            <a:schemeClr val="tx1">
                              <a:lumMod val="50000"/>
                              <a:lumOff val="50000"/>
                            </a:schemeClr>
                          </a:solidFill>
                          <a:latin typeface="Century Gothic" panose="020B0502020202020204" pitchFamily="34" charset="0"/>
                        </a:rPr>
                        <a:t>Texto de ejemplo</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s-419" sz="1600">
                          <a:solidFill>
                            <a:schemeClr val="tx1">
                              <a:lumMod val="50000"/>
                              <a:lumOff val="50000"/>
                            </a:schemeClr>
                          </a:solidFill>
                          <a:latin typeface="Century Gothic" panose="020B0502020202020204" pitchFamily="34" charset="0"/>
                        </a:rPr>
                        <a:t>Texto de ejemplo</a:t>
                      </a:r>
                    </a:p>
                    <a:p>
                      <a:pPr marL="285750" indent="-285750">
                        <a:buFont typeface="Arial" panose="020B0604020202020204" pitchFamily="34" charset="0"/>
                        <a:buChar char="•"/>
                      </a:pPr>
                      <a:endParaRPr lang="en-US" sz="1600" dirty="0">
                        <a:solidFill>
                          <a:schemeClr val="tx1">
                            <a:lumMod val="50000"/>
                            <a:lumOff val="50000"/>
                          </a:schemeClr>
                        </a:solidFill>
                        <a:latin typeface="Century Gothic" panose="020B0502020202020204" pitchFamily="34" charset="0"/>
                      </a:endParaRPr>
                    </a:p>
                  </a:txBody>
                  <a:tcPr marT="68580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indent="-285750" rtl="0">
                        <a:lnSpc>
                          <a:spcPct val="150000"/>
                        </a:lnSpc>
                        <a:buFont typeface="Arial" panose="020B0604020202020204" pitchFamily="34" charset="0"/>
                        <a:buChar char="•"/>
                      </a:pPr>
                      <a:r>
                        <a:rPr lang="es-419" sz="1600">
                          <a:solidFill>
                            <a:schemeClr val="tx1">
                              <a:lumMod val="50000"/>
                              <a:lumOff val="50000"/>
                            </a:schemeClr>
                          </a:solidFill>
                          <a:latin typeface="Century Gothic" panose="020B0502020202020204" pitchFamily="34" charset="0"/>
                        </a:rPr>
                        <a:t>Texto de ejemplo</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s-419" sz="1600">
                          <a:solidFill>
                            <a:schemeClr val="tx1">
                              <a:lumMod val="50000"/>
                              <a:lumOff val="50000"/>
                            </a:schemeClr>
                          </a:solidFill>
                          <a:latin typeface="Century Gothic" panose="020B0502020202020204" pitchFamily="34" charset="0"/>
                        </a:rPr>
                        <a:t>Texto de ejemplo</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s-419" sz="1600">
                          <a:solidFill>
                            <a:schemeClr val="tx1">
                              <a:lumMod val="50000"/>
                              <a:lumOff val="50000"/>
                            </a:schemeClr>
                          </a:solidFill>
                          <a:latin typeface="Century Gothic" panose="020B0502020202020204" pitchFamily="34" charset="0"/>
                        </a:rPr>
                        <a:t>Texto de ejemplo</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s-419" sz="1600">
                          <a:solidFill>
                            <a:schemeClr val="tx1">
                              <a:lumMod val="50000"/>
                              <a:lumOff val="50000"/>
                            </a:schemeClr>
                          </a:solidFill>
                          <a:latin typeface="Century Gothic" panose="020B0502020202020204" pitchFamily="34" charset="0"/>
                        </a:rPr>
                        <a:t>Texto de ejemplo</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s-419" sz="1600">
                          <a:solidFill>
                            <a:schemeClr val="tx1">
                              <a:lumMod val="50000"/>
                              <a:lumOff val="50000"/>
                            </a:schemeClr>
                          </a:solidFill>
                          <a:latin typeface="Century Gothic" panose="020B0502020202020204" pitchFamily="34" charset="0"/>
                        </a:rPr>
                        <a:t>Texto de ejemplo</a:t>
                      </a:r>
                    </a:p>
                    <a:p>
                      <a:endParaRPr lang="en-US" sz="1600" dirty="0">
                        <a:solidFill>
                          <a:schemeClr val="tx1">
                            <a:lumMod val="50000"/>
                            <a:lumOff val="50000"/>
                          </a:schemeClr>
                        </a:solidFill>
                        <a:latin typeface="Century Gothic" panose="020B0502020202020204" pitchFamily="34" charset="0"/>
                      </a:endParaRPr>
                    </a:p>
                  </a:txBody>
                  <a:tcPr marT="68580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indent="-285750" rtl="0">
                        <a:lnSpc>
                          <a:spcPct val="150000"/>
                        </a:lnSpc>
                        <a:buFont typeface="Arial" panose="020B0604020202020204" pitchFamily="34" charset="0"/>
                        <a:buChar char="•"/>
                      </a:pPr>
                      <a:r>
                        <a:rPr lang="es-419" sz="1600">
                          <a:solidFill>
                            <a:schemeClr val="tx1">
                              <a:lumMod val="50000"/>
                              <a:lumOff val="50000"/>
                            </a:schemeClr>
                          </a:solidFill>
                          <a:latin typeface="Century Gothic" panose="020B0502020202020204" pitchFamily="34" charset="0"/>
                        </a:rPr>
                        <a:t>Texto de ejemplo</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s-419" sz="1600">
                          <a:solidFill>
                            <a:schemeClr val="tx1">
                              <a:lumMod val="50000"/>
                              <a:lumOff val="50000"/>
                            </a:schemeClr>
                          </a:solidFill>
                          <a:latin typeface="Century Gothic" panose="020B0502020202020204" pitchFamily="34" charset="0"/>
                        </a:rPr>
                        <a:t>Texto de ejemplo</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s-419" sz="1600">
                          <a:solidFill>
                            <a:schemeClr val="tx1">
                              <a:lumMod val="50000"/>
                              <a:lumOff val="50000"/>
                            </a:schemeClr>
                          </a:solidFill>
                          <a:latin typeface="Century Gothic" panose="020B0502020202020204" pitchFamily="34" charset="0"/>
                        </a:rPr>
                        <a:t>Texto de ejemplo</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s-419" sz="1600">
                          <a:solidFill>
                            <a:schemeClr val="tx1">
                              <a:lumMod val="50000"/>
                              <a:lumOff val="50000"/>
                            </a:schemeClr>
                          </a:solidFill>
                          <a:latin typeface="Century Gothic" panose="020B0502020202020204" pitchFamily="34" charset="0"/>
                        </a:rPr>
                        <a:t>Texto de ejemplo</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s-419" sz="1600">
                          <a:solidFill>
                            <a:schemeClr val="tx1">
                              <a:lumMod val="50000"/>
                              <a:lumOff val="50000"/>
                            </a:schemeClr>
                          </a:solidFill>
                          <a:latin typeface="Century Gothic" panose="020B0502020202020204" pitchFamily="34" charset="0"/>
                        </a:rPr>
                        <a:t>Texto de ejemplo</a:t>
                      </a:r>
                    </a:p>
                    <a:p>
                      <a:endParaRPr lang="en-US" sz="1600" dirty="0">
                        <a:solidFill>
                          <a:schemeClr val="tx1">
                            <a:lumMod val="50000"/>
                            <a:lumOff val="50000"/>
                          </a:schemeClr>
                        </a:solidFill>
                        <a:latin typeface="Century Gothic" panose="020B0502020202020204" pitchFamily="34" charset="0"/>
                      </a:endParaRPr>
                    </a:p>
                  </a:txBody>
                  <a:tcPr marT="68580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indent="-285750" rtl="0">
                        <a:lnSpc>
                          <a:spcPct val="150000"/>
                        </a:lnSpc>
                        <a:buFont typeface="Arial" panose="020B0604020202020204" pitchFamily="34" charset="0"/>
                        <a:buChar char="•"/>
                      </a:pPr>
                      <a:r>
                        <a:rPr lang="es-419" sz="1600">
                          <a:solidFill>
                            <a:schemeClr val="tx1">
                              <a:lumMod val="50000"/>
                              <a:lumOff val="50000"/>
                            </a:schemeClr>
                          </a:solidFill>
                          <a:latin typeface="Century Gothic" panose="020B0502020202020204" pitchFamily="34" charset="0"/>
                        </a:rPr>
                        <a:t>Texto de ejemplo</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s-419" sz="1600">
                          <a:solidFill>
                            <a:schemeClr val="tx1">
                              <a:lumMod val="50000"/>
                              <a:lumOff val="50000"/>
                            </a:schemeClr>
                          </a:solidFill>
                          <a:latin typeface="Century Gothic" panose="020B0502020202020204" pitchFamily="34" charset="0"/>
                        </a:rPr>
                        <a:t>Texto de ejemplo</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s-419" sz="1600">
                          <a:solidFill>
                            <a:schemeClr val="tx1">
                              <a:lumMod val="50000"/>
                              <a:lumOff val="50000"/>
                            </a:schemeClr>
                          </a:solidFill>
                          <a:latin typeface="Century Gothic" panose="020B0502020202020204" pitchFamily="34" charset="0"/>
                        </a:rPr>
                        <a:t>Texto de ejemplo</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s-419" sz="1600">
                          <a:solidFill>
                            <a:schemeClr val="tx1">
                              <a:lumMod val="50000"/>
                              <a:lumOff val="50000"/>
                            </a:schemeClr>
                          </a:solidFill>
                          <a:latin typeface="Century Gothic" panose="020B0502020202020204" pitchFamily="34" charset="0"/>
                        </a:rPr>
                        <a:t>Texto de ejemplo</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s-419" sz="1600">
                          <a:solidFill>
                            <a:schemeClr val="tx1">
                              <a:lumMod val="50000"/>
                              <a:lumOff val="50000"/>
                            </a:schemeClr>
                          </a:solidFill>
                          <a:latin typeface="Century Gothic" panose="020B0502020202020204" pitchFamily="34" charset="0"/>
                        </a:rPr>
                        <a:t>Texto de ejemplo</a:t>
                      </a:r>
                    </a:p>
                    <a:p>
                      <a:endParaRPr lang="en-US" sz="1600" dirty="0">
                        <a:solidFill>
                          <a:schemeClr val="tx1">
                            <a:lumMod val="50000"/>
                            <a:lumOff val="50000"/>
                          </a:schemeClr>
                        </a:solidFill>
                        <a:latin typeface="Century Gothic" panose="020B0502020202020204" pitchFamily="34" charset="0"/>
                      </a:endParaRPr>
                    </a:p>
                  </a:txBody>
                  <a:tcPr marT="68580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indent="-285750" rtl="0">
                        <a:lnSpc>
                          <a:spcPct val="150000"/>
                        </a:lnSpc>
                        <a:buFont typeface="Arial" panose="020B0604020202020204" pitchFamily="34" charset="0"/>
                        <a:buChar char="•"/>
                      </a:pPr>
                      <a:r>
                        <a:rPr lang="es-419" sz="1600">
                          <a:solidFill>
                            <a:schemeClr val="tx1">
                              <a:lumMod val="50000"/>
                              <a:lumOff val="50000"/>
                            </a:schemeClr>
                          </a:solidFill>
                          <a:latin typeface="Century Gothic" panose="020B0502020202020204" pitchFamily="34" charset="0"/>
                        </a:rPr>
                        <a:t>Texto de ejemplo</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s-419" sz="1600">
                          <a:solidFill>
                            <a:schemeClr val="tx1">
                              <a:lumMod val="50000"/>
                              <a:lumOff val="50000"/>
                            </a:schemeClr>
                          </a:solidFill>
                          <a:latin typeface="Century Gothic" panose="020B0502020202020204" pitchFamily="34" charset="0"/>
                        </a:rPr>
                        <a:t>Texto de ejemplo</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s-419" sz="1600">
                          <a:solidFill>
                            <a:schemeClr val="tx1">
                              <a:lumMod val="50000"/>
                              <a:lumOff val="50000"/>
                            </a:schemeClr>
                          </a:solidFill>
                          <a:latin typeface="Century Gothic" panose="020B0502020202020204" pitchFamily="34" charset="0"/>
                        </a:rPr>
                        <a:t>Texto de ejemplo</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s-419" sz="1600">
                          <a:solidFill>
                            <a:schemeClr val="tx1">
                              <a:lumMod val="50000"/>
                              <a:lumOff val="50000"/>
                            </a:schemeClr>
                          </a:solidFill>
                          <a:latin typeface="Century Gothic" panose="020B0502020202020204" pitchFamily="34" charset="0"/>
                        </a:rPr>
                        <a:t>Texto de ejemplo</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s-419" sz="1600">
                          <a:solidFill>
                            <a:schemeClr val="tx1">
                              <a:lumMod val="50000"/>
                              <a:lumOff val="50000"/>
                            </a:schemeClr>
                          </a:solidFill>
                          <a:latin typeface="Century Gothic" panose="020B0502020202020204" pitchFamily="34" charset="0"/>
                        </a:rPr>
                        <a:t>Texto de ejemplo</a:t>
                      </a:r>
                    </a:p>
                    <a:p>
                      <a:endParaRPr lang="en-US" sz="1600" dirty="0">
                        <a:solidFill>
                          <a:schemeClr val="tx1">
                            <a:lumMod val="50000"/>
                            <a:lumOff val="50000"/>
                          </a:schemeClr>
                        </a:solidFill>
                        <a:latin typeface="Century Gothic" panose="020B0502020202020204" pitchFamily="34" charset="0"/>
                      </a:endParaRPr>
                    </a:p>
                  </a:txBody>
                  <a:tcPr marT="68580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22336444"/>
                  </a:ext>
                </a:extLst>
              </a:tr>
            </a:tbl>
          </a:graphicData>
        </a:graphic>
      </p:graphicFrame>
      <p:sp>
        <p:nvSpPr>
          <p:cNvPr id="2" name="Rectangle: Rounded Corners 1">
            <a:extLst>
              <a:ext uri="{FF2B5EF4-FFF2-40B4-BE49-F238E27FC236}">
                <a16:creationId xmlns:a16="http://schemas.microsoft.com/office/drawing/2014/main" id="{10A5F7C2-25F9-3128-D720-9E8798403175}"/>
              </a:ext>
            </a:extLst>
          </p:cNvPr>
          <p:cNvSpPr>
            <a:spLocks noChangeAspect="1"/>
          </p:cNvSpPr>
          <p:nvPr/>
        </p:nvSpPr>
        <p:spPr>
          <a:xfrm>
            <a:off x="943547" y="1385730"/>
            <a:ext cx="914400" cy="914400"/>
          </a:xfrm>
          <a:prstGeom prst="roundRect">
            <a:avLst/>
          </a:prstGeom>
          <a:solidFill>
            <a:srgbClr val="406352"/>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es-419" sz="4400" b="1">
                <a:latin typeface="Century Gothic" panose="020B0502020202020204" pitchFamily="34" charset="0"/>
              </a:rPr>
              <a:t>D</a:t>
            </a:r>
          </a:p>
        </p:txBody>
      </p:sp>
      <p:sp>
        <p:nvSpPr>
          <p:cNvPr id="3" name="Rectangle: Rounded Corners 2">
            <a:extLst>
              <a:ext uri="{FF2B5EF4-FFF2-40B4-BE49-F238E27FC236}">
                <a16:creationId xmlns:a16="http://schemas.microsoft.com/office/drawing/2014/main" id="{E214B867-14ED-E723-1999-1F7FAB438F93}"/>
              </a:ext>
            </a:extLst>
          </p:cNvPr>
          <p:cNvSpPr>
            <a:spLocks noChangeAspect="1"/>
          </p:cNvSpPr>
          <p:nvPr/>
        </p:nvSpPr>
        <p:spPr>
          <a:xfrm>
            <a:off x="3304300" y="1385730"/>
            <a:ext cx="914400" cy="914400"/>
          </a:xfrm>
          <a:prstGeom prst="roundRect">
            <a:avLst/>
          </a:prstGeom>
          <a:solidFill>
            <a:srgbClr val="97D0B1"/>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es-419" sz="4400" b="1">
                <a:latin typeface="Century Gothic" panose="020B0502020202020204" pitchFamily="34" charset="0"/>
              </a:rPr>
              <a:t>M</a:t>
            </a:r>
          </a:p>
        </p:txBody>
      </p:sp>
      <p:sp>
        <p:nvSpPr>
          <p:cNvPr id="6" name="Rectangle: Rounded Corners 5">
            <a:extLst>
              <a:ext uri="{FF2B5EF4-FFF2-40B4-BE49-F238E27FC236}">
                <a16:creationId xmlns:a16="http://schemas.microsoft.com/office/drawing/2014/main" id="{DB1665BD-FACC-8E75-9049-3643CDBDCA7E}"/>
              </a:ext>
            </a:extLst>
          </p:cNvPr>
          <p:cNvSpPr>
            <a:spLocks noChangeAspect="1"/>
          </p:cNvSpPr>
          <p:nvPr/>
        </p:nvSpPr>
        <p:spPr>
          <a:xfrm>
            <a:off x="5638800" y="1385730"/>
            <a:ext cx="914400" cy="914400"/>
          </a:xfrm>
          <a:prstGeom prst="roundRect">
            <a:avLst/>
          </a:prstGeom>
          <a:solidFill>
            <a:srgbClr val="9C92C8"/>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es-419" sz="4400" b="1">
                <a:latin typeface="Century Gothic" panose="020B0502020202020204" pitchFamily="34" charset="0"/>
              </a:rPr>
              <a:t>A</a:t>
            </a:r>
          </a:p>
        </p:txBody>
      </p:sp>
      <p:sp>
        <p:nvSpPr>
          <p:cNvPr id="7" name="Rectangle: Rounded Corners 6">
            <a:extLst>
              <a:ext uri="{FF2B5EF4-FFF2-40B4-BE49-F238E27FC236}">
                <a16:creationId xmlns:a16="http://schemas.microsoft.com/office/drawing/2014/main" id="{C340CEF0-025B-2A20-B658-F659671FE454}"/>
              </a:ext>
            </a:extLst>
          </p:cNvPr>
          <p:cNvSpPr>
            <a:spLocks noChangeAspect="1"/>
          </p:cNvSpPr>
          <p:nvPr/>
        </p:nvSpPr>
        <p:spPr>
          <a:xfrm>
            <a:off x="8009712" y="1385730"/>
            <a:ext cx="914400" cy="914400"/>
          </a:xfrm>
          <a:prstGeom prst="roundRect">
            <a:avLst/>
          </a:prstGeom>
          <a:solidFill>
            <a:srgbClr val="F05C4F"/>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es-419" sz="4400" b="1"/>
              <a:t>I</a:t>
            </a:r>
          </a:p>
        </p:txBody>
      </p:sp>
      <p:sp>
        <p:nvSpPr>
          <p:cNvPr id="8" name="Rectangle: Rounded Corners 7">
            <a:extLst>
              <a:ext uri="{FF2B5EF4-FFF2-40B4-BE49-F238E27FC236}">
                <a16:creationId xmlns:a16="http://schemas.microsoft.com/office/drawing/2014/main" id="{FE322453-96F5-BB43-C593-95E149BDCA93}"/>
              </a:ext>
            </a:extLst>
          </p:cNvPr>
          <p:cNvSpPr>
            <a:spLocks noChangeAspect="1"/>
          </p:cNvSpPr>
          <p:nvPr/>
        </p:nvSpPr>
        <p:spPr>
          <a:xfrm>
            <a:off x="10334053" y="1385730"/>
            <a:ext cx="914400" cy="914400"/>
          </a:xfrm>
          <a:prstGeom prst="roundRect">
            <a:avLst/>
          </a:prstGeom>
          <a:solidFill>
            <a:srgbClr val="292866"/>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es-419" sz="4400" b="1"/>
              <a:t>C</a:t>
            </a:r>
          </a:p>
        </p:txBody>
      </p:sp>
      <p:sp>
        <p:nvSpPr>
          <p:cNvPr id="10" name="TextBox 9">
            <a:extLst>
              <a:ext uri="{FF2B5EF4-FFF2-40B4-BE49-F238E27FC236}">
                <a16:creationId xmlns:a16="http://schemas.microsoft.com/office/drawing/2014/main" id="{D9EA558F-2BA9-24E0-CD66-A49A1D91A513}"/>
              </a:ext>
            </a:extLst>
          </p:cNvPr>
          <p:cNvSpPr txBox="1"/>
          <p:nvPr/>
        </p:nvSpPr>
        <p:spPr>
          <a:xfrm>
            <a:off x="232095" y="186282"/>
            <a:ext cx="3986605" cy="523220"/>
          </a:xfrm>
          <a:prstGeom prst="rect">
            <a:avLst/>
          </a:prstGeom>
          <a:noFill/>
        </p:spPr>
        <p:txBody>
          <a:bodyPr wrap="square">
            <a:spAutoFit/>
          </a:bodyPr>
          <a:lstStyle/>
          <a:p>
            <a:pPr rtl="0">
              <a:spcBef>
                <a:spcPts val="0"/>
              </a:spcBef>
              <a:spcAft>
                <a:spcPts val="0"/>
              </a:spcAft>
            </a:pPr>
            <a:r>
              <a:rPr lang="es-419" sz="2800" b="1" i="0" u="none" strike="noStrike" dirty="0">
                <a:solidFill>
                  <a:srgbClr val="001033"/>
                </a:solidFill>
                <a:effectLst/>
                <a:latin typeface="Century Gothic" panose="020B0502020202020204" pitchFamily="34" charset="0"/>
              </a:rPr>
              <a:t>Hoja de ruta</a:t>
            </a:r>
            <a:r>
              <a:rPr lang="es-419" sz="2800" b="1" i="0" u="none" strike="noStrike" dirty="0">
                <a:solidFill>
                  <a:srgbClr val="011033"/>
                </a:solidFill>
                <a:effectLst/>
                <a:latin typeface="Century Gothic" panose="020B0502020202020204" pitchFamily="34" charset="0"/>
              </a:rPr>
              <a:t> DMAIC </a:t>
            </a:r>
          </a:p>
        </p:txBody>
      </p:sp>
      <p:sp>
        <p:nvSpPr>
          <p:cNvPr id="4" name="TextBox 3">
            <a:extLst>
              <a:ext uri="{FF2B5EF4-FFF2-40B4-BE49-F238E27FC236}">
                <a16:creationId xmlns:a16="http://schemas.microsoft.com/office/drawing/2014/main" id="{0C743D0A-9E58-AE6F-3C6C-5437549892C8}"/>
              </a:ext>
            </a:extLst>
          </p:cNvPr>
          <p:cNvSpPr txBox="1"/>
          <p:nvPr/>
        </p:nvSpPr>
        <p:spPr>
          <a:xfrm>
            <a:off x="232096" y="6462586"/>
            <a:ext cx="11727810" cy="276999"/>
          </a:xfrm>
          <a:prstGeom prst="rect">
            <a:avLst/>
          </a:prstGeom>
          <a:noFill/>
        </p:spPr>
        <p:txBody>
          <a:bodyPr wrap="square" rtlCol="0">
            <a:spAutoFit/>
          </a:bodyPr>
          <a:lstStyle/>
          <a:p>
            <a:pPr marL="0" marR="0" algn="ctr" rtl="0"/>
            <a:r>
              <a:rPr lang="es-419" sz="1200" i="1" dirty="0">
                <a:solidFill>
                  <a:srgbClr val="001033"/>
                </a:solidFill>
                <a:effectLst/>
                <a:latin typeface="Century Gothic" panose="020B0502020202020204" pitchFamily="34" charset="0"/>
                <a:ea typeface="DengXian" panose="02010600030101010101" pitchFamily="2" charset="-122"/>
                <a:cs typeface="Century Gothic" panose="020B0502020202020204" pitchFamily="34" charset="0"/>
              </a:rPr>
              <a:t>Proporcionado por Smartsheet, Inc.</a:t>
            </a:r>
          </a:p>
        </p:txBody>
      </p:sp>
    </p:spTree>
    <p:extLst>
      <p:ext uri="{BB962C8B-B14F-4D97-AF65-F5344CB8AC3E}">
        <p14:creationId xmlns:p14="http://schemas.microsoft.com/office/powerpoint/2010/main" val="36312514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es-419" sz="1600" b="1">
                          <a:solidFill>
                            <a:schemeClr val="tx1"/>
                          </a:solidFill>
                          <a:effectLst/>
                          <a:latin typeface="Century Gothic" panose="020B0502020202020204" pitchFamily="34" charset="0"/>
                        </a:rPr>
                        <a:t>DESCARGO DE RESPONSABILIDAD</a:t>
                      </a:r>
                    </a:p>
                    <a:p>
                      <a:pPr marL="0" marR="0" rtl="0">
                        <a:spcBef>
                          <a:spcPts val="0"/>
                        </a:spcBef>
                        <a:spcAft>
                          <a:spcPts val="0"/>
                        </a:spcAft>
                      </a:pPr>
                      <a:r>
                        <a:rPr lang="es-419" sz="1200" b="0">
                          <a:solidFill>
                            <a:schemeClr val="tx1"/>
                          </a:solidFill>
                          <a:effectLst/>
                          <a:latin typeface="Century Gothic" panose="020B0502020202020204" pitchFamily="34" charset="0"/>
                        </a:rPr>
                        <a:t> </a:t>
                      </a:r>
                    </a:p>
                    <a:p>
                      <a:pPr marL="0" marR="0" rtl="0">
                        <a:spcBef>
                          <a:spcPts val="0"/>
                        </a:spcBef>
                        <a:spcAft>
                          <a:spcPts val="0"/>
                        </a:spcAft>
                      </a:pPr>
                      <a:r>
                        <a:rPr lang="es-419" sz="1400" b="0">
                          <a:solidFill>
                            <a:schemeClr val="tx1"/>
                          </a:solidFill>
                          <a:effectLst/>
                          <a:latin typeface="Century Gothic" panose="020B0502020202020204" pitchFamily="34" charset="0"/>
                        </a:rPr>
                        <a:t>Todos los artículos, las plantillas o la información que proporcione Smartsheet en el sitio web son solo de referencia. Si bien nos esforzamos por mantener la información actualizada y correcta, no hacemos declaraciones ni garantías de ningún tipo, explícitas o implícitas, sobre la integridad, precisión, confiabilidad, idoneidad o disponibilidad con respecto al sitio web o la información, los artículos, las plantillas o los gráficos relacionados que figuran en el sitio web. Por lo tanto, la confianza que usted deposite en dicha información es estrictamente bajo su propio riesgo.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116</TotalTime>
  <Words>289</Words>
  <Application>Microsoft Office PowerPoint</Application>
  <PresentationFormat>Widescreen</PresentationFormat>
  <Paragraphs>51</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Aptos</vt:lpstr>
      <vt:lpstr>Aptos Display</vt:lpstr>
      <vt:lpstr>Arial</vt:lpstr>
      <vt:lpstr>Century Gothic</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Agustina Moschcovich</dc:creator>
  <cp:lastModifiedBy>Jessie Jiao</cp:lastModifiedBy>
  <cp:revision>17</cp:revision>
  <dcterms:created xsi:type="dcterms:W3CDTF">2024-06-23T02:36:30Z</dcterms:created>
  <dcterms:modified xsi:type="dcterms:W3CDTF">2025-04-21T07:40:01Z</dcterms:modified>
</cp:coreProperties>
</file>