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866"/>
    <a:srgbClr val="F05C4F"/>
    <a:srgbClr val="9C92C8"/>
    <a:srgbClr val="C8C2E0"/>
    <a:srgbClr val="000000"/>
    <a:srgbClr val="97D0B1"/>
    <a:srgbClr val="406352"/>
    <a:srgbClr val="737373"/>
    <a:srgbClr val="33D6AD"/>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4" autoAdjust="0"/>
    <p:restoredTop sz="94626"/>
  </p:normalViewPr>
  <p:slideViewPr>
    <p:cSldViewPr snapToGrid="0">
      <p:cViewPr varScale="1">
        <p:scale>
          <a:sx n="60" d="100"/>
          <a:sy n="60" d="100"/>
        </p:scale>
        <p:origin x="90" y="9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4/21/2025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2D7A5B-DC59-4C1D-AF2E-A7C5BA8F20FA}" type="slidenum">
              <a:rPr lang="en-US" smtClean="0"/>
              <a:t>2</a:t>
            </a:fld>
            <a:endParaRPr lang="en-US"/>
          </a:p>
        </p:txBody>
      </p:sp>
    </p:spTree>
    <p:extLst>
      <p:ext uri="{BB962C8B-B14F-4D97-AF65-F5344CB8AC3E}">
        <p14:creationId xmlns:p14="http://schemas.microsoft.com/office/powerpoint/2010/main" val="1505366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4/21/2025</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4/21/2025</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D6AD"/>
            </a:gs>
            <a:gs pos="100000">
              <a:srgbClr val="737373"/>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46309" y="1855760"/>
            <a:ext cx="4002409" cy="4703595"/>
          </a:xfrm>
          <a:prstGeom prst="rect">
            <a:avLst/>
          </a:prstGeom>
          <a:noFill/>
        </p:spPr>
        <p:txBody>
          <a:bodyPr wrap="square" rtlCol="0">
            <a:spAutoFit/>
          </a:bodyPr>
          <a:lstStyle/>
          <a:p>
            <a:pPr algn="l" rtl="0">
              <a:lnSpc>
                <a:spcPct val="150000"/>
              </a:lnSpc>
              <a:spcBef>
                <a:spcPts val="0"/>
              </a:spcBef>
              <a:spcAft>
                <a:spcPts val="1200"/>
              </a:spcAft>
            </a:pPr>
            <a:r>
              <a:rPr lang="es-419" sz="1500" b="1" i="0" u="none" strike="noStrike" dirty="0">
                <a:solidFill>
                  <a:srgbClr val="000000"/>
                </a:solidFill>
                <a:effectLst/>
                <a:latin typeface="Century Gothic" panose="020B0502020202020204" pitchFamily="34" charset="0"/>
              </a:rPr>
              <a:t>Cuándo usar esta plantilla: </a:t>
            </a:r>
            <a:br>
              <a:rPr lang="en-US" sz="1500" b="1" i="0" u="none" strike="noStrike" dirty="0">
                <a:solidFill>
                  <a:srgbClr val="000000"/>
                </a:solidFill>
                <a:effectLst/>
                <a:latin typeface="Century Gothic" panose="020B0502020202020204" pitchFamily="34" charset="0"/>
              </a:rPr>
            </a:br>
            <a:r>
              <a:rPr lang="es-419" sz="1500" i="0" u="none" strike="noStrike" dirty="0">
                <a:solidFill>
                  <a:srgbClr val="000000"/>
                </a:solidFill>
                <a:effectLst/>
                <a:latin typeface="Century Gothic" panose="020B0502020202020204" pitchFamily="34" charset="0"/>
              </a:rPr>
              <a:t>Esta versión de diapositiva de una hoja de ruta DMAIC está diseñada para las presentaciones. Utilice esta plantilla en las reuniones de inicio del proyecto, actualizaciones de progreso, sesiones informativas para ejecutivos u otras reuniones de partes interesadas.</a:t>
            </a:r>
          </a:p>
          <a:p>
            <a:pPr algn="l" rtl="0">
              <a:lnSpc>
                <a:spcPct val="150000"/>
              </a:lnSpc>
              <a:spcBef>
                <a:spcPts val="0"/>
              </a:spcBef>
              <a:spcAft>
                <a:spcPts val="1200"/>
              </a:spcAft>
            </a:pPr>
            <a:r>
              <a:rPr lang="es-419" sz="1500" b="1" i="0" u="none" strike="noStrike" dirty="0">
                <a:solidFill>
                  <a:srgbClr val="000000"/>
                </a:solidFill>
                <a:effectLst/>
                <a:latin typeface="Century Gothic" panose="020B0502020202020204" pitchFamily="34" charset="0"/>
              </a:rPr>
              <a:t>Características notables de las plantillas: </a:t>
            </a:r>
            <a:br>
              <a:rPr lang="en-US" sz="1500" b="1" i="0" u="none" strike="noStrike" dirty="0">
                <a:solidFill>
                  <a:srgbClr val="000000"/>
                </a:solidFill>
                <a:effectLst/>
                <a:latin typeface="Century Gothic" panose="020B0502020202020204" pitchFamily="34" charset="0"/>
              </a:rPr>
            </a:br>
            <a:r>
              <a:rPr lang="es-419" sz="1500" i="0" u="none" strike="noStrike" dirty="0">
                <a:solidFill>
                  <a:srgbClr val="000000"/>
                </a:solidFill>
                <a:effectLst/>
                <a:latin typeface="Century Gothic" panose="020B0502020202020204" pitchFamily="34" charset="0"/>
              </a:rPr>
              <a:t>La diapositiva utiliza el color para atraer a los espectadores y llamar la atención sobre los elementos importantes en cada fase DMAIC.</a:t>
            </a:r>
          </a:p>
        </p:txBody>
      </p:sp>
      <p:sp>
        <p:nvSpPr>
          <p:cNvPr id="91" name="Google Shape;91;p13"/>
          <p:cNvSpPr txBox="1"/>
          <p:nvPr/>
        </p:nvSpPr>
        <p:spPr>
          <a:xfrm>
            <a:off x="361544" y="258507"/>
            <a:ext cx="7290540" cy="147729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419" sz="4200" b="1" dirty="0">
                <a:solidFill>
                  <a:srgbClr val="011033"/>
                </a:solidFill>
                <a:latin typeface="Century Gothic"/>
                <a:ea typeface="Century Gothic"/>
                <a:cs typeface="Century Gothic"/>
                <a:sym typeface="Century Gothic"/>
              </a:rPr>
              <a:t>Plantilla de diapositiva de hoja de ruta DMAIC</a:t>
            </a:r>
          </a:p>
        </p:txBody>
      </p:sp>
      <p:pic>
        <p:nvPicPr>
          <p:cNvPr id="4" name="Picture 3">
            <a:extLst>
              <a:ext uri="{FF2B5EF4-FFF2-40B4-BE49-F238E27FC236}">
                <a16:creationId xmlns:a16="http://schemas.microsoft.com/office/drawing/2014/main" id="{AD788B18-3BE0-8D16-DD88-B6154C00443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100506" y="2395783"/>
            <a:ext cx="6614055" cy="3071479"/>
          </a:xfrm>
          <a:prstGeom prst="rect">
            <a:avLst/>
          </a:prstGeom>
          <a:effectLst>
            <a:outerShdw blurRad="50800" dist="38100" dir="2700000" algn="tl"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15B934A-E7A7-AD1C-6351-82931AF99BE0}"/>
              </a:ext>
            </a:extLst>
          </p:cNvPr>
          <p:cNvGraphicFramePr>
            <a:graphicFrameLocks noGrp="1"/>
          </p:cNvGraphicFramePr>
          <p:nvPr>
            <p:extLst>
              <p:ext uri="{D42A27DB-BD31-4B8C-83A1-F6EECF244321}">
                <p14:modId xmlns:p14="http://schemas.microsoft.com/office/powerpoint/2010/main" val="3391769938"/>
              </p:ext>
            </p:extLst>
          </p:nvPr>
        </p:nvGraphicFramePr>
        <p:xfrm>
          <a:off x="232095" y="881553"/>
          <a:ext cx="11727810" cy="5434184"/>
        </p:xfrm>
        <a:graphic>
          <a:graphicData uri="http://schemas.openxmlformats.org/drawingml/2006/table">
            <a:tbl>
              <a:tblPr firstRow="1" bandRow="1">
                <a:tableStyleId>{5C22544A-7EE6-4342-B048-85BDC9FD1C3A}</a:tableStyleId>
              </a:tblPr>
              <a:tblGrid>
                <a:gridCol w="2345562">
                  <a:extLst>
                    <a:ext uri="{9D8B030D-6E8A-4147-A177-3AD203B41FA5}">
                      <a16:colId xmlns:a16="http://schemas.microsoft.com/office/drawing/2014/main" val="3179864698"/>
                    </a:ext>
                  </a:extLst>
                </a:gridCol>
                <a:gridCol w="2345562">
                  <a:extLst>
                    <a:ext uri="{9D8B030D-6E8A-4147-A177-3AD203B41FA5}">
                      <a16:colId xmlns:a16="http://schemas.microsoft.com/office/drawing/2014/main" val="3567863479"/>
                    </a:ext>
                  </a:extLst>
                </a:gridCol>
                <a:gridCol w="2345562">
                  <a:extLst>
                    <a:ext uri="{9D8B030D-6E8A-4147-A177-3AD203B41FA5}">
                      <a16:colId xmlns:a16="http://schemas.microsoft.com/office/drawing/2014/main" val="3605758972"/>
                    </a:ext>
                  </a:extLst>
                </a:gridCol>
                <a:gridCol w="2345562">
                  <a:extLst>
                    <a:ext uri="{9D8B030D-6E8A-4147-A177-3AD203B41FA5}">
                      <a16:colId xmlns:a16="http://schemas.microsoft.com/office/drawing/2014/main" val="29710720"/>
                    </a:ext>
                  </a:extLst>
                </a:gridCol>
                <a:gridCol w="2345562">
                  <a:extLst>
                    <a:ext uri="{9D8B030D-6E8A-4147-A177-3AD203B41FA5}">
                      <a16:colId xmlns:a16="http://schemas.microsoft.com/office/drawing/2014/main" val="353649163"/>
                    </a:ext>
                  </a:extLst>
                </a:gridCol>
              </a:tblGrid>
              <a:tr h="889593">
                <a:tc>
                  <a:txBody>
                    <a:bodyPr/>
                    <a:lstStyle/>
                    <a:p>
                      <a:pPr algn="ctr"/>
                      <a:endParaRPr lang="en-US" sz="500" dirty="0">
                        <a:latin typeface="Century Gothic" panose="020B0502020202020204" pitchFamily="34" charset="0"/>
                      </a:endParaRPr>
                    </a:p>
                    <a:p>
                      <a:pPr algn="ctr" rtl="0"/>
                      <a:r>
                        <a:rPr lang="es-419">
                          <a:latin typeface="Century Gothic" panose="020B0502020202020204" pitchFamily="34" charset="0"/>
                        </a:rPr>
                        <a:t>Definir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406352"/>
                    </a:solidFill>
                  </a:tcPr>
                </a:tc>
                <a:tc>
                  <a:txBody>
                    <a:bodyPr/>
                    <a:lstStyle/>
                    <a:p>
                      <a:pPr algn="ctr"/>
                      <a:endParaRPr lang="en-US" sz="500" dirty="0">
                        <a:latin typeface="Century Gothic" panose="020B0502020202020204" pitchFamily="34" charset="0"/>
                      </a:endParaRPr>
                    </a:p>
                    <a:p>
                      <a:pPr algn="ctr" rtl="0"/>
                      <a:r>
                        <a:rPr lang="es-419">
                          <a:latin typeface="Century Gothic" panose="020B0502020202020204" pitchFamily="34" charset="0"/>
                        </a:rPr>
                        <a:t>Medir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7D0B1"/>
                    </a:solidFill>
                  </a:tcPr>
                </a:tc>
                <a:tc>
                  <a:txBody>
                    <a:bodyPr/>
                    <a:lstStyle/>
                    <a:p>
                      <a:pPr algn="ctr"/>
                      <a:endParaRPr lang="en-US" sz="500" dirty="0">
                        <a:latin typeface="Century Gothic" panose="020B0502020202020204" pitchFamily="34" charset="0"/>
                      </a:endParaRPr>
                    </a:p>
                    <a:p>
                      <a:pPr algn="ctr" rtl="0"/>
                      <a:r>
                        <a:rPr lang="es-419">
                          <a:latin typeface="Century Gothic" panose="020B0502020202020204" pitchFamily="34" charset="0"/>
                        </a:rPr>
                        <a:t>Analizar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C92C8"/>
                    </a:solidFill>
                  </a:tcPr>
                </a:tc>
                <a:tc>
                  <a:txBody>
                    <a:bodyPr/>
                    <a:lstStyle/>
                    <a:p>
                      <a:pPr algn="ctr"/>
                      <a:endParaRPr lang="en-US" sz="500" dirty="0">
                        <a:latin typeface="Century Gothic" panose="020B0502020202020204" pitchFamily="34" charset="0"/>
                      </a:endParaRPr>
                    </a:p>
                    <a:p>
                      <a:pPr algn="ctr" rtl="0"/>
                      <a:r>
                        <a:rPr lang="es-419">
                          <a:latin typeface="Century Gothic" panose="020B0502020202020204" pitchFamily="34" charset="0"/>
                        </a:rPr>
                        <a:t>Mejorar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05C4F"/>
                    </a:solidFill>
                  </a:tcPr>
                </a:tc>
                <a:tc>
                  <a:txBody>
                    <a:bodyPr/>
                    <a:lstStyle/>
                    <a:p>
                      <a:pPr algn="ctr"/>
                      <a:endParaRPr lang="en-US" sz="500" dirty="0">
                        <a:latin typeface="Century Gothic" panose="020B0502020202020204" pitchFamily="34" charset="0"/>
                      </a:endParaRPr>
                    </a:p>
                    <a:p>
                      <a:pPr algn="ctr" rtl="0"/>
                      <a:r>
                        <a:rPr lang="es-419">
                          <a:latin typeface="Century Gothic" panose="020B0502020202020204" pitchFamily="34" charset="0"/>
                        </a:rPr>
                        <a:t>Controlar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292866"/>
                    </a:solidFill>
                  </a:tcPr>
                </a:tc>
                <a:extLst>
                  <a:ext uri="{0D108BD9-81ED-4DB2-BD59-A6C34878D82A}">
                    <a16:rowId xmlns:a16="http://schemas.microsoft.com/office/drawing/2014/main" val="3705330562"/>
                  </a:ext>
                </a:extLst>
              </a:tr>
              <a:tr h="4544591">
                <a:tc>
                  <a:txBody>
                    <a:bodyPr/>
                    <a:lstStyle/>
                    <a:p>
                      <a:pPr marL="285750" indent="-285750" rtl="0">
                        <a:lnSpc>
                          <a:spcPct val="150000"/>
                        </a:lnSpc>
                        <a:buFont typeface="Arial" panose="020B0604020202020204" pitchFamily="34" charset="0"/>
                        <a:buChar cha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indent="-285750">
                        <a:buFont typeface="Arial" panose="020B0604020202020204" pitchFamily="34" charset="0"/>
                        <a:buChar char="•"/>
                      </a:pPr>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rtl="0">
                        <a:lnSpc>
                          <a:spcPct val="150000"/>
                        </a:lnSpc>
                        <a:buFont typeface="Arial" panose="020B0604020202020204" pitchFamily="34" charset="0"/>
                        <a:buChar cha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rtl="0">
                        <a:lnSpc>
                          <a:spcPct val="150000"/>
                        </a:lnSpc>
                        <a:buFont typeface="Arial" panose="020B0604020202020204" pitchFamily="34" charset="0"/>
                        <a:buChar cha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rtl="0">
                        <a:lnSpc>
                          <a:spcPct val="150000"/>
                        </a:lnSpc>
                        <a:buFont typeface="Arial" panose="020B0604020202020204" pitchFamily="34" charset="0"/>
                        <a:buChar cha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rtl="0">
                        <a:lnSpc>
                          <a:spcPct val="150000"/>
                        </a:lnSpc>
                        <a:buFont typeface="Arial" panose="020B0604020202020204" pitchFamily="34" charset="0"/>
                        <a:buChar cha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s-419" sz="1600">
                          <a:solidFill>
                            <a:schemeClr val="tx1">
                              <a:lumMod val="50000"/>
                              <a:lumOff val="50000"/>
                            </a:schemeClr>
                          </a:solidFill>
                          <a:latin typeface="Century Gothic" panose="020B0502020202020204" pitchFamily="34" charset="0"/>
                        </a:rPr>
                        <a:t>Texto de ejemplo</a:t>
                      </a:r>
                    </a:p>
                    <a:p>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2336444"/>
                  </a:ext>
                </a:extLst>
              </a:tr>
            </a:tbl>
          </a:graphicData>
        </a:graphic>
      </p:graphicFrame>
      <p:sp>
        <p:nvSpPr>
          <p:cNvPr id="2" name="Rectangle: Rounded Corners 1">
            <a:extLst>
              <a:ext uri="{FF2B5EF4-FFF2-40B4-BE49-F238E27FC236}">
                <a16:creationId xmlns:a16="http://schemas.microsoft.com/office/drawing/2014/main" id="{10A5F7C2-25F9-3128-D720-9E8798403175}"/>
              </a:ext>
            </a:extLst>
          </p:cNvPr>
          <p:cNvSpPr>
            <a:spLocks noChangeAspect="1"/>
          </p:cNvSpPr>
          <p:nvPr/>
        </p:nvSpPr>
        <p:spPr>
          <a:xfrm>
            <a:off x="943547" y="1385730"/>
            <a:ext cx="914400" cy="914400"/>
          </a:xfrm>
          <a:prstGeom prst="roundRect">
            <a:avLst/>
          </a:prstGeom>
          <a:solidFill>
            <a:srgbClr val="406352"/>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4400" b="1">
                <a:latin typeface="Century Gothic" panose="020B0502020202020204" pitchFamily="34" charset="0"/>
              </a:rPr>
              <a:t>D</a:t>
            </a:r>
          </a:p>
        </p:txBody>
      </p:sp>
      <p:sp>
        <p:nvSpPr>
          <p:cNvPr id="3" name="Rectangle: Rounded Corners 2">
            <a:extLst>
              <a:ext uri="{FF2B5EF4-FFF2-40B4-BE49-F238E27FC236}">
                <a16:creationId xmlns:a16="http://schemas.microsoft.com/office/drawing/2014/main" id="{E214B867-14ED-E723-1999-1F7FAB438F93}"/>
              </a:ext>
            </a:extLst>
          </p:cNvPr>
          <p:cNvSpPr>
            <a:spLocks noChangeAspect="1"/>
          </p:cNvSpPr>
          <p:nvPr/>
        </p:nvSpPr>
        <p:spPr>
          <a:xfrm>
            <a:off x="3304300" y="1385730"/>
            <a:ext cx="914400" cy="914400"/>
          </a:xfrm>
          <a:prstGeom prst="roundRect">
            <a:avLst/>
          </a:prstGeom>
          <a:solidFill>
            <a:srgbClr val="97D0B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4400" b="1">
                <a:latin typeface="Century Gothic" panose="020B0502020202020204" pitchFamily="34" charset="0"/>
              </a:rPr>
              <a:t>M</a:t>
            </a:r>
          </a:p>
        </p:txBody>
      </p:sp>
      <p:sp>
        <p:nvSpPr>
          <p:cNvPr id="6" name="Rectangle: Rounded Corners 5">
            <a:extLst>
              <a:ext uri="{FF2B5EF4-FFF2-40B4-BE49-F238E27FC236}">
                <a16:creationId xmlns:a16="http://schemas.microsoft.com/office/drawing/2014/main" id="{DB1665BD-FACC-8E75-9049-3643CDBDCA7E}"/>
              </a:ext>
            </a:extLst>
          </p:cNvPr>
          <p:cNvSpPr>
            <a:spLocks noChangeAspect="1"/>
          </p:cNvSpPr>
          <p:nvPr/>
        </p:nvSpPr>
        <p:spPr>
          <a:xfrm>
            <a:off x="5638800" y="1385730"/>
            <a:ext cx="914400" cy="914400"/>
          </a:xfrm>
          <a:prstGeom prst="roundRect">
            <a:avLst/>
          </a:prstGeom>
          <a:solidFill>
            <a:srgbClr val="9C92C8"/>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4400" b="1">
                <a:latin typeface="Century Gothic" panose="020B0502020202020204" pitchFamily="34" charset="0"/>
              </a:rPr>
              <a:t>A</a:t>
            </a:r>
          </a:p>
        </p:txBody>
      </p:sp>
      <p:sp>
        <p:nvSpPr>
          <p:cNvPr id="7" name="Rectangle: Rounded Corners 6">
            <a:extLst>
              <a:ext uri="{FF2B5EF4-FFF2-40B4-BE49-F238E27FC236}">
                <a16:creationId xmlns:a16="http://schemas.microsoft.com/office/drawing/2014/main" id="{C340CEF0-025B-2A20-B658-F659671FE454}"/>
              </a:ext>
            </a:extLst>
          </p:cNvPr>
          <p:cNvSpPr>
            <a:spLocks noChangeAspect="1"/>
          </p:cNvSpPr>
          <p:nvPr/>
        </p:nvSpPr>
        <p:spPr>
          <a:xfrm>
            <a:off x="8009712" y="1385730"/>
            <a:ext cx="914400" cy="914400"/>
          </a:xfrm>
          <a:prstGeom prst="roundRect">
            <a:avLst/>
          </a:prstGeom>
          <a:solidFill>
            <a:srgbClr val="F05C4F"/>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4400" b="1"/>
              <a:t>I</a:t>
            </a:r>
          </a:p>
        </p:txBody>
      </p:sp>
      <p:sp>
        <p:nvSpPr>
          <p:cNvPr id="8" name="Rectangle: Rounded Corners 7">
            <a:extLst>
              <a:ext uri="{FF2B5EF4-FFF2-40B4-BE49-F238E27FC236}">
                <a16:creationId xmlns:a16="http://schemas.microsoft.com/office/drawing/2014/main" id="{FE322453-96F5-BB43-C593-95E149BDCA93}"/>
              </a:ext>
            </a:extLst>
          </p:cNvPr>
          <p:cNvSpPr>
            <a:spLocks noChangeAspect="1"/>
          </p:cNvSpPr>
          <p:nvPr/>
        </p:nvSpPr>
        <p:spPr>
          <a:xfrm>
            <a:off x="10334053" y="1385730"/>
            <a:ext cx="914400" cy="914400"/>
          </a:xfrm>
          <a:prstGeom prst="roundRect">
            <a:avLst/>
          </a:prstGeom>
          <a:solidFill>
            <a:srgbClr val="292866"/>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es-419" sz="4400" b="1"/>
              <a:t>C</a:t>
            </a:r>
          </a:p>
        </p:txBody>
      </p:sp>
      <p:sp>
        <p:nvSpPr>
          <p:cNvPr id="10" name="TextBox 9">
            <a:extLst>
              <a:ext uri="{FF2B5EF4-FFF2-40B4-BE49-F238E27FC236}">
                <a16:creationId xmlns:a16="http://schemas.microsoft.com/office/drawing/2014/main" id="{D9EA558F-2BA9-24E0-CD66-A49A1D91A513}"/>
              </a:ext>
            </a:extLst>
          </p:cNvPr>
          <p:cNvSpPr txBox="1"/>
          <p:nvPr/>
        </p:nvSpPr>
        <p:spPr>
          <a:xfrm>
            <a:off x="232095" y="186282"/>
            <a:ext cx="3986605" cy="523220"/>
          </a:xfrm>
          <a:prstGeom prst="rect">
            <a:avLst/>
          </a:prstGeom>
          <a:noFill/>
        </p:spPr>
        <p:txBody>
          <a:bodyPr wrap="square">
            <a:spAutoFit/>
          </a:bodyPr>
          <a:lstStyle/>
          <a:p>
            <a:pPr rtl="0">
              <a:spcBef>
                <a:spcPts val="0"/>
              </a:spcBef>
              <a:spcAft>
                <a:spcPts val="0"/>
              </a:spcAft>
            </a:pPr>
            <a:r>
              <a:rPr lang="es-419" sz="2800" b="1" i="0" u="none" strike="noStrike" dirty="0">
                <a:solidFill>
                  <a:srgbClr val="001033"/>
                </a:solidFill>
                <a:effectLst/>
                <a:latin typeface="Century Gothic" panose="020B0502020202020204" pitchFamily="34" charset="0"/>
              </a:rPr>
              <a:t>Hoja de ruta</a:t>
            </a:r>
            <a:r>
              <a:rPr lang="es-419" sz="2800" b="1" i="0" u="none" strike="noStrike" dirty="0">
                <a:solidFill>
                  <a:srgbClr val="011033"/>
                </a:solidFill>
                <a:effectLst/>
                <a:latin typeface="Century Gothic" panose="020B0502020202020204" pitchFamily="34" charset="0"/>
              </a:rPr>
              <a:t> DMAIC </a:t>
            </a:r>
          </a:p>
        </p:txBody>
      </p:sp>
      <p:sp>
        <p:nvSpPr>
          <p:cNvPr id="4" name="TextBox 3">
            <a:extLst>
              <a:ext uri="{FF2B5EF4-FFF2-40B4-BE49-F238E27FC236}">
                <a16:creationId xmlns:a16="http://schemas.microsoft.com/office/drawing/2014/main" id="{0C743D0A-9E58-AE6F-3C6C-5437549892C8}"/>
              </a:ext>
            </a:extLst>
          </p:cNvPr>
          <p:cNvSpPr txBox="1"/>
          <p:nvPr/>
        </p:nvSpPr>
        <p:spPr>
          <a:xfrm>
            <a:off x="232096" y="6462586"/>
            <a:ext cx="11727810" cy="276999"/>
          </a:xfrm>
          <a:prstGeom prst="rect">
            <a:avLst/>
          </a:prstGeom>
          <a:noFill/>
        </p:spPr>
        <p:txBody>
          <a:bodyPr wrap="square" rtlCol="0">
            <a:spAutoFit/>
          </a:bodyPr>
          <a:lstStyle/>
          <a:p>
            <a:pPr marL="0" marR="0" algn="ctr" rtl="0"/>
            <a:r>
              <a:rPr lang="es-419"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Proporcionado por Smartsheet, Inc.</a:t>
            </a:r>
          </a:p>
        </p:txBody>
      </p:sp>
    </p:spTree>
    <p:extLst>
      <p:ext uri="{BB962C8B-B14F-4D97-AF65-F5344CB8AC3E}">
        <p14:creationId xmlns:p14="http://schemas.microsoft.com/office/powerpoint/2010/main" val="36312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a:solidFill>
                            <a:schemeClr val="tx1"/>
                          </a:solidFill>
                          <a:effectLst/>
                          <a:latin typeface="Century Gothic" panose="020B0502020202020204" pitchFamily="34" charset="0"/>
                        </a:rPr>
                        <a:t> </a:t>
                      </a:r>
                    </a:p>
                    <a:p>
                      <a:pPr marL="0" marR="0" rtl="0">
                        <a:spcBef>
                          <a:spcPts val="0"/>
                        </a:spcBef>
                        <a:spcAft>
                          <a:spcPts val="0"/>
                        </a:spcAft>
                      </a:pPr>
                      <a:r>
                        <a:rPr lang="es-419" sz="1400" b="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116</TotalTime>
  <Words>289</Words>
  <Application>Microsoft Office PowerPoint</Application>
  <PresentationFormat>Widescreen</PresentationFormat>
  <Paragraphs>51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Jessie Jiao</cp:lastModifiedBy>
  <cp:revision>17</cp:revision>
  <dcterms:created xsi:type="dcterms:W3CDTF">2024-06-23T02:36:30Z</dcterms:created>
  <dcterms:modified xsi:type="dcterms:W3CDTF">2025-04-21T07:40:01Z</dcterms:modified>
</cp:coreProperties>
</file>