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4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786B"/>
    <a:srgbClr val="EDBD65"/>
    <a:srgbClr val="898CE6"/>
    <a:srgbClr val="5CCD86"/>
    <a:srgbClr val="2FB98A"/>
    <a:srgbClr val="E7DE00"/>
    <a:srgbClr val="5CDEAE"/>
    <a:srgbClr val="99D5F7"/>
    <a:srgbClr val="AA99F9"/>
    <a:srgbClr val="C0C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61" autoAdjust="0"/>
    <p:restoredTop sz="86447"/>
  </p:normalViewPr>
  <p:slideViewPr>
    <p:cSldViewPr snapToGrid="0" snapToObjects="1">
      <p:cViewPr varScale="1">
        <p:scale>
          <a:sx n="113" d="100"/>
          <a:sy n="113" d="100"/>
        </p:scale>
        <p:origin x="114" y="97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4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99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61007" y="353237"/>
            <a:ext cx="99683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Plantilla de hoja de ruta de estrategia para productos de cinco años para PowerPoint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50FBD-DAC7-D341-47A4-2D3C898C78B0}"/>
              </a:ext>
            </a:extLst>
          </p:cNvPr>
          <p:cNvSpPr txBox="1"/>
          <p:nvPr/>
        </p:nvSpPr>
        <p:spPr>
          <a:xfrm>
            <a:off x="375154" y="1532147"/>
            <a:ext cx="4842306" cy="352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Cuándo utilizar esta plantilla: </a:t>
            </a:r>
            <a:r>
              <a:rPr lang="es-419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La alta gerencia y los planificadores estratégicos pueden esbozar y comunicar las metas estratégicas a largo plazo y los principales temas a lo largo de un período de cinco años.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Características notables de la plantilla: </a:t>
            </a:r>
            <a:r>
              <a:rPr lang="es-419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Esta plantilla proporciona una visión general de alto nivel de las iniciativas estratégicas, ideal para la planificación a largo plazo y la alineación de la visión.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C5B9B1-F534-605E-1171-1AA7CFA75A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520097" y="1689254"/>
            <a:ext cx="6349822" cy="3571775"/>
          </a:xfrm>
          <a:prstGeom prst="rect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  <a:effectLst>
            <a:outerShdw blurRad="63500" dist="254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F6A6D-7596-340E-2748-FBA46515864B}"/>
              </a:ext>
            </a:extLst>
          </p:cNvPr>
          <p:cNvSpPr txBox="1"/>
          <p:nvPr/>
        </p:nvSpPr>
        <p:spPr>
          <a:xfrm>
            <a:off x="4893733" y="6307517"/>
            <a:ext cx="7005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Hoja de ruta de la estrategia de productos de cinco años</a:t>
            </a:r>
          </a:p>
        </p:txBody>
      </p:sp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0F9FCB69-7104-6C93-4E70-78923C808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438644"/>
              </p:ext>
            </p:extLst>
          </p:nvPr>
        </p:nvGraphicFramePr>
        <p:xfrm>
          <a:off x="327120" y="307818"/>
          <a:ext cx="11571671" cy="584547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45551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1817390762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1546263835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187052363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745651107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3183355484"/>
                    </a:ext>
                  </a:extLst>
                </a:gridCol>
              </a:tblGrid>
              <a:tr h="5649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13129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 1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B98A">
                        <a:alpha val="854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858687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 2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8CE6">
                        <a:alpha val="9333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 3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BD6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02013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 4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78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25220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872241-8ABC-2675-C21F-E0FB4F7AD3E2}"/>
              </a:ext>
            </a:extLst>
          </p:cNvPr>
          <p:cNvSpPr/>
          <p:nvPr/>
        </p:nvSpPr>
        <p:spPr>
          <a:xfrm>
            <a:off x="1785150" y="970889"/>
            <a:ext cx="1766942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43F897-8AB7-A070-4B4B-4640C6550861}"/>
              </a:ext>
            </a:extLst>
          </p:cNvPr>
          <p:cNvSpPr/>
          <p:nvPr/>
        </p:nvSpPr>
        <p:spPr>
          <a:xfrm>
            <a:off x="3769201" y="970889"/>
            <a:ext cx="1766942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F1F7CE-879A-30E1-2810-8B4F66E373B3}"/>
              </a:ext>
            </a:extLst>
          </p:cNvPr>
          <p:cNvSpPr/>
          <p:nvPr/>
        </p:nvSpPr>
        <p:spPr>
          <a:xfrm>
            <a:off x="3763927" y="1371031"/>
            <a:ext cx="2197934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D18E93-294F-8776-F5C1-64E146A1B107}"/>
              </a:ext>
            </a:extLst>
          </p:cNvPr>
          <p:cNvSpPr/>
          <p:nvPr/>
        </p:nvSpPr>
        <p:spPr>
          <a:xfrm>
            <a:off x="2006852" y="1761808"/>
            <a:ext cx="2197935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0F25AB-FEA1-D250-D444-1350F51AE4CB}"/>
              </a:ext>
            </a:extLst>
          </p:cNvPr>
          <p:cNvSpPr/>
          <p:nvPr/>
        </p:nvSpPr>
        <p:spPr>
          <a:xfrm>
            <a:off x="6655858" y="980406"/>
            <a:ext cx="3022295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1DC025-C608-24F1-3A83-DBB956C47A43}"/>
              </a:ext>
            </a:extLst>
          </p:cNvPr>
          <p:cNvSpPr/>
          <p:nvPr/>
        </p:nvSpPr>
        <p:spPr>
          <a:xfrm>
            <a:off x="6301110" y="1359848"/>
            <a:ext cx="3244343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E1980B-25B5-9E3B-4272-6F4492F05B55}"/>
              </a:ext>
            </a:extLst>
          </p:cNvPr>
          <p:cNvSpPr/>
          <p:nvPr/>
        </p:nvSpPr>
        <p:spPr>
          <a:xfrm>
            <a:off x="8752089" y="1757489"/>
            <a:ext cx="2197934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73A557-C390-3996-5717-FE831F92757C}"/>
              </a:ext>
            </a:extLst>
          </p:cNvPr>
          <p:cNvSpPr/>
          <p:nvPr/>
        </p:nvSpPr>
        <p:spPr>
          <a:xfrm>
            <a:off x="10398369" y="1359848"/>
            <a:ext cx="1363281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19E51E8-2258-5182-E0F8-13E669CE5CA6}"/>
              </a:ext>
            </a:extLst>
          </p:cNvPr>
          <p:cNvSpPr/>
          <p:nvPr/>
        </p:nvSpPr>
        <p:spPr>
          <a:xfrm>
            <a:off x="1785150" y="2294311"/>
            <a:ext cx="1438696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E780531-1DA5-C8F6-E5C9-00FF82C5CF8F}"/>
              </a:ext>
            </a:extLst>
          </p:cNvPr>
          <p:cNvSpPr/>
          <p:nvPr/>
        </p:nvSpPr>
        <p:spPr>
          <a:xfrm>
            <a:off x="3769201" y="2294311"/>
            <a:ext cx="2192660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5E4A55A-7A45-F352-C0F9-910DD10A0D87}"/>
              </a:ext>
            </a:extLst>
          </p:cNvPr>
          <p:cNvSpPr/>
          <p:nvPr/>
        </p:nvSpPr>
        <p:spPr>
          <a:xfrm>
            <a:off x="1785150" y="3085230"/>
            <a:ext cx="4870708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F14651A-BEDD-C5AE-79DB-138911DC9C0F}"/>
              </a:ext>
            </a:extLst>
          </p:cNvPr>
          <p:cNvSpPr/>
          <p:nvPr/>
        </p:nvSpPr>
        <p:spPr>
          <a:xfrm>
            <a:off x="6507216" y="2303828"/>
            <a:ext cx="2244873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6FBF9AE-6F18-6040-D7F6-D736347BD55C}"/>
              </a:ext>
            </a:extLst>
          </p:cNvPr>
          <p:cNvSpPr/>
          <p:nvPr/>
        </p:nvSpPr>
        <p:spPr>
          <a:xfrm>
            <a:off x="6981542" y="2683270"/>
            <a:ext cx="2563911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C5F962C-3C1B-A413-8653-A87AB0AB511F}"/>
              </a:ext>
            </a:extLst>
          </p:cNvPr>
          <p:cNvSpPr/>
          <p:nvPr/>
        </p:nvSpPr>
        <p:spPr>
          <a:xfrm>
            <a:off x="9857085" y="3080911"/>
            <a:ext cx="1363282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4C7776A-0122-F2AD-0EEF-0FC67F2955F2}"/>
              </a:ext>
            </a:extLst>
          </p:cNvPr>
          <p:cNvSpPr/>
          <p:nvPr/>
        </p:nvSpPr>
        <p:spPr>
          <a:xfrm>
            <a:off x="10093569" y="2683270"/>
            <a:ext cx="1668081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0DCBF90-223B-81EC-7BAF-517D90FC8608}"/>
              </a:ext>
            </a:extLst>
          </p:cNvPr>
          <p:cNvSpPr/>
          <p:nvPr/>
        </p:nvSpPr>
        <p:spPr>
          <a:xfrm>
            <a:off x="1785150" y="3618809"/>
            <a:ext cx="4722066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402000-2A9A-FFF1-CB51-EEE256F7AD58}"/>
              </a:ext>
            </a:extLst>
          </p:cNvPr>
          <p:cNvSpPr/>
          <p:nvPr/>
        </p:nvSpPr>
        <p:spPr>
          <a:xfrm>
            <a:off x="3763927" y="4018951"/>
            <a:ext cx="1570073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D977B12-5F86-F5F3-7E6A-573F36BCFAF6}"/>
              </a:ext>
            </a:extLst>
          </p:cNvPr>
          <p:cNvSpPr/>
          <p:nvPr/>
        </p:nvSpPr>
        <p:spPr>
          <a:xfrm>
            <a:off x="2757129" y="4409728"/>
            <a:ext cx="2197935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598A00E-E7B2-37BE-47A3-C5824DCDD947}"/>
              </a:ext>
            </a:extLst>
          </p:cNvPr>
          <p:cNvSpPr/>
          <p:nvPr/>
        </p:nvSpPr>
        <p:spPr>
          <a:xfrm>
            <a:off x="6301110" y="4007768"/>
            <a:ext cx="3244343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5F451DA-631A-C5A1-7C72-A472A40E22E8}"/>
              </a:ext>
            </a:extLst>
          </p:cNvPr>
          <p:cNvSpPr/>
          <p:nvPr/>
        </p:nvSpPr>
        <p:spPr>
          <a:xfrm>
            <a:off x="7385073" y="4405409"/>
            <a:ext cx="3564950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499C934-B591-F0A7-5F32-F94738CD4C17}"/>
              </a:ext>
            </a:extLst>
          </p:cNvPr>
          <p:cNvSpPr/>
          <p:nvPr/>
        </p:nvSpPr>
        <p:spPr>
          <a:xfrm>
            <a:off x="9941169" y="4007768"/>
            <a:ext cx="1820481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86F883F-9E29-B579-10A2-F75638C61FCB}"/>
              </a:ext>
            </a:extLst>
          </p:cNvPr>
          <p:cNvSpPr/>
          <p:nvPr/>
        </p:nvSpPr>
        <p:spPr>
          <a:xfrm>
            <a:off x="1785149" y="4930306"/>
            <a:ext cx="1978777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8EF10B6-E77D-D992-F031-82AFCD0A6F42}"/>
              </a:ext>
            </a:extLst>
          </p:cNvPr>
          <p:cNvSpPr/>
          <p:nvPr/>
        </p:nvSpPr>
        <p:spPr>
          <a:xfrm>
            <a:off x="4114799" y="4930306"/>
            <a:ext cx="1421343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CD60589-6042-7B1B-F80C-88E593982408}"/>
              </a:ext>
            </a:extLst>
          </p:cNvPr>
          <p:cNvSpPr/>
          <p:nvPr/>
        </p:nvSpPr>
        <p:spPr>
          <a:xfrm>
            <a:off x="2532185" y="5330448"/>
            <a:ext cx="3429676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DA7A8AE-BB19-D1CE-30A5-2A35BB4218F5}"/>
              </a:ext>
            </a:extLst>
          </p:cNvPr>
          <p:cNvSpPr/>
          <p:nvPr/>
        </p:nvSpPr>
        <p:spPr>
          <a:xfrm>
            <a:off x="8546123" y="4939823"/>
            <a:ext cx="2585691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3D5A324-7698-2AC9-6C09-D9BB77DC53D4}"/>
              </a:ext>
            </a:extLst>
          </p:cNvPr>
          <p:cNvSpPr/>
          <p:nvPr/>
        </p:nvSpPr>
        <p:spPr>
          <a:xfrm>
            <a:off x="6301110" y="5319265"/>
            <a:ext cx="2245013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291211A-9088-6F52-81E9-E917E361260A}"/>
              </a:ext>
            </a:extLst>
          </p:cNvPr>
          <p:cNvSpPr/>
          <p:nvPr/>
        </p:nvSpPr>
        <p:spPr>
          <a:xfrm>
            <a:off x="7927728" y="5716906"/>
            <a:ext cx="3022295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3FF5DFB-BBE0-EE19-1D38-4A1BF0779183}"/>
              </a:ext>
            </a:extLst>
          </p:cNvPr>
          <p:cNvSpPr/>
          <p:nvPr/>
        </p:nvSpPr>
        <p:spPr>
          <a:xfrm>
            <a:off x="9659815" y="5319265"/>
            <a:ext cx="2101835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000">
                <a:latin typeface="Century Gothic" panose="020B0502020202020204" pitchFamily="34" charset="0"/>
              </a:rPr>
              <a:t>Descripción de la tarea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242752-9BD2-7347-2622-6EF0B9962702}"/>
              </a:ext>
            </a:extLst>
          </p:cNvPr>
          <p:cNvSpPr txBox="1"/>
          <p:nvPr/>
        </p:nvSpPr>
        <p:spPr>
          <a:xfrm>
            <a:off x="3918001" y="6587433"/>
            <a:ext cx="4345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Proporcionado</a:t>
            </a:r>
            <a:r>
              <a:rPr lang="en-US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en-US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por</a:t>
            </a:r>
            <a:r>
              <a:rPr lang="en-US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Smartsheet, Inc.</a:t>
            </a:r>
            <a:endParaRPr lang="en-US" sz="1200" dirty="0">
              <a:solidFill>
                <a:srgbClr val="001033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DESCARGO DE RESPONSABILIDAD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Todos los artículos, las plantillas o la información que proporcione Smartsheet en el sitio web son solo de referencia. Si bien nos esforzamos por mantener la información actualizada y correcta, no hacemos declaraciones ni garantías de ningún tipo, explícitas o implícitas, sobre la integridad, precisión, confiabilidad, idoneidad o disponibilidad con respecto al sitio web o la información, los artículos, las plantillas o los gráficos relacionados que figuran en el sitio web. Por lo tanto, la confianza que usted deposite en dicha información es estrictamente bajo su propio riesgo.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Gantt-Chart-with-Dependencies_PowerPoint" id="{66D5AC15-DC8F-1B4B-919D-6A46CB5EAC23}" vid="{6D174A49-E34E-2C40-9083-D339CF5F8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5103</TotalTime>
  <Words>333</Words>
  <Application>Microsoft Office PowerPoint</Application>
  <PresentationFormat>Widescreen</PresentationFormat>
  <Paragraphs>47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Larry Wang （王鹤杨）</cp:lastModifiedBy>
  <cp:revision>25</cp:revision>
  <cp:lastPrinted>2020-08-31T22:23:58Z</cp:lastPrinted>
  <dcterms:created xsi:type="dcterms:W3CDTF">2020-09-16T17:09:31Z</dcterms:created>
  <dcterms:modified xsi:type="dcterms:W3CDTF">2025-04-01T02:16:17Z</dcterms:modified>
</cp:coreProperties>
</file>