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99" r:id="rId2"/>
    <p:sldId id="259" r:id="rId3"/>
    <p:sldId id="296" r:id="rId4"/>
    <p:sldId id="297" r:id="rId5"/>
    <p:sldId id="298"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F8F3"/>
    <a:srgbClr val="FFE699"/>
    <a:srgbClr val="ABD2FF"/>
    <a:srgbClr val="FFC000"/>
    <a:srgbClr val="4DACA4"/>
    <a:srgbClr val="5E913E"/>
    <a:srgbClr val="F0A622"/>
    <a:srgbClr val="CE1D02"/>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460" autoAdjust="0"/>
    <p:restoredTop sz="94674"/>
  </p:normalViewPr>
  <p:slideViewPr>
    <p:cSldViewPr snapToGrid="0" snapToObjects="1">
      <p:cViewPr varScale="1">
        <p:scale>
          <a:sx n="120" d="100"/>
          <a:sy n="120" d="100"/>
        </p:scale>
        <p:origin x="108" y="8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0317A9-419A-6646-AC6B-F320B45746BD}" type="datetimeFigureOut">
              <a:rPr lang="en-US" smtClean="0"/>
              <a:t>4/1/2025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C2EF82-01A3-B544-8F84-F73457B7512B}" type="slidenum">
              <a:rPr lang="en-US" smtClean="0"/>
              <a:t>‹#›</a:t>
            </a:fld>
            <a:endParaRPr lang="en-US"/>
          </a:p>
        </p:txBody>
      </p:sp>
    </p:spTree>
    <p:extLst>
      <p:ext uri="{BB962C8B-B14F-4D97-AF65-F5344CB8AC3E}">
        <p14:creationId xmlns:p14="http://schemas.microsoft.com/office/powerpoint/2010/main" val="3273422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6</a:t>
            </a:fld>
            <a:endParaRPr/>
          </a:p>
        </p:txBody>
      </p:sp>
    </p:spTree>
    <p:extLst>
      <p:ext uri="{BB962C8B-B14F-4D97-AF65-F5344CB8AC3E}">
        <p14:creationId xmlns:p14="http://schemas.microsoft.com/office/powerpoint/2010/main" val="419404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4/1/2025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4/1/2025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Detalle arquitectónico de una escalera">
            <a:extLst>
              <a:ext uri="{FF2B5EF4-FFF2-40B4-BE49-F238E27FC236}">
                <a16:creationId xmlns:a16="http://schemas.microsoft.com/office/drawing/2014/main" id="{96ECB4F3-4DD0-35D2-5719-2AA4940BD9EA}"/>
              </a:ext>
            </a:extLst>
          </p:cNvPr>
          <p:cNvPicPr>
            <a:picLocks noChangeAspect="1"/>
          </p:cNvPicPr>
          <p:nvPr/>
        </p:nvPicPr>
        <p:blipFill>
          <a:blip r:embed="rId2">
            <a:alphaModFix amt="20000"/>
          </a:blip>
          <a:stretch>
            <a:fillRect/>
          </a:stretch>
        </p:blipFill>
        <p:spPr>
          <a:xfrm>
            <a:off x="0" y="0"/>
            <a:ext cx="12192000" cy="6858000"/>
          </a:xfrm>
          <a:prstGeom prst="rect">
            <a:avLst/>
          </a:prstGeom>
        </p:spPr>
      </p:pic>
      <p:sp>
        <p:nvSpPr>
          <p:cNvPr id="4" name="Google Shape;90;p1">
            <a:extLst>
              <a:ext uri="{FF2B5EF4-FFF2-40B4-BE49-F238E27FC236}">
                <a16:creationId xmlns:a16="http://schemas.microsoft.com/office/drawing/2014/main" id="{7B2C46B9-5823-ED02-CB5D-0EDE3218A98B}"/>
              </a:ext>
            </a:extLst>
          </p:cNvPr>
          <p:cNvSpPr txBox="1"/>
          <p:nvPr/>
        </p:nvSpPr>
        <p:spPr>
          <a:xfrm>
            <a:off x="249646" y="254470"/>
            <a:ext cx="7606243"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419" sz="3200" b="1" i="0" u="none" strike="noStrike" cap="none">
                <a:solidFill>
                  <a:srgbClr val="595959"/>
                </a:solidFill>
                <a:latin typeface="Century Gothic"/>
                <a:ea typeface="Century Gothic"/>
                <a:cs typeface="Century Gothic"/>
                <a:sym typeface="Century Gothic"/>
              </a:rPr>
              <a:t>Plantilla de hoja de ruta de desarrollo de productos Agile para PowerPoint</a:t>
            </a:r>
          </a:p>
        </p:txBody>
      </p:sp>
      <p:sp>
        <p:nvSpPr>
          <p:cNvPr id="5" name="Google Shape;91;p1">
            <a:extLst>
              <a:ext uri="{FF2B5EF4-FFF2-40B4-BE49-F238E27FC236}">
                <a16:creationId xmlns:a16="http://schemas.microsoft.com/office/drawing/2014/main" id="{56F0746F-EEEF-9D70-7185-56803FE77D8A}"/>
              </a:ext>
            </a:extLst>
          </p:cNvPr>
          <p:cNvSpPr txBox="1"/>
          <p:nvPr/>
        </p:nvSpPr>
        <p:spPr>
          <a:xfrm>
            <a:off x="302001" y="1532147"/>
            <a:ext cx="5601842" cy="4916690"/>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s-419" sz="1100" b="1" i="0" u="none" strike="noStrike" dirty="0">
                <a:solidFill>
                  <a:srgbClr val="000000"/>
                </a:solidFill>
                <a:latin typeface="Century Gothic"/>
                <a:ea typeface="Century Gothic"/>
                <a:cs typeface="Century Gothic"/>
                <a:sym typeface="Century Gothic"/>
              </a:rPr>
              <a:t>Cuándo usar esta plantilla: </a:t>
            </a:r>
            <a:r>
              <a:rPr lang="es-419" sz="1100" i="0" u="none" strike="noStrike" dirty="0">
                <a:solidFill>
                  <a:srgbClr val="000000"/>
                </a:solidFill>
                <a:latin typeface="Century Gothic"/>
                <a:ea typeface="Century Gothic"/>
                <a:cs typeface="Century Gothic"/>
                <a:sym typeface="Century Gothic"/>
              </a:rPr>
              <a:t>Utilice esta plantilla para gestionar y presentar proyectos complejos de desarrollo de productos utilizando metodologías Agile. Los gerentes de productos, los Scrum Masters y los equipos de desarrollo pueden usar esta plantilla para realizar un seguimiento de varios flujos y fases del proyecto a la vez, o en sesiones de planificación de </a:t>
            </a:r>
            <a:r>
              <a:rPr lang="es-419" sz="1100" i="0" u="none" strike="noStrike" dirty="0" err="1">
                <a:solidFill>
                  <a:srgbClr val="000000"/>
                </a:solidFill>
                <a:latin typeface="Century Gothic"/>
                <a:ea typeface="Century Gothic"/>
                <a:cs typeface="Century Gothic"/>
                <a:sym typeface="Century Gothic"/>
              </a:rPr>
              <a:t>sprints</a:t>
            </a:r>
            <a:r>
              <a:rPr lang="es-419" sz="1100" i="0" u="none" strike="noStrike" dirty="0">
                <a:solidFill>
                  <a:srgbClr val="000000"/>
                </a:solidFill>
                <a:latin typeface="Century Gothic"/>
                <a:ea typeface="Century Gothic"/>
                <a:cs typeface="Century Gothic"/>
                <a:sym typeface="Century Gothic"/>
              </a:rPr>
              <a:t> y retrospectivas Agile para garantizar una comunicación y alineación claras en todos los aspectos del proyecto.</a:t>
            </a:r>
          </a:p>
          <a:p>
            <a:pPr marL="0" marR="0" lvl="0" indent="0" algn="l" rtl="0">
              <a:lnSpc>
                <a:spcPct val="150000"/>
              </a:lnSpc>
              <a:spcBef>
                <a:spcPts val="0"/>
              </a:spcBef>
              <a:spcAft>
                <a:spcPts val="0"/>
              </a:spcAft>
              <a:buNone/>
            </a:pPr>
            <a:endParaRPr lang="en-US" sz="1100" b="1" i="0" u="none" strike="noStrike" dirty="0">
              <a:solidFill>
                <a:srgbClr val="000000"/>
              </a:solidFill>
              <a:latin typeface="Century Gothic"/>
              <a:ea typeface="Century Gothic"/>
              <a:cs typeface="Century Gothic"/>
              <a:sym typeface="Century Gothic"/>
            </a:endParaRPr>
          </a:p>
          <a:p>
            <a:pPr marL="0" marR="0" lvl="0" indent="0" algn="l" rtl="0">
              <a:lnSpc>
                <a:spcPct val="150000"/>
              </a:lnSpc>
              <a:spcBef>
                <a:spcPts val="0"/>
              </a:spcBef>
              <a:spcAft>
                <a:spcPts val="0"/>
              </a:spcAft>
              <a:buNone/>
            </a:pPr>
            <a:r>
              <a:rPr lang="es-419" sz="1100" i="0" u="none" strike="noStrike" dirty="0">
                <a:solidFill>
                  <a:srgbClr val="000000"/>
                </a:solidFill>
                <a:latin typeface="Century Gothic"/>
                <a:ea typeface="Century Gothic"/>
                <a:cs typeface="Century Gothic"/>
                <a:sym typeface="Century Gothic"/>
              </a:rPr>
              <a:t>Características destacadas de la plantilla: La plantilla incluye diapositivas para el producto, el desarrollo, la experiencia del usuario y la garantía de calidad Juntos, proporcionan una visión integral de todo el proceso de desarrollo del producto. Cada diapositiva ofrece una línea de tiempo detallada para cada trimestre, lo que le permite realizar un seguimiento preciso de las actividades clave, como los resúmenes de la hoja de ruta, los requisitos de usuario y los lanzamientos de características. La clave de estado codificada por colores y los flujos de trabajo ayudan a visualizar el progreso y las dependencias, por lo que es fácil identificar los cuellos de botella y ajustar los planes en consecuencia. También puede personalizar la plantilla al actualizar las descripciones y las líneas de tiempo de las tareas. </a:t>
            </a:r>
          </a:p>
        </p:txBody>
      </p:sp>
      <p:pic>
        <p:nvPicPr>
          <p:cNvPr id="7" name="Google Shape;92;p1">
            <a:extLst>
              <a:ext uri="{FF2B5EF4-FFF2-40B4-BE49-F238E27FC236}">
                <a16:creationId xmlns:a16="http://schemas.microsoft.com/office/drawing/2014/main" id="{BD093060-18B5-1C6D-0E8B-FDBB97C9E246}"/>
              </a:ext>
            </a:extLst>
          </p:cNvPr>
          <p:cNvPicPr preferRelativeResize="0"/>
          <p:nvPr/>
        </p:nvPicPr>
        <p:blipFill>
          <a:blip r:embed="rId3"/>
          <a:srcRect/>
          <a:stretch/>
        </p:blipFill>
        <p:spPr>
          <a:xfrm>
            <a:off x="6482270" y="1656836"/>
            <a:ext cx="5351550" cy="3010247"/>
          </a:xfrm>
          <a:prstGeom prst="rect">
            <a:avLst/>
          </a:prstGeom>
          <a:noFill/>
          <a:ln>
            <a:noFill/>
          </a:ln>
          <a:effectLst>
            <a:outerShdw blurRad="152400" dist="38100" dir="2700000" sx="101000" sy="101000" algn="tl" rotWithShape="0">
              <a:srgbClr val="000000">
                <a:alpha val="40000"/>
              </a:srgbClr>
            </a:outerShdw>
          </a:effectLst>
        </p:spPr>
      </p:pic>
    </p:spTree>
    <p:extLst>
      <p:ext uri="{BB962C8B-B14F-4D97-AF65-F5344CB8AC3E}">
        <p14:creationId xmlns:p14="http://schemas.microsoft.com/office/powerpoint/2010/main" val="111268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9" name="Picture 28" descr="Detalle arquitectónico de una escalera">
            <a:extLst>
              <a:ext uri="{FF2B5EF4-FFF2-40B4-BE49-F238E27FC236}">
                <a16:creationId xmlns:a16="http://schemas.microsoft.com/office/drawing/2014/main" id="{F66EE177-8B2B-B9AD-5485-715B49DED6E9}"/>
              </a:ext>
            </a:extLst>
          </p:cNvPr>
          <p:cNvPicPr>
            <a:picLocks noChangeAspect="1"/>
          </p:cNvPicPr>
          <p:nvPr/>
        </p:nvPicPr>
        <p:blipFill>
          <a:blip r:embed="rId2">
            <a:alphaModFix amt="20000"/>
          </a:blip>
          <a:stretch>
            <a:fillRect/>
          </a:stretch>
        </p:blipFill>
        <p:spPr>
          <a:xfrm>
            <a:off x="0" y="0"/>
            <a:ext cx="12192000" cy="6858000"/>
          </a:xfrm>
          <a:prstGeom prst="rect">
            <a:avLst/>
          </a:prstGeom>
        </p:spPr>
      </p:pic>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2478215592"/>
              </p:ext>
            </p:extLst>
          </p:nvPr>
        </p:nvGraphicFramePr>
        <p:xfrm>
          <a:off x="307579" y="864300"/>
          <a:ext cx="11571399" cy="5204536"/>
        </p:xfrm>
        <a:graphic>
          <a:graphicData uri="http://schemas.openxmlformats.org/drawingml/2006/table">
            <a:tbl>
              <a:tblPr firstRow="1" bandRow="1">
                <a:tableStyleId>{5C22544A-7EE6-4342-B048-85BDC9FD1C3A}</a:tableStyleId>
              </a:tblPr>
              <a:tblGrid>
                <a:gridCol w="808690">
                  <a:extLst>
                    <a:ext uri="{9D8B030D-6E8A-4147-A177-3AD203B41FA5}">
                      <a16:colId xmlns:a16="http://schemas.microsoft.com/office/drawing/2014/main" val="29275947"/>
                    </a:ext>
                  </a:extLst>
                </a:gridCol>
                <a:gridCol w="448673">
                  <a:extLst>
                    <a:ext uri="{9D8B030D-6E8A-4147-A177-3AD203B41FA5}">
                      <a16:colId xmlns:a16="http://schemas.microsoft.com/office/drawing/2014/main" val="3560745509"/>
                    </a:ext>
                  </a:extLst>
                </a:gridCol>
                <a:gridCol w="448673">
                  <a:extLst>
                    <a:ext uri="{9D8B030D-6E8A-4147-A177-3AD203B41FA5}">
                      <a16:colId xmlns:a16="http://schemas.microsoft.com/office/drawing/2014/main" val="1192208230"/>
                    </a:ext>
                  </a:extLst>
                </a:gridCol>
                <a:gridCol w="443230">
                  <a:extLst>
                    <a:ext uri="{9D8B030D-6E8A-4147-A177-3AD203B41FA5}">
                      <a16:colId xmlns:a16="http://schemas.microsoft.com/office/drawing/2014/main" val="4102889621"/>
                    </a:ext>
                  </a:extLst>
                </a:gridCol>
                <a:gridCol w="448673">
                  <a:extLst>
                    <a:ext uri="{9D8B030D-6E8A-4147-A177-3AD203B41FA5}">
                      <a16:colId xmlns:a16="http://schemas.microsoft.com/office/drawing/2014/main" val="855809354"/>
                    </a:ext>
                  </a:extLst>
                </a:gridCol>
                <a:gridCol w="448673">
                  <a:extLst>
                    <a:ext uri="{9D8B030D-6E8A-4147-A177-3AD203B41FA5}">
                      <a16:colId xmlns:a16="http://schemas.microsoft.com/office/drawing/2014/main" val="2411451484"/>
                    </a:ext>
                  </a:extLst>
                </a:gridCol>
                <a:gridCol w="448673">
                  <a:extLst>
                    <a:ext uri="{9D8B030D-6E8A-4147-A177-3AD203B41FA5}">
                      <a16:colId xmlns:a16="http://schemas.microsoft.com/office/drawing/2014/main" val="1772823707"/>
                    </a:ext>
                  </a:extLst>
                </a:gridCol>
                <a:gridCol w="448673">
                  <a:extLst>
                    <a:ext uri="{9D8B030D-6E8A-4147-A177-3AD203B41FA5}">
                      <a16:colId xmlns:a16="http://schemas.microsoft.com/office/drawing/2014/main" val="2478627590"/>
                    </a:ext>
                  </a:extLst>
                </a:gridCol>
                <a:gridCol w="448673">
                  <a:extLst>
                    <a:ext uri="{9D8B030D-6E8A-4147-A177-3AD203B41FA5}">
                      <a16:colId xmlns:a16="http://schemas.microsoft.com/office/drawing/2014/main" val="2106133440"/>
                    </a:ext>
                  </a:extLst>
                </a:gridCol>
                <a:gridCol w="448673">
                  <a:extLst>
                    <a:ext uri="{9D8B030D-6E8A-4147-A177-3AD203B41FA5}">
                      <a16:colId xmlns:a16="http://schemas.microsoft.com/office/drawing/2014/main" val="1409455263"/>
                    </a:ext>
                  </a:extLst>
                </a:gridCol>
                <a:gridCol w="448673">
                  <a:extLst>
                    <a:ext uri="{9D8B030D-6E8A-4147-A177-3AD203B41FA5}">
                      <a16:colId xmlns:a16="http://schemas.microsoft.com/office/drawing/2014/main" val="2627021225"/>
                    </a:ext>
                  </a:extLst>
                </a:gridCol>
                <a:gridCol w="448673">
                  <a:extLst>
                    <a:ext uri="{9D8B030D-6E8A-4147-A177-3AD203B41FA5}">
                      <a16:colId xmlns:a16="http://schemas.microsoft.com/office/drawing/2014/main" val="3466137375"/>
                    </a:ext>
                  </a:extLst>
                </a:gridCol>
                <a:gridCol w="448673">
                  <a:extLst>
                    <a:ext uri="{9D8B030D-6E8A-4147-A177-3AD203B41FA5}">
                      <a16:colId xmlns:a16="http://schemas.microsoft.com/office/drawing/2014/main" val="3698054950"/>
                    </a:ext>
                  </a:extLst>
                </a:gridCol>
                <a:gridCol w="448673">
                  <a:extLst>
                    <a:ext uri="{9D8B030D-6E8A-4147-A177-3AD203B41FA5}">
                      <a16:colId xmlns:a16="http://schemas.microsoft.com/office/drawing/2014/main" val="4293588345"/>
                    </a:ext>
                  </a:extLst>
                </a:gridCol>
                <a:gridCol w="448673">
                  <a:extLst>
                    <a:ext uri="{9D8B030D-6E8A-4147-A177-3AD203B41FA5}">
                      <a16:colId xmlns:a16="http://schemas.microsoft.com/office/drawing/2014/main" val="3580867955"/>
                    </a:ext>
                  </a:extLst>
                </a:gridCol>
                <a:gridCol w="448673">
                  <a:extLst>
                    <a:ext uri="{9D8B030D-6E8A-4147-A177-3AD203B41FA5}">
                      <a16:colId xmlns:a16="http://schemas.microsoft.com/office/drawing/2014/main" val="1005002453"/>
                    </a:ext>
                  </a:extLst>
                </a:gridCol>
                <a:gridCol w="448673">
                  <a:extLst>
                    <a:ext uri="{9D8B030D-6E8A-4147-A177-3AD203B41FA5}">
                      <a16:colId xmlns:a16="http://schemas.microsoft.com/office/drawing/2014/main" val="3795648227"/>
                    </a:ext>
                  </a:extLst>
                </a:gridCol>
                <a:gridCol w="448673">
                  <a:extLst>
                    <a:ext uri="{9D8B030D-6E8A-4147-A177-3AD203B41FA5}">
                      <a16:colId xmlns:a16="http://schemas.microsoft.com/office/drawing/2014/main" val="1306395828"/>
                    </a:ext>
                  </a:extLst>
                </a:gridCol>
                <a:gridCol w="448673">
                  <a:extLst>
                    <a:ext uri="{9D8B030D-6E8A-4147-A177-3AD203B41FA5}">
                      <a16:colId xmlns:a16="http://schemas.microsoft.com/office/drawing/2014/main" val="860735548"/>
                    </a:ext>
                  </a:extLst>
                </a:gridCol>
                <a:gridCol w="448673">
                  <a:extLst>
                    <a:ext uri="{9D8B030D-6E8A-4147-A177-3AD203B41FA5}">
                      <a16:colId xmlns:a16="http://schemas.microsoft.com/office/drawing/2014/main" val="1452070690"/>
                    </a:ext>
                  </a:extLst>
                </a:gridCol>
                <a:gridCol w="448673">
                  <a:extLst>
                    <a:ext uri="{9D8B030D-6E8A-4147-A177-3AD203B41FA5}">
                      <a16:colId xmlns:a16="http://schemas.microsoft.com/office/drawing/2014/main" val="2857320515"/>
                    </a:ext>
                  </a:extLst>
                </a:gridCol>
                <a:gridCol w="448673">
                  <a:extLst>
                    <a:ext uri="{9D8B030D-6E8A-4147-A177-3AD203B41FA5}">
                      <a16:colId xmlns:a16="http://schemas.microsoft.com/office/drawing/2014/main" val="410285874"/>
                    </a:ext>
                  </a:extLst>
                </a:gridCol>
                <a:gridCol w="448673">
                  <a:extLst>
                    <a:ext uri="{9D8B030D-6E8A-4147-A177-3AD203B41FA5}">
                      <a16:colId xmlns:a16="http://schemas.microsoft.com/office/drawing/2014/main" val="3665994426"/>
                    </a:ext>
                  </a:extLst>
                </a:gridCol>
                <a:gridCol w="448673">
                  <a:extLst>
                    <a:ext uri="{9D8B030D-6E8A-4147-A177-3AD203B41FA5}">
                      <a16:colId xmlns:a16="http://schemas.microsoft.com/office/drawing/2014/main" val="1060021454"/>
                    </a:ext>
                  </a:extLst>
                </a:gridCol>
                <a:gridCol w="448673">
                  <a:extLst>
                    <a:ext uri="{9D8B030D-6E8A-4147-A177-3AD203B41FA5}">
                      <a16:colId xmlns:a16="http://schemas.microsoft.com/office/drawing/2014/main" val="1554453249"/>
                    </a:ext>
                  </a:extLst>
                </a:gridCol>
              </a:tblGrid>
              <a:tr h="313959">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rtl="0"/>
                      <a:r>
                        <a:rPr lang="es-419" sz="1000">
                          <a:solidFill>
                            <a:schemeClr val="tx1"/>
                          </a:solidFill>
                          <a:latin typeface="Century Gothic" panose="020B0502020202020204" pitchFamily="34" charset="0"/>
                        </a:rPr>
                        <a:t>20XX - T3 </a:t>
                      </a:r>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64297">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419" sz="800" b="1" dirty="0">
                          <a:solidFill>
                            <a:schemeClr val="tx1"/>
                          </a:solidFill>
                          <a:latin typeface="Century Gothic" panose="020B0502020202020204" pitchFamily="34" charset="0"/>
                        </a:rPr>
                        <a:t>JUL</a:t>
                      </a:r>
                    </a:p>
                  </a:txBody>
                  <a:tcPr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AGO</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SEP</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DIC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ENE</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ABR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JUL</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AGO</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SEP</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DIC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ENE</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ABR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50292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419" sz="1800" b="0">
                          <a:solidFill>
                            <a:schemeClr val="tx1"/>
                          </a:solidFill>
                          <a:latin typeface="Century Gothic" panose="020B0502020202020204" pitchFamily="34" charset="0"/>
                        </a:rPr>
                        <a:t>PRODUCTO </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502920">
                <a:tc>
                  <a:txBody>
                    <a:bodyPr/>
                    <a:lstStyle/>
                    <a:p>
                      <a:pPr marL="0" marR="0" rtl="0">
                        <a:spcBef>
                          <a:spcPts val="0"/>
                        </a:spcBef>
                        <a:spcAft>
                          <a:spcPts val="0"/>
                        </a:spcAft>
                      </a:pPr>
                      <a:r>
                        <a:rPr lang="es-419"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Resumen de la hoja de ruta</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02920">
                <a:tc>
                  <a:txBody>
                    <a:bodyPr/>
                    <a:lstStyle/>
                    <a:p>
                      <a:pPr marL="0" marR="0" rtl="0">
                        <a:spcBef>
                          <a:spcPts val="0"/>
                        </a:spcBef>
                        <a:spcAft>
                          <a:spcPts val="0"/>
                        </a:spcAft>
                      </a:pPr>
                      <a:r>
                        <a:rPr lang="es-419"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Requisitos del usuario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02920">
                <a:tc>
                  <a:txBody>
                    <a:bodyPr/>
                    <a:lstStyle/>
                    <a:p>
                      <a:pPr marL="0" marR="0" rtl="0">
                        <a:spcBef>
                          <a:spcPts val="0"/>
                        </a:spcBef>
                        <a:spcAft>
                          <a:spcPts val="0"/>
                        </a:spcAft>
                      </a:pPr>
                      <a:r>
                        <a:rPr lang="es-419" sz="800">
                          <a:solidFill>
                            <a:srgbClr val="000000"/>
                          </a:solidFill>
                          <a:effectLst/>
                          <a:latin typeface="Century Gothic" panose="020B0502020202020204" pitchFamily="34" charset="0"/>
                          <a:ea typeface="Cambria" panose="02040503050406030204" pitchFamily="18" charset="0"/>
                          <a:cs typeface="Arial" panose="020B0604020202020204" pitchFamily="34" charset="0"/>
                        </a:rPr>
                        <a:t>Requisitos de funciones</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502920">
                <a:tc>
                  <a:txBody>
                    <a:bodyPr/>
                    <a:lstStyle/>
                    <a:p>
                      <a:pPr marL="0" marR="0" rtl="0">
                        <a:spcBef>
                          <a:spcPts val="0"/>
                        </a:spcBef>
                        <a:spcAft>
                          <a:spcPts val="0"/>
                        </a:spcAft>
                      </a:pPr>
                      <a:r>
                        <a:rPr lang="es-419" sz="800">
                          <a:solidFill>
                            <a:srgbClr val="000000"/>
                          </a:solidFill>
                          <a:effectLst/>
                          <a:latin typeface="Century Gothic" panose="020B0502020202020204" pitchFamily="34" charset="0"/>
                          <a:ea typeface="Cambria" panose="02040503050406030204" pitchFamily="18" charset="0"/>
                          <a:cs typeface="Arial" panose="020B0604020202020204" pitchFamily="34" charset="0"/>
                        </a:rPr>
                        <a:t>Lanzamiento de funciones</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502920">
                <a:tc>
                  <a:txBody>
                    <a:bodyPr/>
                    <a:lstStyle/>
                    <a:p>
                      <a:pPr marL="0" marR="0" rtl="0">
                        <a:spcBef>
                          <a:spcPts val="0"/>
                        </a:spcBef>
                        <a:spcAft>
                          <a:spcPts val="0"/>
                        </a:spcAft>
                      </a:pPr>
                      <a:r>
                        <a:rPr lang="es-419"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Pruebas </a:t>
                      </a:r>
                      <a:br>
                        <a:rPr lang="es-419"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br>
                      <a:r>
                        <a:rPr lang="es-419"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piloto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502920">
                <a:tc>
                  <a:txBody>
                    <a:bodyPr/>
                    <a:lstStyle/>
                    <a:p>
                      <a:pPr marL="0" marR="0" rtl="0">
                        <a:spcBef>
                          <a:spcPts val="0"/>
                        </a:spcBef>
                        <a:spcAft>
                          <a:spcPts val="0"/>
                        </a:spcAft>
                      </a:pPr>
                      <a:r>
                        <a:rPr lang="es-419" sz="800">
                          <a:solidFill>
                            <a:srgbClr val="000000"/>
                          </a:solidFill>
                          <a:effectLst/>
                          <a:latin typeface="Century Gothic" panose="020B0502020202020204" pitchFamily="34" charset="0"/>
                          <a:ea typeface="Cambria" panose="02040503050406030204" pitchFamily="18" charset="0"/>
                          <a:cs typeface="Arial" panose="020B0604020202020204" pitchFamily="34" charset="0"/>
                        </a:rPr>
                        <a:t>Análisis de comentarios</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502920">
                <a:tc>
                  <a:txBody>
                    <a:bodyPr/>
                    <a:lstStyle/>
                    <a:p>
                      <a:pPr marL="0" marR="0" rtl="0">
                        <a:spcBef>
                          <a:spcPts val="0"/>
                        </a:spcBef>
                        <a:spcAft>
                          <a:spcPts val="0"/>
                        </a:spcAft>
                      </a:pPr>
                      <a:r>
                        <a:rPr lang="es-419" sz="800">
                          <a:solidFill>
                            <a:srgbClr val="000000"/>
                          </a:solidFill>
                          <a:effectLst/>
                          <a:latin typeface="Century Gothic" panose="020B0502020202020204" pitchFamily="34" charset="0"/>
                          <a:ea typeface="Cambria" panose="02040503050406030204" pitchFamily="18" charset="0"/>
                          <a:cs typeface="Arial" panose="020B0604020202020204" pitchFamily="34" charset="0"/>
                        </a:rPr>
                        <a:t>Pruebas del cliente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r h="502920">
                <a:tc>
                  <a:txBody>
                    <a:bodyPr/>
                    <a:lstStyle/>
                    <a:p>
                      <a:pPr marL="0" marR="0" rtl="0">
                        <a:spcBef>
                          <a:spcPts val="0"/>
                        </a:spcBef>
                        <a:spcAft>
                          <a:spcPts val="0"/>
                        </a:spcAft>
                      </a:pPr>
                      <a:r>
                        <a:rPr lang="es-419" sz="800">
                          <a:solidFill>
                            <a:srgbClr val="000000"/>
                          </a:solidFill>
                          <a:effectLst/>
                          <a:latin typeface="Century Gothic" panose="020B0502020202020204" pitchFamily="34" charset="0"/>
                          <a:ea typeface="Cambria" panose="02040503050406030204" pitchFamily="18" charset="0"/>
                          <a:cs typeface="Arial" panose="020B0604020202020204" pitchFamily="34" charset="0"/>
                        </a:rPr>
                        <a:t>Análisis de las pruebas</a:t>
                      </a:r>
                    </a:p>
                  </a:txBody>
                  <a:tcPr marR="0" marT="0" marB="0" anchor="ctr">
                    <a:lnL w="1270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92172007"/>
                  </a:ext>
                </a:extLst>
              </a:tr>
            </a:tbl>
          </a:graphicData>
        </a:graphic>
      </p:graphicFrame>
      <p:sp>
        <p:nvSpPr>
          <p:cNvPr id="5" name="TextBox 4">
            <a:extLst>
              <a:ext uri="{FF2B5EF4-FFF2-40B4-BE49-F238E27FC236}">
                <a16:creationId xmlns:a16="http://schemas.microsoft.com/office/drawing/2014/main" id="{96816773-0376-E340-99F3-CC880C7F6F54}"/>
              </a:ext>
            </a:extLst>
          </p:cNvPr>
          <p:cNvSpPr txBox="1"/>
          <p:nvPr/>
        </p:nvSpPr>
        <p:spPr>
          <a:xfrm>
            <a:off x="3372599" y="6235427"/>
            <a:ext cx="8528094" cy="246221"/>
          </a:xfrm>
          <a:prstGeom prst="rect">
            <a:avLst/>
          </a:prstGeom>
          <a:noFill/>
        </p:spPr>
        <p:txBody>
          <a:bodyPr wrap="square" rtlCol="0">
            <a:spAutoFit/>
          </a:bodyPr>
          <a:lstStyle/>
          <a:p>
            <a:pPr rtl="0"/>
            <a:r>
              <a:rPr lang="es-419" sz="1000" b="1" dirty="0">
                <a:latin typeface="Century Gothic" panose="020B0502020202020204" pitchFamily="34" charset="0"/>
              </a:rPr>
              <a:t>CLAVE DE ESTADO</a:t>
            </a:r>
            <a:r>
              <a:rPr lang="es-419" sz="1000" dirty="0">
                <a:latin typeface="Century Gothic" panose="020B0502020202020204" pitchFamily="34" charset="0"/>
              </a:rPr>
              <a:t> 	FLUJO 1 		FLUJO 2 		FLUJO 3 		FLUJO 4</a:t>
            </a:r>
          </a:p>
        </p:txBody>
      </p:sp>
      <p:sp>
        <p:nvSpPr>
          <p:cNvPr id="21" name="Rounded Rectangle 20">
            <a:extLst>
              <a:ext uri="{FF2B5EF4-FFF2-40B4-BE49-F238E27FC236}">
                <a16:creationId xmlns:a16="http://schemas.microsoft.com/office/drawing/2014/main" id="{00000000-0008-0000-0000-000026000000}"/>
              </a:ext>
            </a:extLst>
          </p:cNvPr>
          <p:cNvSpPr/>
          <p:nvPr/>
        </p:nvSpPr>
        <p:spPr>
          <a:xfrm>
            <a:off x="1441673" y="2152558"/>
            <a:ext cx="915614" cy="274320"/>
          </a:xfrm>
          <a:prstGeom prst="roundRect">
            <a:avLst/>
          </a:prstGeom>
          <a:solidFill>
            <a:srgbClr val="FFE699"/>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700" b="1">
                <a:solidFill>
                  <a:schemeClr val="tx1"/>
                </a:solidFill>
                <a:latin typeface="Century Gothic" panose="020B0502020202020204" pitchFamily="34" charset="0"/>
                <a:ea typeface="Arial" charset="0"/>
                <a:cs typeface="Arial" charset="0"/>
              </a:rPr>
              <a:t>TEXTO</a:t>
            </a:r>
          </a:p>
        </p:txBody>
      </p:sp>
      <p:sp>
        <p:nvSpPr>
          <p:cNvPr id="22" name="Rounded Rectangle 21">
            <a:extLst>
              <a:ext uri="{FF2B5EF4-FFF2-40B4-BE49-F238E27FC236}">
                <a16:creationId xmlns:a16="http://schemas.microsoft.com/office/drawing/2014/main" id="{00000000-0008-0000-0000-00002A000000}"/>
              </a:ext>
            </a:extLst>
          </p:cNvPr>
          <p:cNvSpPr/>
          <p:nvPr/>
        </p:nvSpPr>
        <p:spPr>
          <a:xfrm>
            <a:off x="2437407" y="2155129"/>
            <a:ext cx="476408" cy="274320"/>
          </a:xfrm>
          <a:prstGeom prst="roundRect">
            <a:avLst/>
          </a:prstGeom>
          <a:solidFill>
            <a:srgbClr val="FFC000"/>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700" b="1" dirty="0">
                <a:solidFill>
                  <a:schemeClr val="tx1"/>
                </a:solidFill>
                <a:latin typeface="Century Gothic" panose="020B0502020202020204" pitchFamily="34" charset="0"/>
                <a:ea typeface="Arial" charset="0"/>
                <a:cs typeface="Arial" charset="0"/>
              </a:rPr>
              <a:t>TEXTO</a:t>
            </a:r>
          </a:p>
        </p:txBody>
      </p:sp>
      <p:sp>
        <p:nvSpPr>
          <p:cNvPr id="24" name="Rounded Rectangle 23">
            <a:extLst>
              <a:ext uri="{FF2B5EF4-FFF2-40B4-BE49-F238E27FC236}">
                <a16:creationId xmlns:a16="http://schemas.microsoft.com/office/drawing/2014/main" id="{00000000-0008-0000-0000-00002C000000}"/>
              </a:ext>
            </a:extLst>
          </p:cNvPr>
          <p:cNvSpPr/>
          <p:nvPr/>
        </p:nvSpPr>
        <p:spPr>
          <a:xfrm>
            <a:off x="4746976" y="2152558"/>
            <a:ext cx="476409" cy="274320"/>
          </a:xfrm>
          <a:prstGeom prst="roundRect">
            <a:avLst/>
          </a:prstGeom>
          <a:solidFill>
            <a:srgbClr val="C4F8F3"/>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700" b="1">
                <a:solidFill>
                  <a:schemeClr val="tx1"/>
                </a:solidFill>
                <a:latin typeface="Century Gothic" panose="020B0502020202020204" pitchFamily="34" charset="0"/>
                <a:ea typeface="Arial" charset="0"/>
                <a:cs typeface="Arial" charset="0"/>
              </a:rPr>
              <a:t>TEXTO</a:t>
            </a:r>
          </a:p>
        </p:txBody>
      </p:sp>
      <p:sp>
        <p:nvSpPr>
          <p:cNvPr id="25" name="Rounded Rectangle 24">
            <a:extLst>
              <a:ext uri="{FF2B5EF4-FFF2-40B4-BE49-F238E27FC236}">
                <a16:creationId xmlns:a16="http://schemas.microsoft.com/office/drawing/2014/main" id="{00000000-0008-0000-0000-000030000000}"/>
              </a:ext>
            </a:extLst>
          </p:cNvPr>
          <p:cNvSpPr/>
          <p:nvPr/>
        </p:nvSpPr>
        <p:spPr>
          <a:xfrm>
            <a:off x="2937030" y="2152558"/>
            <a:ext cx="1758106" cy="274320"/>
          </a:xfrm>
          <a:prstGeom prst="roundRect">
            <a:avLst/>
          </a:prstGeom>
          <a:solidFill>
            <a:srgbClr val="ABD2FF"/>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700" b="1">
                <a:solidFill>
                  <a:schemeClr val="tx1"/>
                </a:solidFill>
                <a:latin typeface="Century Gothic" panose="020B0502020202020204" pitchFamily="34" charset="0"/>
                <a:ea typeface="Arial" charset="0"/>
                <a:cs typeface="Arial" charset="0"/>
              </a:rPr>
              <a:t>TEXTO</a:t>
            </a:r>
          </a:p>
        </p:txBody>
      </p:sp>
      <p:sp>
        <p:nvSpPr>
          <p:cNvPr id="36" name="Rounded Rectangle 35">
            <a:extLst>
              <a:ext uri="{FF2B5EF4-FFF2-40B4-BE49-F238E27FC236}">
                <a16:creationId xmlns:a16="http://schemas.microsoft.com/office/drawing/2014/main" id="{FC2C01B2-729A-634F-899B-1ED4C764A0EB}"/>
              </a:ext>
            </a:extLst>
          </p:cNvPr>
          <p:cNvSpPr/>
          <p:nvPr/>
        </p:nvSpPr>
        <p:spPr>
          <a:xfrm>
            <a:off x="4940960" y="6288000"/>
            <a:ext cx="282425" cy="146304"/>
          </a:xfrm>
          <a:prstGeom prst="roundRect">
            <a:avLst/>
          </a:prstGeom>
          <a:solidFill>
            <a:srgbClr val="FFE699"/>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7" name="Rounded Rectangle 36">
            <a:extLst>
              <a:ext uri="{FF2B5EF4-FFF2-40B4-BE49-F238E27FC236}">
                <a16:creationId xmlns:a16="http://schemas.microsoft.com/office/drawing/2014/main" id="{1A584EA9-6707-034F-AF4C-B8070F5392FE}"/>
              </a:ext>
            </a:extLst>
          </p:cNvPr>
          <p:cNvSpPr/>
          <p:nvPr/>
        </p:nvSpPr>
        <p:spPr>
          <a:xfrm>
            <a:off x="6780362" y="6288000"/>
            <a:ext cx="282425" cy="146304"/>
          </a:xfrm>
          <a:prstGeom prst="roundRect">
            <a:avLst/>
          </a:prstGeom>
          <a:solidFill>
            <a:srgbClr val="FFC000"/>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8" name="Rounded Rectangle 37">
            <a:extLst>
              <a:ext uri="{FF2B5EF4-FFF2-40B4-BE49-F238E27FC236}">
                <a16:creationId xmlns:a16="http://schemas.microsoft.com/office/drawing/2014/main" id="{1101C932-D445-4641-B50A-6947FF0598A5}"/>
              </a:ext>
            </a:extLst>
          </p:cNvPr>
          <p:cNvSpPr/>
          <p:nvPr/>
        </p:nvSpPr>
        <p:spPr>
          <a:xfrm>
            <a:off x="8624402" y="6288000"/>
            <a:ext cx="282425" cy="146304"/>
          </a:xfrm>
          <a:prstGeom prst="roundRect">
            <a:avLst/>
          </a:prstGeom>
          <a:solidFill>
            <a:srgbClr val="ABD2FF"/>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9" name="Rounded Rectangle 38">
            <a:extLst>
              <a:ext uri="{FF2B5EF4-FFF2-40B4-BE49-F238E27FC236}">
                <a16:creationId xmlns:a16="http://schemas.microsoft.com/office/drawing/2014/main" id="{4E1A6B13-805F-A444-AB95-43BCD63A8953}"/>
              </a:ext>
            </a:extLst>
          </p:cNvPr>
          <p:cNvSpPr/>
          <p:nvPr/>
        </p:nvSpPr>
        <p:spPr>
          <a:xfrm>
            <a:off x="10434803" y="6288000"/>
            <a:ext cx="282425" cy="146304"/>
          </a:xfrm>
          <a:prstGeom prst="roundRect">
            <a:avLst/>
          </a:prstGeom>
          <a:solidFill>
            <a:srgbClr val="C4F8F3"/>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16" name="Rounded Rectangle 15">
            <a:extLst>
              <a:ext uri="{FF2B5EF4-FFF2-40B4-BE49-F238E27FC236}">
                <a16:creationId xmlns:a16="http://schemas.microsoft.com/office/drawing/2014/main" id="{5A70918D-9DF1-1C40-9424-CD3E1A088950}"/>
              </a:ext>
            </a:extLst>
          </p:cNvPr>
          <p:cNvSpPr/>
          <p:nvPr/>
        </p:nvSpPr>
        <p:spPr>
          <a:xfrm>
            <a:off x="2806311" y="3158201"/>
            <a:ext cx="880156" cy="274320"/>
          </a:xfrm>
          <a:prstGeom prst="roundRect">
            <a:avLst/>
          </a:prstGeom>
          <a:solidFill>
            <a:srgbClr val="FFC000"/>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700" b="1">
                <a:solidFill>
                  <a:schemeClr val="tx1"/>
                </a:solidFill>
                <a:latin typeface="Century Gothic" panose="020B0502020202020204" pitchFamily="34" charset="0"/>
                <a:ea typeface="Arial" charset="0"/>
                <a:cs typeface="Arial" charset="0"/>
              </a:rPr>
              <a:t>TEXTO</a:t>
            </a:r>
          </a:p>
        </p:txBody>
      </p:sp>
      <p:sp>
        <p:nvSpPr>
          <p:cNvPr id="17" name="Rounded Rectangle 16">
            <a:extLst>
              <a:ext uri="{FF2B5EF4-FFF2-40B4-BE49-F238E27FC236}">
                <a16:creationId xmlns:a16="http://schemas.microsoft.com/office/drawing/2014/main" id="{32213CB7-0C15-4444-8CD4-0AF3C78EC79E}"/>
              </a:ext>
            </a:extLst>
          </p:cNvPr>
          <p:cNvSpPr/>
          <p:nvPr/>
        </p:nvSpPr>
        <p:spPr>
          <a:xfrm>
            <a:off x="2437407" y="5678029"/>
            <a:ext cx="2785978" cy="274320"/>
          </a:xfrm>
          <a:prstGeom prst="roundRect">
            <a:avLst/>
          </a:prstGeom>
          <a:solidFill>
            <a:srgbClr val="ABD2FF"/>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700" b="1">
                <a:solidFill>
                  <a:schemeClr val="tx1"/>
                </a:solidFill>
                <a:latin typeface="Century Gothic" panose="020B0502020202020204" pitchFamily="34" charset="0"/>
                <a:ea typeface="Arial" charset="0"/>
                <a:cs typeface="Arial" charset="0"/>
              </a:rPr>
              <a:t>TEXTO</a:t>
            </a:r>
          </a:p>
        </p:txBody>
      </p:sp>
      <p:sp>
        <p:nvSpPr>
          <p:cNvPr id="2" name="Google Shape;101;p2">
            <a:extLst>
              <a:ext uri="{FF2B5EF4-FFF2-40B4-BE49-F238E27FC236}">
                <a16:creationId xmlns:a16="http://schemas.microsoft.com/office/drawing/2014/main" id="{8907E0BB-AE27-7C19-8D2A-47C57FCA7367}"/>
              </a:ext>
            </a:extLst>
          </p:cNvPr>
          <p:cNvSpPr txBox="1"/>
          <p:nvPr/>
        </p:nvSpPr>
        <p:spPr>
          <a:xfrm>
            <a:off x="2282024" y="60276"/>
            <a:ext cx="9851361" cy="424728"/>
          </a:xfrm>
          <a:prstGeom prst="rect">
            <a:avLst/>
          </a:prstGeom>
          <a:noFill/>
          <a:ln>
            <a:noFill/>
          </a:ln>
        </p:spPr>
        <p:txBody>
          <a:bodyPr spcFirstLastPara="1" wrap="square" lIns="91425" tIns="73150" rIns="182875" bIns="73150" anchor="t" anchorCtr="0">
            <a:spAutoFit/>
          </a:bodyPr>
          <a:lstStyle/>
          <a:p>
            <a:pPr marL="0" marR="0" lvl="0" indent="0" algn="r" rtl="0">
              <a:spcBef>
                <a:spcPts val="0"/>
              </a:spcBef>
              <a:spcAft>
                <a:spcPts val="0"/>
              </a:spcAft>
              <a:buNone/>
            </a:pPr>
            <a:r>
              <a:rPr lang="es-419" sz="1800" dirty="0">
                <a:solidFill>
                  <a:srgbClr val="595959"/>
                </a:solidFill>
                <a:latin typeface="Century Gothic"/>
                <a:ea typeface="Century Gothic"/>
                <a:cs typeface="Century Gothic"/>
                <a:sym typeface="Century Gothic"/>
              </a:rPr>
              <a:t>Plantilla de hoja de ruta de desarrollo de productos Agile para PowerPoint</a:t>
            </a:r>
          </a:p>
        </p:txBody>
      </p:sp>
    </p:spTree>
    <p:extLst>
      <p:ext uri="{BB962C8B-B14F-4D97-AF65-F5344CB8AC3E}">
        <p14:creationId xmlns:p14="http://schemas.microsoft.com/office/powerpoint/2010/main" val="1432828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 name="Picture 27" descr="Detalle arquitectónico de una escalera">
            <a:extLst>
              <a:ext uri="{FF2B5EF4-FFF2-40B4-BE49-F238E27FC236}">
                <a16:creationId xmlns:a16="http://schemas.microsoft.com/office/drawing/2014/main" id="{91C158FA-C4DE-3C29-775F-57E0202D3731}"/>
              </a:ext>
            </a:extLst>
          </p:cNvPr>
          <p:cNvPicPr>
            <a:picLocks noChangeAspect="1"/>
          </p:cNvPicPr>
          <p:nvPr/>
        </p:nvPicPr>
        <p:blipFill>
          <a:blip r:embed="rId2">
            <a:alphaModFix amt="20000"/>
          </a:blip>
          <a:stretch>
            <a:fillRect/>
          </a:stretch>
        </p:blipFill>
        <p:spPr>
          <a:xfrm>
            <a:off x="0" y="0"/>
            <a:ext cx="12192000" cy="6858000"/>
          </a:xfrm>
          <a:prstGeom prst="rect">
            <a:avLst/>
          </a:prstGeom>
        </p:spPr>
      </p:pic>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3082251989"/>
              </p:ext>
            </p:extLst>
          </p:nvPr>
        </p:nvGraphicFramePr>
        <p:xfrm>
          <a:off x="335273" y="866752"/>
          <a:ext cx="11576842" cy="4634421"/>
        </p:xfrm>
        <a:graphic>
          <a:graphicData uri="http://schemas.openxmlformats.org/drawingml/2006/table">
            <a:tbl>
              <a:tblPr firstRow="1" bandRow="1">
                <a:tableStyleId>{5C22544A-7EE6-4342-B048-85BDC9FD1C3A}</a:tableStyleId>
              </a:tblPr>
              <a:tblGrid>
                <a:gridCol w="808690">
                  <a:extLst>
                    <a:ext uri="{9D8B030D-6E8A-4147-A177-3AD203B41FA5}">
                      <a16:colId xmlns:a16="http://schemas.microsoft.com/office/drawing/2014/main" val="29275947"/>
                    </a:ext>
                  </a:extLst>
                </a:gridCol>
                <a:gridCol w="448673">
                  <a:extLst>
                    <a:ext uri="{9D8B030D-6E8A-4147-A177-3AD203B41FA5}">
                      <a16:colId xmlns:a16="http://schemas.microsoft.com/office/drawing/2014/main" val="3560745509"/>
                    </a:ext>
                  </a:extLst>
                </a:gridCol>
                <a:gridCol w="448673">
                  <a:extLst>
                    <a:ext uri="{9D8B030D-6E8A-4147-A177-3AD203B41FA5}">
                      <a16:colId xmlns:a16="http://schemas.microsoft.com/office/drawing/2014/main" val="1192208230"/>
                    </a:ext>
                  </a:extLst>
                </a:gridCol>
                <a:gridCol w="448673">
                  <a:extLst>
                    <a:ext uri="{9D8B030D-6E8A-4147-A177-3AD203B41FA5}">
                      <a16:colId xmlns:a16="http://schemas.microsoft.com/office/drawing/2014/main" val="4102889621"/>
                    </a:ext>
                  </a:extLst>
                </a:gridCol>
                <a:gridCol w="448673">
                  <a:extLst>
                    <a:ext uri="{9D8B030D-6E8A-4147-A177-3AD203B41FA5}">
                      <a16:colId xmlns:a16="http://schemas.microsoft.com/office/drawing/2014/main" val="855809354"/>
                    </a:ext>
                  </a:extLst>
                </a:gridCol>
                <a:gridCol w="448673">
                  <a:extLst>
                    <a:ext uri="{9D8B030D-6E8A-4147-A177-3AD203B41FA5}">
                      <a16:colId xmlns:a16="http://schemas.microsoft.com/office/drawing/2014/main" val="2411451484"/>
                    </a:ext>
                  </a:extLst>
                </a:gridCol>
                <a:gridCol w="448673">
                  <a:extLst>
                    <a:ext uri="{9D8B030D-6E8A-4147-A177-3AD203B41FA5}">
                      <a16:colId xmlns:a16="http://schemas.microsoft.com/office/drawing/2014/main" val="1772823707"/>
                    </a:ext>
                  </a:extLst>
                </a:gridCol>
                <a:gridCol w="448673">
                  <a:extLst>
                    <a:ext uri="{9D8B030D-6E8A-4147-A177-3AD203B41FA5}">
                      <a16:colId xmlns:a16="http://schemas.microsoft.com/office/drawing/2014/main" val="2478627590"/>
                    </a:ext>
                  </a:extLst>
                </a:gridCol>
                <a:gridCol w="448673">
                  <a:extLst>
                    <a:ext uri="{9D8B030D-6E8A-4147-A177-3AD203B41FA5}">
                      <a16:colId xmlns:a16="http://schemas.microsoft.com/office/drawing/2014/main" val="2106133440"/>
                    </a:ext>
                  </a:extLst>
                </a:gridCol>
                <a:gridCol w="448673">
                  <a:extLst>
                    <a:ext uri="{9D8B030D-6E8A-4147-A177-3AD203B41FA5}">
                      <a16:colId xmlns:a16="http://schemas.microsoft.com/office/drawing/2014/main" val="1409455263"/>
                    </a:ext>
                  </a:extLst>
                </a:gridCol>
                <a:gridCol w="448673">
                  <a:extLst>
                    <a:ext uri="{9D8B030D-6E8A-4147-A177-3AD203B41FA5}">
                      <a16:colId xmlns:a16="http://schemas.microsoft.com/office/drawing/2014/main" val="2627021225"/>
                    </a:ext>
                  </a:extLst>
                </a:gridCol>
                <a:gridCol w="448673">
                  <a:extLst>
                    <a:ext uri="{9D8B030D-6E8A-4147-A177-3AD203B41FA5}">
                      <a16:colId xmlns:a16="http://schemas.microsoft.com/office/drawing/2014/main" val="3466137375"/>
                    </a:ext>
                  </a:extLst>
                </a:gridCol>
                <a:gridCol w="448673">
                  <a:extLst>
                    <a:ext uri="{9D8B030D-6E8A-4147-A177-3AD203B41FA5}">
                      <a16:colId xmlns:a16="http://schemas.microsoft.com/office/drawing/2014/main" val="3698054950"/>
                    </a:ext>
                  </a:extLst>
                </a:gridCol>
                <a:gridCol w="448673">
                  <a:extLst>
                    <a:ext uri="{9D8B030D-6E8A-4147-A177-3AD203B41FA5}">
                      <a16:colId xmlns:a16="http://schemas.microsoft.com/office/drawing/2014/main" val="4293588345"/>
                    </a:ext>
                  </a:extLst>
                </a:gridCol>
                <a:gridCol w="448673">
                  <a:extLst>
                    <a:ext uri="{9D8B030D-6E8A-4147-A177-3AD203B41FA5}">
                      <a16:colId xmlns:a16="http://schemas.microsoft.com/office/drawing/2014/main" val="3580867955"/>
                    </a:ext>
                  </a:extLst>
                </a:gridCol>
                <a:gridCol w="448673">
                  <a:extLst>
                    <a:ext uri="{9D8B030D-6E8A-4147-A177-3AD203B41FA5}">
                      <a16:colId xmlns:a16="http://schemas.microsoft.com/office/drawing/2014/main" val="1005002453"/>
                    </a:ext>
                  </a:extLst>
                </a:gridCol>
                <a:gridCol w="448673">
                  <a:extLst>
                    <a:ext uri="{9D8B030D-6E8A-4147-A177-3AD203B41FA5}">
                      <a16:colId xmlns:a16="http://schemas.microsoft.com/office/drawing/2014/main" val="3795648227"/>
                    </a:ext>
                  </a:extLst>
                </a:gridCol>
                <a:gridCol w="448673">
                  <a:extLst>
                    <a:ext uri="{9D8B030D-6E8A-4147-A177-3AD203B41FA5}">
                      <a16:colId xmlns:a16="http://schemas.microsoft.com/office/drawing/2014/main" val="1306395828"/>
                    </a:ext>
                  </a:extLst>
                </a:gridCol>
                <a:gridCol w="448673">
                  <a:extLst>
                    <a:ext uri="{9D8B030D-6E8A-4147-A177-3AD203B41FA5}">
                      <a16:colId xmlns:a16="http://schemas.microsoft.com/office/drawing/2014/main" val="860735548"/>
                    </a:ext>
                  </a:extLst>
                </a:gridCol>
                <a:gridCol w="448673">
                  <a:extLst>
                    <a:ext uri="{9D8B030D-6E8A-4147-A177-3AD203B41FA5}">
                      <a16:colId xmlns:a16="http://schemas.microsoft.com/office/drawing/2014/main" val="1452070690"/>
                    </a:ext>
                  </a:extLst>
                </a:gridCol>
                <a:gridCol w="448673">
                  <a:extLst>
                    <a:ext uri="{9D8B030D-6E8A-4147-A177-3AD203B41FA5}">
                      <a16:colId xmlns:a16="http://schemas.microsoft.com/office/drawing/2014/main" val="2857320515"/>
                    </a:ext>
                  </a:extLst>
                </a:gridCol>
                <a:gridCol w="448673">
                  <a:extLst>
                    <a:ext uri="{9D8B030D-6E8A-4147-A177-3AD203B41FA5}">
                      <a16:colId xmlns:a16="http://schemas.microsoft.com/office/drawing/2014/main" val="410285874"/>
                    </a:ext>
                  </a:extLst>
                </a:gridCol>
                <a:gridCol w="448673">
                  <a:extLst>
                    <a:ext uri="{9D8B030D-6E8A-4147-A177-3AD203B41FA5}">
                      <a16:colId xmlns:a16="http://schemas.microsoft.com/office/drawing/2014/main" val="3665994426"/>
                    </a:ext>
                  </a:extLst>
                </a:gridCol>
                <a:gridCol w="448673">
                  <a:extLst>
                    <a:ext uri="{9D8B030D-6E8A-4147-A177-3AD203B41FA5}">
                      <a16:colId xmlns:a16="http://schemas.microsoft.com/office/drawing/2014/main" val="1060021454"/>
                    </a:ext>
                  </a:extLst>
                </a:gridCol>
                <a:gridCol w="448673">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rtl="0"/>
                      <a:r>
                        <a:rPr lang="es-419" sz="1000">
                          <a:solidFill>
                            <a:schemeClr val="tx1"/>
                          </a:solidFill>
                          <a:latin typeface="Century Gothic" panose="020B0502020202020204" pitchFamily="34" charset="0"/>
                        </a:rPr>
                        <a:t>20XX - T3 </a:t>
                      </a:r>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419" sz="800" b="1" dirty="0">
                          <a:solidFill>
                            <a:schemeClr val="tx1"/>
                          </a:solidFill>
                          <a:latin typeface="Century Gothic" panose="020B0502020202020204" pitchFamily="34" charset="0"/>
                        </a:rPr>
                        <a:t>JUL</a:t>
                      </a:r>
                    </a:p>
                  </a:txBody>
                  <a:tcPr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AGO</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SEP</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DIC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ENE</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ABR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JUL</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AGO</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SEP</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DIC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ENE</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ABR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50292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419" sz="1800" b="0">
                          <a:solidFill>
                            <a:schemeClr val="tx1"/>
                          </a:solidFill>
                          <a:latin typeface="Century Gothic" panose="020B0502020202020204" pitchFamily="34" charset="0"/>
                        </a:rPr>
                        <a:t>DESARROLLO</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40000"/>
                        <a:lumOff val="60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Prototipo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Desarrollo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Pruebas beta</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Análisis tecnológico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Revisión de historias</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502920">
                <a:tc>
                  <a:txBody>
                    <a:bodyPr/>
                    <a:lstStyle/>
                    <a:p>
                      <a:pPr algn="l" rtl="0" fontAlgn="ctr"/>
                      <a:r>
                        <a:rPr lang="es-419" sz="800" b="0" i="0" u="none" strike="noStrike" dirty="0">
                          <a:solidFill>
                            <a:srgbClr val="000000"/>
                          </a:solidFill>
                          <a:effectLst/>
                          <a:latin typeface="Century Gothic" panose="020B0502020202020204" pitchFamily="34" charset="0"/>
                        </a:rPr>
                        <a:t>Demostración</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Prototipo integrado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bl>
          </a:graphicData>
        </a:graphic>
      </p:graphicFrame>
      <p:sp>
        <p:nvSpPr>
          <p:cNvPr id="18" name="Rounded Rectangle 17">
            <a:extLst>
              <a:ext uri="{FF2B5EF4-FFF2-40B4-BE49-F238E27FC236}">
                <a16:creationId xmlns:a16="http://schemas.microsoft.com/office/drawing/2014/main" id="{E342B9D0-8F4D-5D42-89DE-4F40D46420F7}"/>
              </a:ext>
            </a:extLst>
          </p:cNvPr>
          <p:cNvSpPr/>
          <p:nvPr/>
        </p:nvSpPr>
        <p:spPr>
          <a:xfrm>
            <a:off x="1544780" y="3596269"/>
            <a:ext cx="2423905" cy="274320"/>
          </a:xfrm>
          <a:prstGeom prst="roundRect">
            <a:avLst/>
          </a:prstGeom>
          <a:solidFill>
            <a:srgbClr val="FFE699"/>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800" b="1">
                <a:solidFill>
                  <a:schemeClr val="tx1"/>
                </a:solidFill>
                <a:latin typeface="Century Gothic" panose="020B0502020202020204" pitchFamily="34" charset="0"/>
                <a:ea typeface="Arial" charset="0"/>
                <a:cs typeface="Arial" charset="0"/>
              </a:rPr>
              <a:t>TEXTO</a:t>
            </a:r>
          </a:p>
        </p:txBody>
      </p:sp>
      <p:sp>
        <p:nvSpPr>
          <p:cNvPr id="19" name="Rounded Rectangle 18">
            <a:extLst>
              <a:ext uri="{FF2B5EF4-FFF2-40B4-BE49-F238E27FC236}">
                <a16:creationId xmlns:a16="http://schemas.microsoft.com/office/drawing/2014/main" id="{EB407038-E7D6-8B49-BB55-490DF150E2E2}"/>
              </a:ext>
            </a:extLst>
          </p:cNvPr>
          <p:cNvSpPr/>
          <p:nvPr/>
        </p:nvSpPr>
        <p:spPr>
          <a:xfrm>
            <a:off x="2257710" y="2079442"/>
            <a:ext cx="1560146" cy="274320"/>
          </a:xfrm>
          <a:prstGeom prst="roundRect">
            <a:avLst/>
          </a:prstGeom>
          <a:solidFill>
            <a:srgbClr val="FFC000"/>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800" b="1">
                <a:solidFill>
                  <a:schemeClr val="tx1"/>
                </a:solidFill>
                <a:latin typeface="Century Gothic" panose="020B0502020202020204" pitchFamily="34" charset="0"/>
                <a:ea typeface="Arial" charset="0"/>
                <a:cs typeface="Arial" charset="0"/>
              </a:rPr>
              <a:t>TEXTO</a:t>
            </a:r>
          </a:p>
        </p:txBody>
      </p:sp>
      <p:sp>
        <p:nvSpPr>
          <p:cNvPr id="20" name="Rounded Rectangle 19">
            <a:extLst>
              <a:ext uri="{FF2B5EF4-FFF2-40B4-BE49-F238E27FC236}">
                <a16:creationId xmlns:a16="http://schemas.microsoft.com/office/drawing/2014/main" id="{17AD226A-0261-2944-B9BC-648607760BBD}"/>
              </a:ext>
            </a:extLst>
          </p:cNvPr>
          <p:cNvSpPr/>
          <p:nvPr/>
        </p:nvSpPr>
        <p:spPr>
          <a:xfrm>
            <a:off x="3889861" y="2079442"/>
            <a:ext cx="691566" cy="274320"/>
          </a:xfrm>
          <a:prstGeom prst="roundRect">
            <a:avLst/>
          </a:prstGeom>
          <a:solidFill>
            <a:srgbClr val="C4F8F3"/>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800" b="1">
                <a:solidFill>
                  <a:schemeClr val="tx1"/>
                </a:solidFill>
                <a:latin typeface="Century Gothic" panose="020B0502020202020204" pitchFamily="34" charset="0"/>
                <a:ea typeface="Arial" charset="0"/>
                <a:cs typeface="Arial" charset="0"/>
              </a:rPr>
              <a:t>TEXTO</a:t>
            </a:r>
          </a:p>
        </p:txBody>
      </p:sp>
      <p:sp>
        <p:nvSpPr>
          <p:cNvPr id="23" name="Rounded Rectangle 22">
            <a:extLst>
              <a:ext uri="{FF2B5EF4-FFF2-40B4-BE49-F238E27FC236}">
                <a16:creationId xmlns:a16="http://schemas.microsoft.com/office/drawing/2014/main" id="{EDCBEAB0-28C9-B54F-BD95-87CEF034D682}"/>
              </a:ext>
            </a:extLst>
          </p:cNvPr>
          <p:cNvSpPr/>
          <p:nvPr/>
        </p:nvSpPr>
        <p:spPr>
          <a:xfrm>
            <a:off x="4282779" y="4599326"/>
            <a:ext cx="968300" cy="274320"/>
          </a:xfrm>
          <a:prstGeom prst="roundRect">
            <a:avLst/>
          </a:prstGeom>
          <a:solidFill>
            <a:srgbClr val="FFC000"/>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800" b="1">
                <a:solidFill>
                  <a:schemeClr val="tx1"/>
                </a:solidFill>
                <a:latin typeface="Century Gothic" panose="020B0502020202020204" pitchFamily="34" charset="0"/>
                <a:ea typeface="Arial" charset="0"/>
                <a:cs typeface="Arial" charset="0"/>
              </a:rPr>
              <a:t>TEXTO</a:t>
            </a:r>
          </a:p>
        </p:txBody>
      </p:sp>
      <p:sp>
        <p:nvSpPr>
          <p:cNvPr id="2" name="Google Shape;101;p2">
            <a:extLst>
              <a:ext uri="{FF2B5EF4-FFF2-40B4-BE49-F238E27FC236}">
                <a16:creationId xmlns:a16="http://schemas.microsoft.com/office/drawing/2014/main" id="{0FEC02DD-3D1D-B999-53CB-BB7068C7929B}"/>
              </a:ext>
            </a:extLst>
          </p:cNvPr>
          <p:cNvSpPr txBox="1"/>
          <p:nvPr/>
        </p:nvSpPr>
        <p:spPr>
          <a:xfrm>
            <a:off x="2727298" y="60276"/>
            <a:ext cx="9406088" cy="424728"/>
          </a:xfrm>
          <a:prstGeom prst="rect">
            <a:avLst/>
          </a:prstGeom>
          <a:noFill/>
          <a:ln>
            <a:noFill/>
          </a:ln>
        </p:spPr>
        <p:txBody>
          <a:bodyPr spcFirstLastPara="1" wrap="square" lIns="91425" tIns="73150" rIns="182875" bIns="73150" anchor="t" anchorCtr="0">
            <a:spAutoFit/>
          </a:bodyPr>
          <a:lstStyle/>
          <a:p>
            <a:pPr marL="0" marR="0" lvl="0" indent="0" algn="r" rtl="0">
              <a:spcBef>
                <a:spcPts val="0"/>
              </a:spcBef>
              <a:spcAft>
                <a:spcPts val="0"/>
              </a:spcAft>
              <a:buNone/>
            </a:pPr>
            <a:r>
              <a:rPr lang="es-419" sz="1800" dirty="0">
                <a:solidFill>
                  <a:srgbClr val="595959"/>
                </a:solidFill>
                <a:latin typeface="Century Gothic"/>
                <a:ea typeface="Century Gothic"/>
                <a:cs typeface="Century Gothic"/>
                <a:sym typeface="Century Gothic"/>
              </a:rPr>
              <a:t>Plantilla de hoja de ruta de desarrollo de productos Agile para PowerPoint</a:t>
            </a:r>
          </a:p>
        </p:txBody>
      </p:sp>
      <p:sp>
        <p:nvSpPr>
          <p:cNvPr id="17" name="TextBox 16">
            <a:extLst>
              <a:ext uri="{FF2B5EF4-FFF2-40B4-BE49-F238E27FC236}">
                <a16:creationId xmlns:a16="http://schemas.microsoft.com/office/drawing/2014/main" id="{F360F31D-8E3B-C934-691E-8079C2127AB2}"/>
              </a:ext>
            </a:extLst>
          </p:cNvPr>
          <p:cNvSpPr txBox="1"/>
          <p:nvPr/>
        </p:nvSpPr>
        <p:spPr>
          <a:xfrm>
            <a:off x="3372599" y="5659962"/>
            <a:ext cx="8528094" cy="246221"/>
          </a:xfrm>
          <a:prstGeom prst="rect">
            <a:avLst/>
          </a:prstGeom>
          <a:noFill/>
        </p:spPr>
        <p:txBody>
          <a:bodyPr wrap="square" rtlCol="0">
            <a:spAutoFit/>
          </a:bodyPr>
          <a:lstStyle/>
          <a:p>
            <a:pPr rtl="0"/>
            <a:r>
              <a:rPr lang="es-419" sz="1000" b="1" dirty="0">
                <a:latin typeface="Century Gothic" panose="020B0502020202020204" pitchFamily="34" charset="0"/>
              </a:rPr>
              <a:t>CLAVE DE ESTADO</a:t>
            </a:r>
            <a:r>
              <a:rPr lang="es-419" sz="1000" dirty="0">
                <a:latin typeface="Century Gothic" panose="020B0502020202020204" pitchFamily="34" charset="0"/>
              </a:rPr>
              <a:t> 	FLUJO 1 		FLUJO 2 		FLUJO 3 		FLUJO 4</a:t>
            </a:r>
          </a:p>
        </p:txBody>
      </p:sp>
      <p:sp>
        <p:nvSpPr>
          <p:cNvPr id="21" name="Rounded Rectangle 20">
            <a:extLst>
              <a:ext uri="{FF2B5EF4-FFF2-40B4-BE49-F238E27FC236}">
                <a16:creationId xmlns:a16="http://schemas.microsoft.com/office/drawing/2014/main" id="{4114FD99-B14C-43B1-B048-FA97C0115C88}"/>
              </a:ext>
            </a:extLst>
          </p:cNvPr>
          <p:cNvSpPr/>
          <p:nvPr/>
        </p:nvSpPr>
        <p:spPr>
          <a:xfrm>
            <a:off x="4940960" y="5712535"/>
            <a:ext cx="282425" cy="146304"/>
          </a:xfrm>
          <a:prstGeom prst="roundRect">
            <a:avLst/>
          </a:prstGeom>
          <a:solidFill>
            <a:srgbClr val="FFE699"/>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22" name="Rounded Rectangle 21">
            <a:extLst>
              <a:ext uri="{FF2B5EF4-FFF2-40B4-BE49-F238E27FC236}">
                <a16:creationId xmlns:a16="http://schemas.microsoft.com/office/drawing/2014/main" id="{DE2F5D93-C278-633E-915F-FD8EAB23CB55}"/>
              </a:ext>
            </a:extLst>
          </p:cNvPr>
          <p:cNvSpPr/>
          <p:nvPr/>
        </p:nvSpPr>
        <p:spPr>
          <a:xfrm>
            <a:off x="6780362" y="5712535"/>
            <a:ext cx="282425" cy="146304"/>
          </a:xfrm>
          <a:prstGeom prst="roundRect">
            <a:avLst/>
          </a:prstGeom>
          <a:solidFill>
            <a:srgbClr val="FFC000"/>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24" name="Rounded Rectangle 23">
            <a:extLst>
              <a:ext uri="{FF2B5EF4-FFF2-40B4-BE49-F238E27FC236}">
                <a16:creationId xmlns:a16="http://schemas.microsoft.com/office/drawing/2014/main" id="{537FCBA3-4EE5-D73E-9BD6-CED296A59C6F}"/>
              </a:ext>
            </a:extLst>
          </p:cNvPr>
          <p:cNvSpPr/>
          <p:nvPr/>
        </p:nvSpPr>
        <p:spPr>
          <a:xfrm>
            <a:off x="8624402" y="5712535"/>
            <a:ext cx="282425" cy="146304"/>
          </a:xfrm>
          <a:prstGeom prst="roundRect">
            <a:avLst/>
          </a:prstGeom>
          <a:solidFill>
            <a:srgbClr val="ABD2FF"/>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25" name="Rounded Rectangle 24">
            <a:extLst>
              <a:ext uri="{FF2B5EF4-FFF2-40B4-BE49-F238E27FC236}">
                <a16:creationId xmlns:a16="http://schemas.microsoft.com/office/drawing/2014/main" id="{1264617A-D07E-83F2-4050-E151AC42FF21}"/>
              </a:ext>
            </a:extLst>
          </p:cNvPr>
          <p:cNvSpPr/>
          <p:nvPr/>
        </p:nvSpPr>
        <p:spPr>
          <a:xfrm>
            <a:off x="10434803" y="5712535"/>
            <a:ext cx="282425" cy="146304"/>
          </a:xfrm>
          <a:prstGeom prst="roundRect">
            <a:avLst/>
          </a:prstGeom>
          <a:solidFill>
            <a:srgbClr val="C4F8F3"/>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3671610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Detalle arquitectónico de una escalera">
            <a:extLst>
              <a:ext uri="{FF2B5EF4-FFF2-40B4-BE49-F238E27FC236}">
                <a16:creationId xmlns:a16="http://schemas.microsoft.com/office/drawing/2014/main" id="{776E7679-1627-5722-D19C-6840D3FB4884}"/>
              </a:ext>
            </a:extLst>
          </p:cNvPr>
          <p:cNvPicPr>
            <a:picLocks noChangeAspect="1"/>
          </p:cNvPicPr>
          <p:nvPr/>
        </p:nvPicPr>
        <p:blipFill>
          <a:blip r:embed="rId2">
            <a:alphaModFix amt="20000"/>
          </a:blip>
          <a:stretch>
            <a:fillRect/>
          </a:stretch>
        </p:blipFill>
        <p:spPr>
          <a:xfrm>
            <a:off x="0" y="0"/>
            <a:ext cx="12192000" cy="6858000"/>
          </a:xfrm>
          <a:prstGeom prst="rect">
            <a:avLst/>
          </a:prstGeom>
        </p:spPr>
      </p:pic>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2943276215"/>
              </p:ext>
            </p:extLst>
          </p:nvPr>
        </p:nvGraphicFramePr>
        <p:xfrm>
          <a:off x="335273" y="866752"/>
          <a:ext cx="11618407" cy="4634421"/>
        </p:xfrm>
        <a:graphic>
          <a:graphicData uri="http://schemas.openxmlformats.org/drawingml/2006/table">
            <a:tbl>
              <a:tblPr firstRow="1" bandRow="1">
                <a:tableStyleId>{5C22544A-7EE6-4342-B048-85BDC9FD1C3A}</a:tableStyleId>
              </a:tblPr>
              <a:tblGrid>
                <a:gridCol w="946423">
                  <a:extLst>
                    <a:ext uri="{9D8B030D-6E8A-4147-A177-3AD203B41FA5}">
                      <a16:colId xmlns:a16="http://schemas.microsoft.com/office/drawing/2014/main" val="29275947"/>
                    </a:ext>
                  </a:extLst>
                </a:gridCol>
                <a:gridCol w="444666">
                  <a:extLst>
                    <a:ext uri="{9D8B030D-6E8A-4147-A177-3AD203B41FA5}">
                      <a16:colId xmlns:a16="http://schemas.microsoft.com/office/drawing/2014/main" val="3849638160"/>
                    </a:ext>
                  </a:extLst>
                </a:gridCol>
                <a:gridCol w="444666">
                  <a:extLst>
                    <a:ext uri="{9D8B030D-6E8A-4147-A177-3AD203B41FA5}">
                      <a16:colId xmlns:a16="http://schemas.microsoft.com/office/drawing/2014/main" val="1192208230"/>
                    </a:ext>
                  </a:extLst>
                </a:gridCol>
                <a:gridCol w="444666">
                  <a:extLst>
                    <a:ext uri="{9D8B030D-6E8A-4147-A177-3AD203B41FA5}">
                      <a16:colId xmlns:a16="http://schemas.microsoft.com/office/drawing/2014/main" val="4102889621"/>
                    </a:ext>
                  </a:extLst>
                </a:gridCol>
                <a:gridCol w="444666">
                  <a:extLst>
                    <a:ext uri="{9D8B030D-6E8A-4147-A177-3AD203B41FA5}">
                      <a16:colId xmlns:a16="http://schemas.microsoft.com/office/drawing/2014/main" val="855809354"/>
                    </a:ext>
                  </a:extLst>
                </a:gridCol>
                <a:gridCol w="444666">
                  <a:extLst>
                    <a:ext uri="{9D8B030D-6E8A-4147-A177-3AD203B41FA5}">
                      <a16:colId xmlns:a16="http://schemas.microsoft.com/office/drawing/2014/main" val="2411451484"/>
                    </a:ext>
                  </a:extLst>
                </a:gridCol>
                <a:gridCol w="444666">
                  <a:extLst>
                    <a:ext uri="{9D8B030D-6E8A-4147-A177-3AD203B41FA5}">
                      <a16:colId xmlns:a16="http://schemas.microsoft.com/office/drawing/2014/main" val="1772823707"/>
                    </a:ext>
                  </a:extLst>
                </a:gridCol>
                <a:gridCol w="444666">
                  <a:extLst>
                    <a:ext uri="{9D8B030D-6E8A-4147-A177-3AD203B41FA5}">
                      <a16:colId xmlns:a16="http://schemas.microsoft.com/office/drawing/2014/main" val="2478627590"/>
                    </a:ext>
                  </a:extLst>
                </a:gridCol>
                <a:gridCol w="444666">
                  <a:extLst>
                    <a:ext uri="{9D8B030D-6E8A-4147-A177-3AD203B41FA5}">
                      <a16:colId xmlns:a16="http://schemas.microsoft.com/office/drawing/2014/main" val="2106133440"/>
                    </a:ext>
                  </a:extLst>
                </a:gridCol>
                <a:gridCol w="444666">
                  <a:extLst>
                    <a:ext uri="{9D8B030D-6E8A-4147-A177-3AD203B41FA5}">
                      <a16:colId xmlns:a16="http://schemas.microsoft.com/office/drawing/2014/main" val="1409455263"/>
                    </a:ext>
                  </a:extLst>
                </a:gridCol>
                <a:gridCol w="444666">
                  <a:extLst>
                    <a:ext uri="{9D8B030D-6E8A-4147-A177-3AD203B41FA5}">
                      <a16:colId xmlns:a16="http://schemas.microsoft.com/office/drawing/2014/main" val="2627021225"/>
                    </a:ext>
                  </a:extLst>
                </a:gridCol>
                <a:gridCol w="444666">
                  <a:extLst>
                    <a:ext uri="{9D8B030D-6E8A-4147-A177-3AD203B41FA5}">
                      <a16:colId xmlns:a16="http://schemas.microsoft.com/office/drawing/2014/main" val="3466137375"/>
                    </a:ext>
                  </a:extLst>
                </a:gridCol>
                <a:gridCol w="444666">
                  <a:extLst>
                    <a:ext uri="{9D8B030D-6E8A-4147-A177-3AD203B41FA5}">
                      <a16:colId xmlns:a16="http://schemas.microsoft.com/office/drawing/2014/main" val="3698054950"/>
                    </a:ext>
                  </a:extLst>
                </a:gridCol>
                <a:gridCol w="444666">
                  <a:extLst>
                    <a:ext uri="{9D8B030D-6E8A-4147-A177-3AD203B41FA5}">
                      <a16:colId xmlns:a16="http://schemas.microsoft.com/office/drawing/2014/main" val="4293588345"/>
                    </a:ext>
                  </a:extLst>
                </a:gridCol>
                <a:gridCol w="444666">
                  <a:extLst>
                    <a:ext uri="{9D8B030D-6E8A-4147-A177-3AD203B41FA5}">
                      <a16:colId xmlns:a16="http://schemas.microsoft.com/office/drawing/2014/main" val="3580867955"/>
                    </a:ext>
                  </a:extLst>
                </a:gridCol>
                <a:gridCol w="444666">
                  <a:extLst>
                    <a:ext uri="{9D8B030D-6E8A-4147-A177-3AD203B41FA5}">
                      <a16:colId xmlns:a16="http://schemas.microsoft.com/office/drawing/2014/main" val="1005002453"/>
                    </a:ext>
                  </a:extLst>
                </a:gridCol>
                <a:gridCol w="444666">
                  <a:extLst>
                    <a:ext uri="{9D8B030D-6E8A-4147-A177-3AD203B41FA5}">
                      <a16:colId xmlns:a16="http://schemas.microsoft.com/office/drawing/2014/main" val="3795648227"/>
                    </a:ext>
                  </a:extLst>
                </a:gridCol>
                <a:gridCol w="444666">
                  <a:extLst>
                    <a:ext uri="{9D8B030D-6E8A-4147-A177-3AD203B41FA5}">
                      <a16:colId xmlns:a16="http://schemas.microsoft.com/office/drawing/2014/main" val="1306395828"/>
                    </a:ext>
                  </a:extLst>
                </a:gridCol>
                <a:gridCol w="444666">
                  <a:extLst>
                    <a:ext uri="{9D8B030D-6E8A-4147-A177-3AD203B41FA5}">
                      <a16:colId xmlns:a16="http://schemas.microsoft.com/office/drawing/2014/main" val="860735548"/>
                    </a:ext>
                  </a:extLst>
                </a:gridCol>
                <a:gridCol w="444666">
                  <a:extLst>
                    <a:ext uri="{9D8B030D-6E8A-4147-A177-3AD203B41FA5}">
                      <a16:colId xmlns:a16="http://schemas.microsoft.com/office/drawing/2014/main" val="1452070690"/>
                    </a:ext>
                  </a:extLst>
                </a:gridCol>
                <a:gridCol w="444666">
                  <a:extLst>
                    <a:ext uri="{9D8B030D-6E8A-4147-A177-3AD203B41FA5}">
                      <a16:colId xmlns:a16="http://schemas.microsoft.com/office/drawing/2014/main" val="2857320515"/>
                    </a:ext>
                  </a:extLst>
                </a:gridCol>
                <a:gridCol w="444666">
                  <a:extLst>
                    <a:ext uri="{9D8B030D-6E8A-4147-A177-3AD203B41FA5}">
                      <a16:colId xmlns:a16="http://schemas.microsoft.com/office/drawing/2014/main" val="410285874"/>
                    </a:ext>
                  </a:extLst>
                </a:gridCol>
                <a:gridCol w="444666">
                  <a:extLst>
                    <a:ext uri="{9D8B030D-6E8A-4147-A177-3AD203B41FA5}">
                      <a16:colId xmlns:a16="http://schemas.microsoft.com/office/drawing/2014/main" val="3665994426"/>
                    </a:ext>
                  </a:extLst>
                </a:gridCol>
                <a:gridCol w="444666">
                  <a:extLst>
                    <a:ext uri="{9D8B030D-6E8A-4147-A177-3AD203B41FA5}">
                      <a16:colId xmlns:a16="http://schemas.microsoft.com/office/drawing/2014/main" val="1060021454"/>
                    </a:ext>
                  </a:extLst>
                </a:gridCol>
                <a:gridCol w="444666">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rtl="0"/>
                      <a:r>
                        <a:rPr lang="es-419" sz="1000">
                          <a:solidFill>
                            <a:schemeClr val="tx1"/>
                          </a:solidFill>
                          <a:latin typeface="Century Gothic" panose="020B0502020202020204" pitchFamily="34" charset="0"/>
                        </a:rPr>
                        <a:t>20XX - T3 </a:t>
                      </a:r>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419" sz="800" b="1" dirty="0">
                          <a:solidFill>
                            <a:schemeClr val="tx1"/>
                          </a:solidFill>
                          <a:latin typeface="Century Gothic" panose="020B0502020202020204" pitchFamily="34" charset="0"/>
                        </a:rPr>
                        <a:t>JUL</a:t>
                      </a:r>
                    </a:p>
                  </a:txBody>
                  <a:tcPr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AGO</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SEP</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DIC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ENE</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ABR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JUL</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AGO</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SEP</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DIC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ENE</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ABR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50292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419" sz="1800" b="0">
                          <a:solidFill>
                            <a:schemeClr val="tx1"/>
                          </a:solidFill>
                          <a:latin typeface="Century Gothic" panose="020B0502020202020204" pitchFamily="34" charset="0"/>
                        </a:rPr>
                        <a:t>EXPERIENCIA DEL USUARIO</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Plan de pantalla</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Guía de estilo</a:t>
                      </a:r>
                    </a:p>
                  </a:txBody>
                  <a:tcPr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Diseño de superficie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Plantillas de experiencia del usuario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Diseño de funciones</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Auditoría de experiencia del usuario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Prueba del sitio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bl>
          </a:graphicData>
        </a:graphic>
      </p:graphicFrame>
      <p:sp>
        <p:nvSpPr>
          <p:cNvPr id="16" name="Rounded Rectangle 15">
            <a:extLst>
              <a:ext uri="{FF2B5EF4-FFF2-40B4-BE49-F238E27FC236}">
                <a16:creationId xmlns:a16="http://schemas.microsoft.com/office/drawing/2014/main" id="{0D69B198-618A-A944-AE26-99E62CBA244D}"/>
              </a:ext>
            </a:extLst>
          </p:cNvPr>
          <p:cNvSpPr/>
          <p:nvPr/>
        </p:nvSpPr>
        <p:spPr>
          <a:xfrm>
            <a:off x="1536569" y="4597524"/>
            <a:ext cx="526791" cy="274320"/>
          </a:xfrm>
          <a:prstGeom prst="roundRect">
            <a:avLst/>
          </a:prstGeom>
          <a:solidFill>
            <a:srgbClr val="FFE699"/>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800" b="1">
                <a:solidFill>
                  <a:schemeClr val="tx1"/>
                </a:solidFill>
                <a:latin typeface="Century Gothic" panose="020B0502020202020204" pitchFamily="34" charset="0"/>
                <a:ea typeface="Arial" charset="0"/>
                <a:cs typeface="Arial" charset="0"/>
              </a:rPr>
              <a:t>TEXTO</a:t>
            </a:r>
          </a:p>
        </p:txBody>
      </p:sp>
      <p:sp>
        <p:nvSpPr>
          <p:cNvPr id="17" name="Rounded Rectangle 16">
            <a:extLst>
              <a:ext uri="{FF2B5EF4-FFF2-40B4-BE49-F238E27FC236}">
                <a16:creationId xmlns:a16="http://schemas.microsoft.com/office/drawing/2014/main" id="{8C7F47DD-F0C7-0D41-9C71-73AC5CF05FA0}"/>
              </a:ext>
            </a:extLst>
          </p:cNvPr>
          <p:cNvSpPr/>
          <p:nvPr/>
        </p:nvSpPr>
        <p:spPr>
          <a:xfrm>
            <a:off x="1536569" y="3097375"/>
            <a:ext cx="820132" cy="274320"/>
          </a:xfrm>
          <a:prstGeom prst="roundRect">
            <a:avLst/>
          </a:prstGeom>
          <a:solidFill>
            <a:srgbClr val="C4F8F3"/>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800" b="1">
                <a:solidFill>
                  <a:schemeClr val="tx1"/>
                </a:solidFill>
                <a:latin typeface="Century Gothic" panose="020B0502020202020204" pitchFamily="34" charset="0"/>
                <a:ea typeface="Arial" charset="0"/>
                <a:cs typeface="Arial" charset="0"/>
              </a:rPr>
              <a:t>TEXTO</a:t>
            </a:r>
          </a:p>
        </p:txBody>
      </p:sp>
      <p:sp>
        <p:nvSpPr>
          <p:cNvPr id="21" name="Rounded Rectangle 20">
            <a:extLst>
              <a:ext uri="{FF2B5EF4-FFF2-40B4-BE49-F238E27FC236}">
                <a16:creationId xmlns:a16="http://schemas.microsoft.com/office/drawing/2014/main" id="{D6034D69-9E3A-5F46-B161-54C482DF8B06}"/>
              </a:ext>
            </a:extLst>
          </p:cNvPr>
          <p:cNvSpPr/>
          <p:nvPr/>
        </p:nvSpPr>
        <p:spPr>
          <a:xfrm>
            <a:off x="2063360" y="4096812"/>
            <a:ext cx="3187719" cy="274320"/>
          </a:xfrm>
          <a:prstGeom prst="roundRect">
            <a:avLst/>
          </a:prstGeom>
          <a:solidFill>
            <a:srgbClr val="ABD2FF"/>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800" b="1">
                <a:solidFill>
                  <a:schemeClr val="tx1"/>
                </a:solidFill>
                <a:latin typeface="Century Gothic" panose="020B0502020202020204" pitchFamily="34" charset="0"/>
                <a:ea typeface="Arial" charset="0"/>
                <a:cs typeface="Arial" charset="0"/>
              </a:rPr>
              <a:t>TEXTO</a:t>
            </a:r>
          </a:p>
        </p:txBody>
      </p:sp>
      <p:sp>
        <p:nvSpPr>
          <p:cNvPr id="22" name="Rounded Rectangle 21">
            <a:extLst>
              <a:ext uri="{FF2B5EF4-FFF2-40B4-BE49-F238E27FC236}">
                <a16:creationId xmlns:a16="http://schemas.microsoft.com/office/drawing/2014/main" id="{EFF92F29-4E17-A047-B7C2-6A28EB95145E}"/>
              </a:ext>
            </a:extLst>
          </p:cNvPr>
          <p:cNvSpPr/>
          <p:nvPr/>
        </p:nvSpPr>
        <p:spPr>
          <a:xfrm>
            <a:off x="5302568" y="4096812"/>
            <a:ext cx="517787" cy="274320"/>
          </a:xfrm>
          <a:prstGeom prst="roundRect">
            <a:avLst/>
          </a:prstGeom>
          <a:solidFill>
            <a:srgbClr val="C4F8F3"/>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800" b="1">
                <a:solidFill>
                  <a:schemeClr val="tx1"/>
                </a:solidFill>
                <a:latin typeface="Century Gothic" panose="020B0502020202020204" pitchFamily="34" charset="0"/>
                <a:ea typeface="Arial" charset="0"/>
                <a:cs typeface="Arial" charset="0"/>
              </a:rPr>
              <a:t>TEXTO</a:t>
            </a:r>
          </a:p>
        </p:txBody>
      </p:sp>
      <p:sp>
        <p:nvSpPr>
          <p:cNvPr id="2" name="Google Shape;101;p2">
            <a:extLst>
              <a:ext uri="{FF2B5EF4-FFF2-40B4-BE49-F238E27FC236}">
                <a16:creationId xmlns:a16="http://schemas.microsoft.com/office/drawing/2014/main" id="{6AB2278F-9D7D-1D7F-FC42-44DAF5EE7D34}"/>
              </a:ext>
            </a:extLst>
          </p:cNvPr>
          <p:cNvSpPr txBox="1"/>
          <p:nvPr/>
        </p:nvSpPr>
        <p:spPr>
          <a:xfrm>
            <a:off x="1240404" y="60276"/>
            <a:ext cx="10892982" cy="424728"/>
          </a:xfrm>
          <a:prstGeom prst="rect">
            <a:avLst/>
          </a:prstGeom>
          <a:noFill/>
          <a:ln>
            <a:noFill/>
          </a:ln>
        </p:spPr>
        <p:txBody>
          <a:bodyPr spcFirstLastPara="1" wrap="square" lIns="91425" tIns="73150" rIns="182875" bIns="73150" anchor="t" anchorCtr="0">
            <a:spAutoFit/>
          </a:bodyPr>
          <a:lstStyle/>
          <a:p>
            <a:pPr marL="0" marR="0" lvl="0" indent="0" algn="r" rtl="0">
              <a:spcBef>
                <a:spcPts val="0"/>
              </a:spcBef>
              <a:spcAft>
                <a:spcPts val="0"/>
              </a:spcAft>
              <a:buNone/>
            </a:pPr>
            <a:r>
              <a:rPr lang="es-419" sz="1800" dirty="0">
                <a:solidFill>
                  <a:srgbClr val="595959"/>
                </a:solidFill>
                <a:latin typeface="Century Gothic"/>
                <a:ea typeface="Century Gothic"/>
                <a:cs typeface="Century Gothic"/>
                <a:sym typeface="Century Gothic"/>
              </a:rPr>
              <a:t>Plantilla de hoja de ruta de desarrollo de productos Agile para PowerPoint</a:t>
            </a:r>
          </a:p>
        </p:txBody>
      </p:sp>
      <p:sp>
        <p:nvSpPr>
          <p:cNvPr id="3" name="TextBox 2">
            <a:extLst>
              <a:ext uri="{FF2B5EF4-FFF2-40B4-BE49-F238E27FC236}">
                <a16:creationId xmlns:a16="http://schemas.microsoft.com/office/drawing/2014/main" id="{6422C5D0-6655-CEBA-784B-4E483BCA7B45}"/>
              </a:ext>
            </a:extLst>
          </p:cNvPr>
          <p:cNvSpPr txBox="1"/>
          <p:nvPr/>
        </p:nvSpPr>
        <p:spPr>
          <a:xfrm>
            <a:off x="3372599" y="5698391"/>
            <a:ext cx="8528094" cy="246221"/>
          </a:xfrm>
          <a:prstGeom prst="rect">
            <a:avLst/>
          </a:prstGeom>
          <a:noFill/>
        </p:spPr>
        <p:txBody>
          <a:bodyPr wrap="square" rtlCol="0">
            <a:spAutoFit/>
          </a:bodyPr>
          <a:lstStyle/>
          <a:p>
            <a:pPr rtl="0"/>
            <a:r>
              <a:rPr lang="es-419" sz="1000" b="1" dirty="0">
                <a:latin typeface="Century Gothic" panose="020B0502020202020204" pitchFamily="34" charset="0"/>
              </a:rPr>
              <a:t>CLAVE DE ESTADO</a:t>
            </a:r>
            <a:r>
              <a:rPr lang="es-419" sz="1000" dirty="0">
                <a:latin typeface="Century Gothic" panose="020B0502020202020204" pitchFamily="34" charset="0"/>
              </a:rPr>
              <a:t> 	FLUJO 1 		FLUJO 2 		FLUJO 3 		FLUJO 4</a:t>
            </a:r>
          </a:p>
        </p:txBody>
      </p:sp>
      <p:sp>
        <p:nvSpPr>
          <p:cNvPr id="6" name="Rounded Rectangle 5">
            <a:extLst>
              <a:ext uri="{FF2B5EF4-FFF2-40B4-BE49-F238E27FC236}">
                <a16:creationId xmlns:a16="http://schemas.microsoft.com/office/drawing/2014/main" id="{141A49DB-BC5D-2C8B-698A-C86E0EC91E97}"/>
              </a:ext>
            </a:extLst>
          </p:cNvPr>
          <p:cNvSpPr/>
          <p:nvPr/>
        </p:nvSpPr>
        <p:spPr>
          <a:xfrm>
            <a:off x="4940960" y="5750964"/>
            <a:ext cx="282425" cy="146304"/>
          </a:xfrm>
          <a:prstGeom prst="roundRect">
            <a:avLst/>
          </a:prstGeom>
          <a:solidFill>
            <a:srgbClr val="FFE699"/>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7" name="Rounded Rectangle 6">
            <a:extLst>
              <a:ext uri="{FF2B5EF4-FFF2-40B4-BE49-F238E27FC236}">
                <a16:creationId xmlns:a16="http://schemas.microsoft.com/office/drawing/2014/main" id="{7CEAB367-0463-0F62-718D-D7007FE5294E}"/>
              </a:ext>
            </a:extLst>
          </p:cNvPr>
          <p:cNvSpPr/>
          <p:nvPr/>
        </p:nvSpPr>
        <p:spPr>
          <a:xfrm>
            <a:off x="6780362" y="5750964"/>
            <a:ext cx="282425" cy="146304"/>
          </a:xfrm>
          <a:prstGeom prst="roundRect">
            <a:avLst/>
          </a:prstGeom>
          <a:solidFill>
            <a:srgbClr val="FFC000"/>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8" name="Rounded Rectangle 7">
            <a:extLst>
              <a:ext uri="{FF2B5EF4-FFF2-40B4-BE49-F238E27FC236}">
                <a16:creationId xmlns:a16="http://schemas.microsoft.com/office/drawing/2014/main" id="{8A61E50C-981F-2A42-BDEF-F22267E89393}"/>
              </a:ext>
            </a:extLst>
          </p:cNvPr>
          <p:cNvSpPr/>
          <p:nvPr/>
        </p:nvSpPr>
        <p:spPr>
          <a:xfrm>
            <a:off x="8624402" y="5750964"/>
            <a:ext cx="282425" cy="146304"/>
          </a:xfrm>
          <a:prstGeom prst="roundRect">
            <a:avLst/>
          </a:prstGeom>
          <a:solidFill>
            <a:srgbClr val="ABD2FF"/>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9" name="Rounded Rectangle 8">
            <a:extLst>
              <a:ext uri="{FF2B5EF4-FFF2-40B4-BE49-F238E27FC236}">
                <a16:creationId xmlns:a16="http://schemas.microsoft.com/office/drawing/2014/main" id="{B7E9E87B-5826-D657-89F5-DD71A228FA89}"/>
              </a:ext>
            </a:extLst>
          </p:cNvPr>
          <p:cNvSpPr/>
          <p:nvPr/>
        </p:nvSpPr>
        <p:spPr>
          <a:xfrm>
            <a:off x="10434803" y="5750964"/>
            <a:ext cx="282425" cy="146304"/>
          </a:xfrm>
          <a:prstGeom prst="roundRect">
            <a:avLst/>
          </a:prstGeom>
          <a:solidFill>
            <a:srgbClr val="C4F8F3"/>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2695693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Detalle arquitectónico de una escalera">
            <a:extLst>
              <a:ext uri="{FF2B5EF4-FFF2-40B4-BE49-F238E27FC236}">
                <a16:creationId xmlns:a16="http://schemas.microsoft.com/office/drawing/2014/main" id="{2902ADD9-77AE-321D-13CD-5826FB907174}"/>
              </a:ext>
            </a:extLst>
          </p:cNvPr>
          <p:cNvPicPr>
            <a:picLocks noChangeAspect="1"/>
          </p:cNvPicPr>
          <p:nvPr/>
        </p:nvPicPr>
        <p:blipFill>
          <a:blip r:embed="rId2">
            <a:alphaModFix amt="20000"/>
          </a:blip>
          <a:stretch>
            <a:fillRect/>
          </a:stretch>
        </p:blipFill>
        <p:spPr>
          <a:xfrm>
            <a:off x="0" y="0"/>
            <a:ext cx="12192000" cy="6858000"/>
          </a:xfrm>
          <a:prstGeom prst="rect">
            <a:avLst/>
          </a:prstGeom>
        </p:spPr>
      </p:pic>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1656908283"/>
              </p:ext>
            </p:extLst>
          </p:nvPr>
        </p:nvGraphicFramePr>
        <p:xfrm>
          <a:off x="335273" y="866752"/>
          <a:ext cx="11576842" cy="3628581"/>
        </p:xfrm>
        <a:graphic>
          <a:graphicData uri="http://schemas.openxmlformats.org/drawingml/2006/table">
            <a:tbl>
              <a:tblPr firstRow="1" bandRow="1">
                <a:tableStyleId>{5C22544A-7EE6-4342-B048-85BDC9FD1C3A}</a:tableStyleId>
              </a:tblPr>
              <a:tblGrid>
                <a:gridCol w="808690">
                  <a:extLst>
                    <a:ext uri="{9D8B030D-6E8A-4147-A177-3AD203B41FA5}">
                      <a16:colId xmlns:a16="http://schemas.microsoft.com/office/drawing/2014/main" val="29275947"/>
                    </a:ext>
                  </a:extLst>
                </a:gridCol>
                <a:gridCol w="448673">
                  <a:extLst>
                    <a:ext uri="{9D8B030D-6E8A-4147-A177-3AD203B41FA5}">
                      <a16:colId xmlns:a16="http://schemas.microsoft.com/office/drawing/2014/main" val="3560745509"/>
                    </a:ext>
                  </a:extLst>
                </a:gridCol>
                <a:gridCol w="448673">
                  <a:extLst>
                    <a:ext uri="{9D8B030D-6E8A-4147-A177-3AD203B41FA5}">
                      <a16:colId xmlns:a16="http://schemas.microsoft.com/office/drawing/2014/main" val="1192208230"/>
                    </a:ext>
                  </a:extLst>
                </a:gridCol>
                <a:gridCol w="448673">
                  <a:extLst>
                    <a:ext uri="{9D8B030D-6E8A-4147-A177-3AD203B41FA5}">
                      <a16:colId xmlns:a16="http://schemas.microsoft.com/office/drawing/2014/main" val="4102889621"/>
                    </a:ext>
                  </a:extLst>
                </a:gridCol>
                <a:gridCol w="448673">
                  <a:extLst>
                    <a:ext uri="{9D8B030D-6E8A-4147-A177-3AD203B41FA5}">
                      <a16:colId xmlns:a16="http://schemas.microsoft.com/office/drawing/2014/main" val="855809354"/>
                    </a:ext>
                  </a:extLst>
                </a:gridCol>
                <a:gridCol w="448673">
                  <a:extLst>
                    <a:ext uri="{9D8B030D-6E8A-4147-A177-3AD203B41FA5}">
                      <a16:colId xmlns:a16="http://schemas.microsoft.com/office/drawing/2014/main" val="2411451484"/>
                    </a:ext>
                  </a:extLst>
                </a:gridCol>
                <a:gridCol w="448673">
                  <a:extLst>
                    <a:ext uri="{9D8B030D-6E8A-4147-A177-3AD203B41FA5}">
                      <a16:colId xmlns:a16="http://schemas.microsoft.com/office/drawing/2014/main" val="1772823707"/>
                    </a:ext>
                  </a:extLst>
                </a:gridCol>
                <a:gridCol w="448673">
                  <a:extLst>
                    <a:ext uri="{9D8B030D-6E8A-4147-A177-3AD203B41FA5}">
                      <a16:colId xmlns:a16="http://schemas.microsoft.com/office/drawing/2014/main" val="2478627590"/>
                    </a:ext>
                  </a:extLst>
                </a:gridCol>
                <a:gridCol w="448673">
                  <a:extLst>
                    <a:ext uri="{9D8B030D-6E8A-4147-A177-3AD203B41FA5}">
                      <a16:colId xmlns:a16="http://schemas.microsoft.com/office/drawing/2014/main" val="2106133440"/>
                    </a:ext>
                  </a:extLst>
                </a:gridCol>
                <a:gridCol w="448673">
                  <a:extLst>
                    <a:ext uri="{9D8B030D-6E8A-4147-A177-3AD203B41FA5}">
                      <a16:colId xmlns:a16="http://schemas.microsoft.com/office/drawing/2014/main" val="1409455263"/>
                    </a:ext>
                  </a:extLst>
                </a:gridCol>
                <a:gridCol w="448673">
                  <a:extLst>
                    <a:ext uri="{9D8B030D-6E8A-4147-A177-3AD203B41FA5}">
                      <a16:colId xmlns:a16="http://schemas.microsoft.com/office/drawing/2014/main" val="2627021225"/>
                    </a:ext>
                  </a:extLst>
                </a:gridCol>
                <a:gridCol w="448673">
                  <a:extLst>
                    <a:ext uri="{9D8B030D-6E8A-4147-A177-3AD203B41FA5}">
                      <a16:colId xmlns:a16="http://schemas.microsoft.com/office/drawing/2014/main" val="3466137375"/>
                    </a:ext>
                  </a:extLst>
                </a:gridCol>
                <a:gridCol w="448673">
                  <a:extLst>
                    <a:ext uri="{9D8B030D-6E8A-4147-A177-3AD203B41FA5}">
                      <a16:colId xmlns:a16="http://schemas.microsoft.com/office/drawing/2014/main" val="3698054950"/>
                    </a:ext>
                  </a:extLst>
                </a:gridCol>
                <a:gridCol w="448673">
                  <a:extLst>
                    <a:ext uri="{9D8B030D-6E8A-4147-A177-3AD203B41FA5}">
                      <a16:colId xmlns:a16="http://schemas.microsoft.com/office/drawing/2014/main" val="4293588345"/>
                    </a:ext>
                  </a:extLst>
                </a:gridCol>
                <a:gridCol w="448673">
                  <a:extLst>
                    <a:ext uri="{9D8B030D-6E8A-4147-A177-3AD203B41FA5}">
                      <a16:colId xmlns:a16="http://schemas.microsoft.com/office/drawing/2014/main" val="3580867955"/>
                    </a:ext>
                  </a:extLst>
                </a:gridCol>
                <a:gridCol w="448673">
                  <a:extLst>
                    <a:ext uri="{9D8B030D-6E8A-4147-A177-3AD203B41FA5}">
                      <a16:colId xmlns:a16="http://schemas.microsoft.com/office/drawing/2014/main" val="1005002453"/>
                    </a:ext>
                  </a:extLst>
                </a:gridCol>
                <a:gridCol w="448673">
                  <a:extLst>
                    <a:ext uri="{9D8B030D-6E8A-4147-A177-3AD203B41FA5}">
                      <a16:colId xmlns:a16="http://schemas.microsoft.com/office/drawing/2014/main" val="3795648227"/>
                    </a:ext>
                  </a:extLst>
                </a:gridCol>
                <a:gridCol w="448673">
                  <a:extLst>
                    <a:ext uri="{9D8B030D-6E8A-4147-A177-3AD203B41FA5}">
                      <a16:colId xmlns:a16="http://schemas.microsoft.com/office/drawing/2014/main" val="1306395828"/>
                    </a:ext>
                  </a:extLst>
                </a:gridCol>
                <a:gridCol w="448673">
                  <a:extLst>
                    <a:ext uri="{9D8B030D-6E8A-4147-A177-3AD203B41FA5}">
                      <a16:colId xmlns:a16="http://schemas.microsoft.com/office/drawing/2014/main" val="860735548"/>
                    </a:ext>
                  </a:extLst>
                </a:gridCol>
                <a:gridCol w="448673">
                  <a:extLst>
                    <a:ext uri="{9D8B030D-6E8A-4147-A177-3AD203B41FA5}">
                      <a16:colId xmlns:a16="http://schemas.microsoft.com/office/drawing/2014/main" val="1452070690"/>
                    </a:ext>
                  </a:extLst>
                </a:gridCol>
                <a:gridCol w="448673">
                  <a:extLst>
                    <a:ext uri="{9D8B030D-6E8A-4147-A177-3AD203B41FA5}">
                      <a16:colId xmlns:a16="http://schemas.microsoft.com/office/drawing/2014/main" val="2857320515"/>
                    </a:ext>
                  </a:extLst>
                </a:gridCol>
                <a:gridCol w="448673">
                  <a:extLst>
                    <a:ext uri="{9D8B030D-6E8A-4147-A177-3AD203B41FA5}">
                      <a16:colId xmlns:a16="http://schemas.microsoft.com/office/drawing/2014/main" val="410285874"/>
                    </a:ext>
                  </a:extLst>
                </a:gridCol>
                <a:gridCol w="448673">
                  <a:extLst>
                    <a:ext uri="{9D8B030D-6E8A-4147-A177-3AD203B41FA5}">
                      <a16:colId xmlns:a16="http://schemas.microsoft.com/office/drawing/2014/main" val="3665994426"/>
                    </a:ext>
                  </a:extLst>
                </a:gridCol>
                <a:gridCol w="448673">
                  <a:extLst>
                    <a:ext uri="{9D8B030D-6E8A-4147-A177-3AD203B41FA5}">
                      <a16:colId xmlns:a16="http://schemas.microsoft.com/office/drawing/2014/main" val="1060021454"/>
                    </a:ext>
                  </a:extLst>
                </a:gridCol>
                <a:gridCol w="448673">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rtl="0"/>
                      <a:r>
                        <a:rPr lang="es-419" sz="1000">
                          <a:solidFill>
                            <a:schemeClr val="tx1"/>
                          </a:solidFill>
                          <a:latin typeface="Century Gothic" panose="020B0502020202020204" pitchFamily="34" charset="0"/>
                        </a:rPr>
                        <a:t>20XX - T3 </a:t>
                      </a:r>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419" sz="1000">
                          <a:solidFill>
                            <a:schemeClr val="tx1"/>
                          </a:solidFill>
                          <a:latin typeface="Century Gothic" panose="020B0502020202020204" pitchFamily="34" charset="0"/>
                        </a:rPr>
                        <a:t>20XX - T2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419" sz="800" b="1" dirty="0">
                          <a:solidFill>
                            <a:schemeClr val="tx1"/>
                          </a:solidFill>
                          <a:latin typeface="Century Gothic" panose="020B0502020202020204" pitchFamily="34" charset="0"/>
                        </a:rPr>
                        <a:t>JUL</a:t>
                      </a:r>
                    </a:p>
                  </a:txBody>
                  <a:tcPr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AGO</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SEP</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DIC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ENE</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ABR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JUL</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AGO</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a:solidFill>
                            <a:schemeClr val="tx1"/>
                          </a:solidFill>
                          <a:latin typeface="Century Gothic" panose="020B0502020202020204" pitchFamily="34" charset="0"/>
                        </a:rPr>
                        <a:t>SEP</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DIC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ENE</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rtl="0"/>
                      <a:r>
                        <a:rPr lang="es-419" sz="800" b="1" dirty="0">
                          <a:solidFill>
                            <a:schemeClr val="tx1"/>
                          </a:solidFill>
                          <a:latin typeface="Century Gothic" panose="020B0502020202020204" pitchFamily="34" charset="0"/>
                        </a:rPr>
                        <a:t>ABR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r>
                        <a:rPr lang="es-419" sz="8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50292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419" sz="1800" b="0">
                          <a:solidFill>
                            <a:schemeClr val="tx1"/>
                          </a:solidFill>
                          <a:latin typeface="Century Gothic" panose="020B0502020202020204" pitchFamily="34" charset="0"/>
                        </a:rPr>
                        <a:t>CONTROL DE CALIDAD</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2">
                        <a:lumMod val="40000"/>
                        <a:lumOff val="60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Pruebas de la vista previa</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Control de calidad</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Análisis de métricas</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Pruebas de variaciones</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502920">
                <a:tc>
                  <a:txBody>
                    <a:bodyPr/>
                    <a:lstStyle/>
                    <a:p>
                      <a:pPr algn="l" rtl="0" fontAlgn="ctr"/>
                      <a:r>
                        <a:rPr lang="es-419" sz="800" b="0" i="0" u="none" strike="noStrike">
                          <a:solidFill>
                            <a:srgbClr val="000000"/>
                          </a:solidFill>
                          <a:effectLst/>
                          <a:latin typeface="Century Gothic" panose="020B0502020202020204" pitchFamily="34" charset="0"/>
                        </a:rPr>
                        <a:t>Aceptación del usuario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bl>
          </a:graphicData>
        </a:graphic>
      </p:graphicFrame>
      <p:sp>
        <p:nvSpPr>
          <p:cNvPr id="16" name="Rounded Rectangle 15">
            <a:extLst>
              <a:ext uri="{FF2B5EF4-FFF2-40B4-BE49-F238E27FC236}">
                <a16:creationId xmlns:a16="http://schemas.microsoft.com/office/drawing/2014/main" id="{8F84502B-F932-5C4C-84C9-D15ED8B8DEE5}"/>
              </a:ext>
            </a:extLst>
          </p:cNvPr>
          <p:cNvSpPr/>
          <p:nvPr/>
        </p:nvSpPr>
        <p:spPr>
          <a:xfrm>
            <a:off x="1959561" y="2080364"/>
            <a:ext cx="632811" cy="274320"/>
          </a:xfrm>
          <a:prstGeom prst="roundRect">
            <a:avLst/>
          </a:prstGeom>
          <a:solidFill>
            <a:srgbClr val="FFE699"/>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800" b="1">
                <a:solidFill>
                  <a:schemeClr val="tx1"/>
                </a:solidFill>
                <a:latin typeface="Century Gothic" panose="020B0502020202020204" pitchFamily="34" charset="0"/>
                <a:ea typeface="Arial" charset="0"/>
                <a:cs typeface="Arial" charset="0"/>
              </a:rPr>
              <a:t>TEXTO</a:t>
            </a:r>
          </a:p>
        </p:txBody>
      </p:sp>
      <p:sp>
        <p:nvSpPr>
          <p:cNvPr id="17" name="Rounded Rectangle 16">
            <a:extLst>
              <a:ext uri="{FF2B5EF4-FFF2-40B4-BE49-F238E27FC236}">
                <a16:creationId xmlns:a16="http://schemas.microsoft.com/office/drawing/2014/main" id="{3DD671E9-A6CE-D044-87A8-CB012E42F3CF}"/>
              </a:ext>
            </a:extLst>
          </p:cNvPr>
          <p:cNvSpPr/>
          <p:nvPr/>
        </p:nvSpPr>
        <p:spPr>
          <a:xfrm>
            <a:off x="4851621" y="2589165"/>
            <a:ext cx="879876" cy="274320"/>
          </a:xfrm>
          <a:prstGeom prst="roundRect">
            <a:avLst/>
          </a:prstGeom>
          <a:solidFill>
            <a:srgbClr val="C4F8F3"/>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800" b="1">
                <a:solidFill>
                  <a:schemeClr val="tx1"/>
                </a:solidFill>
                <a:latin typeface="Century Gothic" panose="020B0502020202020204" pitchFamily="34" charset="0"/>
                <a:ea typeface="Arial" charset="0"/>
                <a:cs typeface="Arial" charset="0"/>
              </a:rPr>
              <a:t>TEXTO</a:t>
            </a:r>
          </a:p>
        </p:txBody>
      </p:sp>
      <p:sp>
        <p:nvSpPr>
          <p:cNvPr id="21" name="Rounded Rectangle 20">
            <a:extLst>
              <a:ext uri="{FF2B5EF4-FFF2-40B4-BE49-F238E27FC236}">
                <a16:creationId xmlns:a16="http://schemas.microsoft.com/office/drawing/2014/main" id="{D33343BF-7AC2-BD44-A371-A0354F9E0479}"/>
              </a:ext>
            </a:extLst>
          </p:cNvPr>
          <p:cNvSpPr/>
          <p:nvPr/>
        </p:nvSpPr>
        <p:spPr>
          <a:xfrm>
            <a:off x="2592371" y="3092724"/>
            <a:ext cx="508637" cy="274320"/>
          </a:xfrm>
          <a:prstGeom prst="roundRect">
            <a:avLst/>
          </a:prstGeom>
          <a:solidFill>
            <a:srgbClr val="FFE699"/>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rtl="0"/>
            <a:r>
              <a:rPr lang="es-419" sz="800" b="1" dirty="0">
                <a:solidFill>
                  <a:schemeClr val="tx1"/>
                </a:solidFill>
                <a:latin typeface="Century Gothic" panose="020B0502020202020204" pitchFamily="34" charset="0"/>
                <a:ea typeface="Arial" charset="0"/>
                <a:cs typeface="Arial" charset="0"/>
              </a:rPr>
              <a:t>TEXTO</a:t>
            </a:r>
          </a:p>
        </p:txBody>
      </p:sp>
      <p:sp>
        <p:nvSpPr>
          <p:cNvPr id="2" name="Google Shape;101;p2">
            <a:extLst>
              <a:ext uri="{FF2B5EF4-FFF2-40B4-BE49-F238E27FC236}">
                <a16:creationId xmlns:a16="http://schemas.microsoft.com/office/drawing/2014/main" id="{F6B0AD2B-520B-72AF-C15D-672BECB7F77E}"/>
              </a:ext>
            </a:extLst>
          </p:cNvPr>
          <p:cNvSpPr txBox="1"/>
          <p:nvPr/>
        </p:nvSpPr>
        <p:spPr>
          <a:xfrm>
            <a:off x="2711396" y="60276"/>
            <a:ext cx="9421990" cy="424728"/>
          </a:xfrm>
          <a:prstGeom prst="rect">
            <a:avLst/>
          </a:prstGeom>
          <a:noFill/>
          <a:ln>
            <a:noFill/>
          </a:ln>
        </p:spPr>
        <p:txBody>
          <a:bodyPr spcFirstLastPara="1" wrap="square" lIns="91425" tIns="73150" rIns="182875" bIns="73150" anchor="t" anchorCtr="0">
            <a:spAutoFit/>
          </a:bodyPr>
          <a:lstStyle/>
          <a:p>
            <a:pPr marL="0" marR="0" lvl="0" indent="0" algn="r" rtl="0">
              <a:spcBef>
                <a:spcPts val="0"/>
              </a:spcBef>
              <a:spcAft>
                <a:spcPts val="0"/>
              </a:spcAft>
              <a:buNone/>
            </a:pPr>
            <a:r>
              <a:rPr lang="es-419" sz="1800" dirty="0">
                <a:solidFill>
                  <a:srgbClr val="595959"/>
                </a:solidFill>
                <a:latin typeface="Century Gothic"/>
                <a:ea typeface="Century Gothic"/>
                <a:cs typeface="Century Gothic"/>
                <a:sym typeface="Century Gothic"/>
              </a:rPr>
              <a:t>Plantilla de hoja de ruta de desarrollo de productos Agile para PowerPoint</a:t>
            </a:r>
          </a:p>
        </p:txBody>
      </p:sp>
      <p:sp>
        <p:nvSpPr>
          <p:cNvPr id="3" name="TextBox 2">
            <a:extLst>
              <a:ext uri="{FF2B5EF4-FFF2-40B4-BE49-F238E27FC236}">
                <a16:creationId xmlns:a16="http://schemas.microsoft.com/office/drawing/2014/main" id="{6C17D0EB-D9A3-964B-4C44-9BC19D48DD66}"/>
              </a:ext>
            </a:extLst>
          </p:cNvPr>
          <p:cNvSpPr txBox="1"/>
          <p:nvPr/>
        </p:nvSpPr>
        <p:spPr>
          <a:xfrm>
            <a:off x="3372599" y="4685669"/>
            <a:ext cx="8528094" cy="246221"/>
          </a:xfrm>
          <a:prstGeom prst="rect">
            <a:avLst/>
          </a:prstGeom>
          <a:noFill/>
        </p:spPr>
        <p:txBody>
          <a:bodyPr wrap="square" rtlCol="0">
            <a:spAutoFit/>
          </a:bodyPr>
          <a:lstStyle/>
          <a:p>
            <a:pPr rtl="0"/>
            <a:r>
              <a:rPr lang="es-419" sz="1000" b="1" dirty="0">
                <a:latin typeface="Century Gothic" panose="020B0502020202020204" pitchFamily="34" charset="0"/>
              </a:rPr>
              <a:t>CLAVE DE ESTADO</a:t>
            </a:r>
            <a:r>
              <a:rPr lang="es-419" sz="1000" dirty="0">
                <a:latin typeface="Century Gothic" panose="020B0502020202020204" pitchFamily="34" charset="0"/>
              </a:rPr>
              <a:t> 	FLUJO 1 		FLUJO 2 		FLUJO 3 		FLUJO 4</a:t>
            </a:r>
          </a:p>
        </p:txBody>
      </p:sp>
      <p:sp>
        <p:nvSpPr>
          <p:cNvPr id="6" name="Rounded Rectangle 5">
            <a:extLst>
              <a:ext uri="{FF2B5EF4-FFF2-40B4-BE49-F238E27FC236}">
                <a16:creationId xmlns:a16="http://schemas.microsoft.com/office/drawing/2014/main" id="{5D3B9E47-71D5-6FBC-AD22-A7DB9C98CF2A}"/>
              </a:ext>
            </a:extLst>
          </p:cNvPr>
          <p:cNvSpPr/>
          <p:nvPr/>
        </p:nvSpPr>
        <p:spPr>
          <a:xfrm>
            <a:off x="4940960" y="4738242"/>
            <a:ext cx="282425" cy="146304"/>
          </a:xfrm>
          <a:prstGeom prst="roundRect">
            <a:avLst/>
          </a:prstGeom>
          <a:solidFill>
            <a:srgbClr val="FFE699"/>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7" name="Rounded Rectangle 6">
            <a:extLst>
              <a:ext uri="{FF2B5EF4-FFF2-40B4-BE49-F238E27FC236}">
                <a16:creationId xmlns:a16="http://schemas.microsoft.com/office/drawing/2014/main" id="{9886D167-86E7-76CD-8950-E7CA440CA438}"/>
              </a:ext>
            </a:extLst>
          </p:cNvPr>
          <p:cNvSpPr/>
          <p:nvPr/>
        </p:nvSpPr>
        <p:spPr>
          <a:xfrm>
            <a:off x="6780362" y="4738242"/>
            <a:ext cx="282425" cy="146304"/>
          </a:xfrm>
          <a:prstGeom prst="roundRect">
            <a:avLst/>
          </a:prstGeom>
          <a:solidFill>
            <a:srgbClr val="FFC000"/>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8" name="Rounded Rectangle 7">
            <a:extLst>
              <a:ext uri="{FF2B5EF4-FFF2-40B4-BE49-F238E27FC236}">
                <a16:creationId xmlns:a16="http://schemas.microsoft.com/office/drawing/2014/main" id="{53302AD8-5DCD-A5C0-90DF-342EC3030D9D}"/>
              </a:ext>
            </a:extLst>
          </p:cNvPr>
          <p:cNvSpPr/>
          <p:nvPr/>
        </p:nvSpPr>
        <p:spPr>
          <a:xfrm>
            <a:off x="8624402" y="4738242"/>
            <a:ext cx="282425" cy="146304"/>
          </a:xfrm>
          <a:prstGeom prst="roundRect">
            <a:avLst/>
          </a:prstGeom>
          <a:solidFill>
            <a:srgbClr val="ABD2FF"/>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9" name="Rounded Rectangle 8">
            <a:extLst>
              <a:ext uri="{FF2B5EF4-FFF2-40B4-BE49-F238E27FC236}">
                <a16:creationId xmlns:a16="http://schemas.microsoft.com/office/drawing/2014/main" id="{2A800C5A-E321-E2EC-0459-556CA5DECA30}"/>
              </a:ext>
            </a:extLst>
          </p:cNvPr>
          <p:cNvSpPr/>
          <p:nvPr/>
        </p:nvSpPr>
        <p:spPr>
          <a:xfrm>
            <a:off x="10434803" y="4738242"/>
            <a:ext cx="282425" cy="146304"/>
          </a:xfrm>
          <a:prstGeom prst="roundRect">
            <a:avLst/>
          </a:prstGeom>
          <a:solidFill>
            <a:srgbClr val="C4F8F3"/>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5" name="TextBox 4">
            <a:extLst>
              <a:ext uri="{FF2B5EF4-FFF2-40B4-BE49-F238E27FC236}">
                <a16:creationId xmlns:a16="http://schemas.microsoft.com/office/drawing/2014/main" id="{4BD2E22B-D5FC-7C6E-0EC0-7E3DD20D84BC}"/>
              </a:ext>
            </a:extLst>
          </p:cNvPr>
          <p:cNvSpPr txBox="1"/>
          <p:nvPr/>
        </p:nvSpPr>
        <p:spPr>
          <a:xfrm>
            <a:off x="3918001" y="6587433"/>
            <a:ext cx="4345496" cy="276999"/>
          </a:xfrm>
          <a:prstGeom prst="rect">
            <a:avLst/>
          </a:prstGeom>
          <a:noFill/>
        </p:spPr>
        <p:txBody>
          <a:bodyPr wrap="square" rtlCol="0">
            <a:spAutoFit/>
          </a:bodyPr>
          <a:lstStyle/>
          <a:p>
            <a:pPr algn="ctr"/>
            <a:r>
              <a:rPr lang="en-US" sz="1200" i="1" dirty="0" err="1">
                <a:solidFill>
                  <a:srgbClr val="001033"/>
                </a:solidFill>
                <a:effectLst/>
                <a:latin typeface="Century Gothic" panose="020B0502020202020204" pitchFamily="34" charset="0"/>
                <a:ea typeface="Arial" panose="020B0604020202020204" pitchFamily="34" charset="0"/>
              </a:rPr>
              <a:t>Proporcionado</a:t>
            </a:r>
            <a:r>
              <a:rPr lang="en-US" sz="1200" i="1" dirty="0">
                <a:solidFill>
                  <a:srgbClr val="001033"/>
                </a:solidFill>
                <a:effectLst/>
                <a:latin typeface="Century Gothic" panose="020B0502020202020204" pitchFamily="34" charset="0"/>
                <a:ea typeface="Arial" panose="020B0604020202020204" pitchFamily="34" charset="0"/>
              </a:rPr>
              <a:t> </a:t>
            </a:r>
            <a:r>
              <a:rPr lang="en-US" sz="1200" i="1" dirty="0" err="1">
                <a:solidFill>
                  <a:srgbClr val="001033"/>
                </a:solidFill>
                <a:effectLst/>
                <a:latin typeface="Century Gothic" panose="020B0502020202020204" pitchFamily="34" charset="0"/>
                <a:ea typeface="Arial" panose="020B0604020202020204" pitchFamily="34" charset="0"/>
              </a:rPr>
              <a:t>por</a:t>
            </a:r>
            <a:r>
              <a:rPr lang="en-US" sz="1200" i="1" dirty="0">
                <a:solidFill>
                  <a:srgbClr val="001033"/>
                </a:solidFill>
                <a:effectLst/>
                <a:latin typeface="Century Gothic" panose="020B0502020202020204" pitchFamily="34" charset="0"/>
                <a:ea typeface="Arial" panose="020B0604020202020204" pitchFamily="34" charset="0"/>
              </a:rPr>
              <a:t> Smartsheet, Inc.</a:t>
            </a:r>
            <a:endParaRPr lang="en-US" sz="1200" dirty="0">
              <a:solidFill>
                <a:srgbClr val="001033"/>
              </a:solidFill>
              <a:latin typeface="Century Gothic" panose="020B0502020202020204" pitchFamily="34" charset="0"/>
            </a:endParaRPr>
          </a:p>
        </p:txBody>
      </p:sp>
    </p:spTree>
    <p:extLst>
      <p:ext uri="{BB962C8B-B14F-4D97-AF65-F5344CB8AC3E}">
        <p14:creationId xmlns:p14="http://schemas.microsoft.com/office/powerpoint/2010/main" val="1369587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oogle Shape;218;p4">
            <a:extLst>
              <a:ext uri="{FF2B5EF4-FFF2-40B4-BE49-F238E27FC236}">
                <a16:creationId xmlns:a16="http://schemas.microsoft.com/office/drawing/2014/main" id="{DB634E89-BDF3-C857-AABC-1A62EDB539E9}"/>
              </a:ext>
            </a:extLst>
          </p:cNvPr>
          <p:cNvGraphicFramePr/>
          <p:nvPr>
            <p:extLst>
              <p:ext uri="{D42A27DB-BD31-4B8C-83A1-F6EECF244321}">
                <p14:modId xmlns:p14="http://schemas.microsoft.com/office/powerpoint/2010/main" val="163678816"/>
              </p:ext>
            </p:extLst>
          </p:nvPr>
        </p:nvGraphicFramePr>
        <p:xfrm>
          <a:off x="787790" y="1050352"/>
          <a:ext cx="10227225" cy="2468350"/>
        </p:xfrm>
        <a:graphic>
          <a:graphicData uri="http://schemas.openxmlformats.org/drawingml/2006/table">
            <a:tbl>
              <a:tblPr firstRow="1" firstCol="1" bandRow="1">
                <a:noFill/>
              </a:tblPr>
              <a:tblGrid>
                <a:gridCol w="10227225">
                  <a:extLst>
                    <a:ext uri="{9D8B030D-6E8A-4147-A177-3AD203B41FA5}">
                      <a16:colId xmlns:a16="http://schemas.microsoft.com/office/drawing/2014/main" val="20000"/>
                    </a:ext>
                  </a:extLst>
                </a:gridCol>
              </a:tblGrid>
              <a:tr h="2468350">
                <a:tc>
                  <a:txBody>
                    <a:bodyPr/>
                    <a:lstStyle/>
                    <a:p>
                      <a:pPr marL="0" marR="0" lvl="0" indent="0" algn="ctr" rtl="0">
                        <a:spcBef>
                          <a:spcPts val="0"/>
                        </a:spcBef>
                        <a:spcAft>
                          <a:spcPts val="0"/>
                        </a:spcAft>
                        <a:buNone/>
                      </a:pPr>
                      <a:r>
                        <a:rPr lang="es-419" sz="1600" b="1" u="none" strike="noStrike" cap="none">
                          <a:solidFill>
                            <a:schemeClr val="dk1"/>
                          </a:solidFill>
                          <a:latin typeface="Century Gothic"/>
                          <a:ea typeface="Century Gothic"/>
                          <a:cs typeface="Century Gothic"/>
                          <a:sym typeface="Century Gothic"/>
                        </a:rPr>
                        <a:t>DESCARGO DE RESPONSABILIDAD</a:t>
                      </a:r>
                    </a:p>
                    <a:p>
                      <a:pPr marL="0" marR="0" lvl="0" indent="0" algn="l" rtl="0">
                        <a:spcBef>
                          <a:spcPts val="0"/>
                        </a:spcBef>
                        <a:spcAft>
                          <a:spcPts val="0"/>
                        </a:spcAft>
                        <a:buNone/>
                      </a:pPr>
                      <a:r>
                        <a:rPr lang="es-419" sz="1200" b="0" u="none" strike="noStrike" cap="none">
                          <a:solidFill>
                            <a:schemeClr val="dk1"/>
                          </a:solidFill>
                          <a:latin typeface="Century Gothic"/>
                          <a:ea typeface="Century Gothic"/>
                          <a:cs typeface="Century Gothic"/>
                          <a:sym typeface="Century Gothic"/>
                        </a:rPr>
                        <a:t> </a:t>
                      </a:r>
                    </a:p>
                    <a:p>
                      <a:pPr marL="0" marR="0" lvl="0" indent="0" algn="l" rtl="0">
                        <a:spcBef>
                          <a:spcPts val="0"/>
                        </a:spcBef>
                        <a:spcAft>
                          <a:spcPts val="0"/>
                        </a:spcAft>
                        <a:buNone/>
                      </a:pPr>
                      <a:r>
                        <a:rPr lang="es-419" sz="1400" b="0" u="none" strike="noStrike" cap="none">
                          <a:solidFill>
                            <a:schemeClr val="dk1"/>
                          </a:solidFill>
                          <a:latin typeface="Century Gothic"/>
                          <a:ea typeface="Century Gothic"/>
                          <a:cs typeface="Century Gothic"/>
                          <a:sym typeface="Century Gothic"/>
                        </a:rPr>
                        <a:t>Todos los artículos, las plantillas o la información que proporcione Smartsheet en el sitio web son solo de referencia. Si bien nos esforzamos por mantener la información actualizada y correcta, no hacemos declaraciones ni garantías de ningún tipo, explícitas o implícitas, sobre la integridad, precisión, confiabilidad, idoneidad o disponibilidad con respecto al sitio web o la información, los artículos, las plantillas o los gráficos relacionados que figuran en el sitio web. Por lo tanto, la confianza que usted deposite en dicha información es estrictamente bajo su propio riesgo.</a:t>
                      </a:r>
                    </a:p>
                  </a:txBody>
                  <a:tcPr marL="228600" marR="73025" marT="0" marB="0" anchor="ctr">
                    <a:lnL w="76200" cap="flat" cmpd="sng">
                      <a:solidFill>
                        <a:srgbClr val="7F7F7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215812415"/>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Agile-Product-Roadmap-Template_PPT_new" id="{DD11C1B5-0D53-5347-AF2D-72523F36CD8E}" vid="{5E47101E-478A-5142-9B4B-007326EC45D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IC-Agile-Product-Roadmap-Template_PPT</Template>
  <TotalTime>62</TotalTime>
  <Words>762</Words>
  <Application>Microsoft Office PowerPoint</Application>
  <PresentationFormat>Widescreen</PresentationFormat>
  <Paragraphs>193</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Larry Wang （王鹤杨）</cp:lastModifiedBy>
  <cp:revision>46</cp:revision>
  <dcterms:created xsi:type="dcterms:W3CDTF">2018-08-29T16:05:38Z</dcterms:created>
  <dcterms:modified xsi:type="dcterms:W3CDTF">2025-04-01T02:18:47Z</dcterms:modified>
</cp:coreProperties>
</file>