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61" r:id="rId2"/>
    <p:sldId id="35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B7E"/>
    <a:srgbClr val="0B76A0"/>
    <a:srgbClr val="57C1AB"/>
    <a:srgbClr val="3B7D23"/>
    <a:srgbClr val="104862"/>
    <a:srgbClr val="78206E"/>
    <a:srgbClr val="69E1A8"/>
    <a:srgbClr val="DCF8EB"/>
    <a:srgbClr val="0098C6"/>
    <a:srgbClr val="CBD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25" autoAdjust="0"/>
    <p:restoredTop sz="86447"/>
  </p:normalViewPr>
  <p:slideViewPr>
    <p:cSldViewPr snapToGrid="0" snapToObjects="1">
      <p:cViewPr varScale="1">
        <p:scale>
          <a:sx n="162" d="100"/>
          <a:sy n="162" d="100"/>
        </p:scale>
        <p:origin x="1072" y="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rretera abierta">
            <a:extLst>
              <a:ext uri="{FF2B5EF4-FFF2-40B4-BE49-F238E27FC236}">
                <a16:creationId xmlns:a16="http://schemas.microsoft.com/office/drawing/2014/main" id="{FFD6702C-95ED-A7A4-C10A-9693271AC0F4}"/>
              </a:ext>
            </a:extLst>
          </p:cNvPr>
          <p:cNvPicPr>
            <a:picLocks noChangeAspect="1"/>
          </p:cNvPicPr>
          <p:nvPr/>
        </p:nvPicPr>
        <p:blipFill rotWithShape="1">
          <a:blip r:embed="rId2">
            <a:alphaModFix amt="48000"/>
            <a:extLst>
              <a:ext uri="{BEBA8EAE-BF5A-486C-A8C5-ECC9F3942E4B}">
                <a14:imgProps xmlns:a14="http://schemas.microsoft.com/office/drawing/2010/main">
                  <a14:imgLayer r:embed="rId3">
                    <a14:imgEffect>
                      <a14:saturation sat="0"/>
                    </a14:imgEffect>
                  </a14:imgLayer>
                </a14:imgProps>
              </a:ext>
            </a:extLst>
          </a:blip>
          <a:srcRect t="1562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0892399A-50AB-BBB9-C344-2BC71F90512E}"/>
              </a:ext>
            </a:extLst>
          </p:cNvPr>
          <p:cNvSpPr/>
          <p:nvPr/>
        </p:nvSpPr>
        <p:spPr>
          <a:xfrm>
            <a:off x="0" y="0"/>
            <a:ext cx="12192000"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90;p1">
            <a:extLst>
              <a:ext uri="{FF2B5EF4-FFF2-40B4-BE49-F238E27FC236}">
                <a16:creationId xmlns:a16="http://schemas.microsoft.com/office/drawing/2014/main" id="{FF13F280-C68D-38FA-88D6-76D4F0B7D580}"/>
              </a:ext>
            </a:extLst>
          </p:cNvPr>
          <p:cNvSpPr txBox="1"/>
          <p:nvPr/>
        </p:nvSpPr>
        <p:spPr>
          <a:xfrm>
            <a:off x="249647" y="254470"/>
            <a:ext cx="1029146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s-419" sz="3200" b="1" i="0" u="none" strike="noStrike" cap="none" dirty="0">
                <a:solidFill>
                  <a:srgbClr val="595959"/>
                </a:solidFill>
                <a:latin typeface="Century Gothic"/>
                <a:ea typeface="Century Gothic"/>
                <a:cs typeface="Century Gothic"/>
                <a:sym typeface="Century Gothic"/>
              </a:rPr>
            </a:br>
            <a:r>
              <a:rPr lang="es-419" sz="3200" b="1" i="0" u="none" strike="noStrike" cap="none" dirty="0">
                <a:solidFill>
                  <a:srgbClr val="595959"/>
                </a:solidFill>
                <a:latin typeface="Century Gothic"/>
                <a:ea typeface="Century Gothic"/>
                <a:cs typeface="Century Gothic"/>
                <a:sym typeface="Century Gothic"/>
              </a:rPr>
              <a:t>Plantilla creativa de hoja de ruta en PowerPoint</a:t>
            </a:r>
          </a:p>
        </p:txBody>
      </p:sp>
      <p:sp>
        <p:nvSpPr>
          <p:cNvPr id="4" name="Google Shape;91;p1">
            <a:extLst>
              <a:ext uri="{FF2B5EF4-FFF2-40B4-BE49-F238E27FC236}">
                <a16:creationId xmlns:a16="http://schemas.microsoft.com/office/drawing/2014/main" id="{AA69216D-9822-C2CA-02DF-A0C0520A64C7}"/>
              </a:ext>
            </a:extLst>
          </p:cNvPr>
          <p:cNvSpPr txBox="1"/>
          <p:nvPr/>
        </p:nvSpPr>
        <p:spPr>
          <a:xfrm>
            <a:off x="302001" y="1532147"/>
            <a:ext cx="5697746" cy="49397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419" sz="1400" b="1" i="0" u="none" strike="noStrike" dirty="0">
                <a:solidFill>
                  <a:srgbClr val="000000"/>
                </a:solidFill>
                <a:latin typeface="Century Gothic"/>
                <a:ea typeface="Century Gothic"/>
                <a:cs typeface="Century Gothic"/>
                <a:sym typeface="Century Gothic"/>
              </a:rPr>
              <a:t>Cuándo utilizar esta plantilla: </a:t>
            </a:r>
            <a:r>
              <a:rPr lang="es-419" sz="1400" b="0" i="0" u="none" strike="noStrike" dirty="0">
                <a:solidFill>
                  <a:srgbClr val="000000"/>
                </a:solidFill>
                <a:latin typeface="Century Gothic"/>
                <a:ea typeface="Century Gothic"/>
                <a:cs typeface="Century Gothic"/>
                <a:sym typeface="Century Gothic"/>
              </a:rPr>
              <a:t>Esta plantilla creativa de hoja de ruta de productos es perfecta para ilustrar el avance del desarrollo del producto de una manera visualmente atractiva. Utilice esta plantilla en reuniones de estrategia, presentaciones de clientes y reuniones informativas de equipo para captar la atención de los espectadores y transmitir los detalles clave. </a:t>
            </a:r>
          </a:p>
          <a:p>
            <a:pPr marL="0" marR="0" lvl="0" indent="0" algn="l" rtl="0">
              <a:lnSpc>
                <a:spcPct val="150000"/>
              </a:lnSpc>
              <a:spcBef>
                <a:spcPts val="0"/>
              </a:spcBef>
              <a:spcAft>
                <a:spcPts val="0"/>
              </a:spcAft>
              <a:buNone/>
            </a:pPr>
            <a:endParaRPr lang="en-US" sz="14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s-419" sz="1400" b="1" i="0" u="none" strike="noStrike" dirty="0">
                <a:solidFill>
                  <a:srgbClr val="000000"/>
                </a:solidFill>
                <a:latin typeface="Century Gothic"/>
                <a:ea typeface="Century Gothic"/>
                <a:cs typeface="Century Gothic"/>
                <a:sym typeface="Century Gothic"/>
              </a:rPr>
              <a:t>Características notables de la plantilla: </a:t>
            </a:r>
            <a:r>
              <a:rPr lang="es-419" sz="1400" b="0" i="0" u="none" strike="noStrike" dirty="0">
                <a:solidFill>
                  <a:srgbClr val="000000"/>
                </a:solidFill>
                <a:latin typeface="Century Gothic"/>
                <a:ea typeface="Century Gothic"/>
                <a:cs typeface="Century Gothic"/>
                <a:sym typeface="Century Gothic"/>
              </a:rPr>
              <a:t>Esta plantilla presenta un diseño de carretera sinuoso que agrega un elemento dinámico y visualmente atractivo a su presentación de hoja de ruta. Cada hito se marca a lo largo de la carretera para enfatizar el camino estratégico de un proyecto. Edite los cuadros de texto junto a cada marcador para resaltar las etapas del producto, las actividades específicas, los productos finales u otra información.</a:t>
            </a:r>
          </a:p>
        </p:txBody>
      </p:sp>
      <p:pic>
        <p:nvPicPr>
          <p:cNvPr id="5" name="Google Shape;92;p1">
            <a:extLst>
              <a:ext uri="{FF2B5EF4-FFF2-40B4-BE49-F238E27FC236}">
                <a16:creationId xmlns:a16="http://schemas.microsoft.com/office/drawing/2014/main" id="{BD3F7CF8-4A13-F4E0-728F-5905B5F220CE}"/>
              </a:ext>
            </a:extLst>
          </p:cNvPr>
          <p:cNvPicPr preferRelativeResize="0"/>
          <p:nvPr/>
        </p:nvPicPr>
        <p:blipFill>
          <a:blip r:embed="rId4"/>
          <a:srcRect/>
          <a:stretch/>
        </p:blipFill>
        <p:spPr>
          <a:xfrm>
            <a:off x="6485778" y="1658809"/>
            <a:ext cx="5344535" cy="3006301"/>
          </a:xfrm>
          <a:prstGeom prst="rect">
            <a:avLst/>
          </a:prstGeom>
          <a:noFill/>
          <a:ln>
            <a:noFill/>
          </a:ln>
          <a:effectLst>
            <a:outerShdw blurRad="152400" dist="38100" dir="2700000" sx="101000" sy="101000" algn="tl" rotWithShape="0">
              <a:srgbClr val="000000">
                <a:alpha val="40000"/>
              </a:srgbClr>
            </a:outerShdw>
          </a:effectLst>
        </p:spPr>
      </p:pic>
    </p:spTree>
    <p:extLst>
      <p:ext uri="{BB962C8B-B14F-4D97-AF65-F5344CB8AC3E}">
        <p14:creationId xmlns:p14="http://schemas.microsoft.com/office/powerpoint/2010/main" val="239807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retera abierta">
            <a:extLst>
              <a:ext uri="{FF2B5EF4-FFF2-40B4-BE49-F238E27FC236}">
                <a16:creationId xmlns:a16="http://schemas.microsoft.com/office/drawing/2014/main" id="{2C22C5A8-E098-3A04-76D4-B56092AE8A62}"/>
              </a:ext>
            </a:extLst>
          </p:cNvPr>
          <p:cNvPicPr>
            <a:picLocks noChangeAspect="1"/>
          </p:cNvPicPr>
          <p:nvPr/>
        </p:nvPicPr>
        <p:blipFill rotWithShape="1">
          <a:blip r:embed="rId2">
            <a:alphaModFix amt="48000"/>
            <a:extLst>
              <a:ext uri="{BEBA8EAE-BF5A-486C-A8C5-ECC9F3942E4B}">
                <a14:imgProps xmlns:a14="http://schemas.microsoft.com/office/drawing/2010/main">
                  <a14:imgLayer r:embed="rId3">
                    <a14:imgEffect>
                      <a14:saturation sat="0"/>
                    </a14:imgEffect>
                  </a14:imgLayer>
                </a14:imgProps>
              </a:ext>
            </a:extLst>
          </a:blip>
          <a:srcRect t="1562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00DB204-F683-B37B-C293-1D2B5930026B}"/>
              </a:ext>
            </a:extLst>
          </p:cNvPr>
          <p:cNvSpPr/>
          <p:nvPr/>
        </p:nvSpPr>
        <p:spPr>
          <a:xfrm>
            <a:off x="0" y="0"/>
            <a:ext cx="12192000" cy="685800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Google Shape;101;p2">
            <a:extLst>
              <a:ext uri="{FF2B5EF4-FFF2-40B4-BE49-F238E27FC236}">
                <a16:creationId xmlns:a16="http://schemas.microsoft.com/office/drawing/2014/main" id="{F6CC24E5-B7E2-527B-8C30-6784FB42A6D8}"/>
              </a:ext>
            </a:extLst>
          </p:cNvPr>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s-419" sz="1800">
                <a:solidFill>
                  <a:srgbClr val="595959"/>
                </a:solidFill>
                <a:latin typeface="Century Gothic"/>
                <a:ea typeface="Century Gothic"/>
                <a:cs typeface="Century Gothic"/>
                <a:sym typeface="Century Gothic"/>
              </a:rPr>
              <a:t>Plantilla creativa de hoja de ruta en PowerPoint</a:t>
            </a:r>
          </a:p>
        </p:txBody>
      </p:sp>
      <p:grpSp>
        <p:nvGrpSpPr>
          <p:cNvPr id="50" name="Group 49">
            <a:extLst>
              <a:ext uri="{FF2B5EF4-FFF2-40B4-BE49-F238E27FC236}">
                <a16:creationId xmlns:a16="http://schemas.microsoft.com/office/drawing/2014/main" id="{F03D6BF3-E31B-237D-B1DC-520D3B4C5493}"/>
              </a:ext>
            </a:extLst>
          </p:cNvPr>
          <p:cNvGrpSpPr/>
          <p:nvPr/>
        </p:nvGrpSpPr>
        <p:grpSpPr>
          <a:xfrm>
            <a:off x="-152400" y="3505213"/>
            <a:ext cx="3676758" cy="3676758"/>
            <a:chOff x="1439779" y="2695074"/>
            <a:chExt cx="2743200" cy="2743200"/>
          </a:xfrm>
        </p:grpSpPr>
        <p:pic>
          <p:nvPicPr>
            <p:cNvPr id="34" name="Graphic 33" descr="Firmar esquema">
              <a:extLst>
                <a:ext uri="{FF2B5EF4-FFF2-40B4-BE49-F238E27FC236}">
                  <a16:creationId xmlns:a16="http://schemas.microsoft.com/office/drawing/2014/main" id="{596BADE2-533A-D01A-23A8-1449A5B6DB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9779" y="2695074"/>
              <a:ext cx="2743200" cy="2743200"/>
            </a:xfrm>
            <a:prstGeom prst="rect">
              <a:avLst/>
            </a:prstGeom>
          </p:spPr>
        </p:pic>
        <p:sp>
          <p:nvSpPr>
            <p:cNvPr id="48" name="Rounded Rectangle 47">
              <a:extLst>
                <a:ext uri="{FF2B5EF4-FFF2-40B4-BE49-F238E27FC236}">
                  <a16:creationId xmlns:a16="http://schemas.microsoft.com/office/drawing/2014/main" id="{FEDA2576-6327-57D0-87EF-1751348E7EDA}"/>
                </a:ext>
              </a:extLst>
            </p:cNvPr>
            <p:cNvSpPr/>
            <p:nvPr/>
          </p:nvSpPr>
          <p:spPr>
            <a:xfrm>
              <a:off x="2061318" y="3429000"/>
              <a:ext cx="1500122" cy="822749"/>
            </a:xfrm>
            <a:prstGeom prst="roundRect">
              <a:avLst>
                <a:gd name="adj" fmla="val 0"/>
              </a:avLst>
            </a:prstGeom>
            <a:solidFill>
              <a:srgbClr val="3B7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a:latin typeface="Century Gothic" panose="020B0502020202020204" pitchFamily="34" charset="0"/>
                </a:rPr>
                <a:t>Texto de ejemplo de </a:t>
              </a:r>
              <a:br>
                <a:rPr lang="en-US" sz="1100" dirty="0">
                  <a:latin typeface="Century Gothic" panose="020B0502020202020204" pitchFamily="34" charset="0"/>
                </a:rPr>
              </a:br>
              <a:r>
                <a:rPr lang="es-419" sz="1100">
                  <a:latin typeface="Century Gothic" panose="020B0502020202020204" pitchFamily="34" charset="0"/>
                </a:rPr>
                <a:t>meta o estrategia</a:t>
              </a:r>
            </a:p>
          </p:txBody>
        </p:sp>
        <p:sp>
          <p:nvSpPr>
            <p:cNvPr id="49" name="Rounded Rectangle 48">
              <a:extLst>
                <a:ext uri="{FF2B5EF4-FFF2-40B4-BE49-F238E27FC236}">
                  <a16:creationId xmlns:a16="http://schemas.microsoft.com/office/drawing/2014/main" id="{584EE7F4-BD18-CB17-013E-3584281B6755}"/>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rgbClr val="3B7D23"/>
                  </a:solidFill>
                  <a:latin typeface="Century Gothic" panose="020B0502020202020204" pitchFamily="34" charset="0"/>
                </a:rPr>
                <a:t>Marcador 1</a:t>
              </a:r>
            </a:p>
          </p:txBody>
        </p:sp>
      </p:grpSp>
      <p:grpSp>
        <p:nvGrpSpPr>
          <p:cNvPr id="51" name="Group 50">
            <a:extLst>
              <a:ext uri="{FF2B5EF4-FFF2-40B4-BE49-F238E27FC236}">
                <a16:creationId xmlns:a16="http://schemas.microsoft.com/office/drawing/2014/main" id="{805F4B6C-A9FB-6C91-C5C9-7C7A0DB612ED}"/>
              </a:ext>
            </a:extLst>
          </p:cNvPr>
          <p:cNvGrpSpPr/>
          <p:nvPr/>
        </p:nvGrpSpPr>
        <p:grpSpPr>
          <a:xfrm>
            <a:off x="1734412" y="1648210"/>
            <a:ext cx="3676758" cy="3676758"/>
            <a:chOff x="1439779" y="2695074"/>
            <a:chExt cx="2743200" cy="2743200"/>
          </a:xfrm>
        </p:grpSpPr>
        <p:pic>
          <p:nvPicPr>
            <p:cNvPr id="52" name="Graphic 51" descr="Firmar esquema">
              <a:extLst>
                <a:ext uri="{FF2B5EF4-FFF2-40B4-BE49-F238E27FC236}">
                  <a16:creationId xmlns:a16="http://schemas.microsoft.com/office/drawing/2014/main" id="{33B40D75-D505-5104-CEC4-B959BF104B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9779" y="2695074"/>
              <a:ext cx="2743200" cy="2743200"/>
            </a:xfrm>
            <a:prstGeom prst="rect">
              <a:avLst/>
            </a:prstGeom>
          </p:spPr>
        </p:pic>
        <p:sp>
          <p:nvSpPr>
            <p:cNvPr id="53" name="Rounded Rectangle 52">
              <a:extLst>
                <a:ext uri="{FF2B5EF4-FFF2-40B4-BE49-F238E27FC236}">
                  <a16:creationId xmlns:a16="http://schemas.microsoft.com/office/drawing/2014/main" id="{4CAA7118-77FA-E1A7-82CB-483A2E47E608}"/>
                </a:ext>
              </a:extLst>
            </p:cNvPr>
            <p:cNvSpPr/>
            <p:nvPr/>
          </p:nvSpPr>
          <p:spPr>
            <a:xfrm>
              <a:off x="2061318" y="3429000"/>
              <a:ext cx="1500122" cy="822749"/>
            </a:xfrm>
            <a:prstGeom prst="roundRect">
              <a:avLst>
                <a:gd name="adj" fmla="val 0"/>
              </a:avLst>
            </a:prstGeom>
            <a:solidFill>
              <a:srgbClr val="7820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a:latin typeface="Century Gothic" panose="020B0502020202020204" pitchFamily="34" charset="0"/>
                </a:rPr>
                <a:t>Texto de ejemplo de </a:t>
              </a:r>
              <a:br>
                <a:rPr lang="en-US" sz="1100" dirty="0">
                  <a:latin typeface="Century Gothic" panose="020B0502020202020204" pitchFamily="34" charset="0"/>
                </a:rPr>
              </a:br>
              <a:r>
                <a:rPr lang="es-419" sz="1100">
                  <a:latin typeface="Century Gothic" panose="020B0502020202020204" pitchFamily="34" charset="0"/>
                </a:rPr>
                <a:t>meta o estrategia</a:t>
              </a:r>
            </a:p>
          </p:txBody>
        </p:sp>
        <p:sp>
          <p:nvSpPr>
            <p:cNvPr id="54" name="Rounded Rectangle 53">
              <a:extLst>
                <a:ext uri="{FF2B5EF4-FFF2-40B4-BE49-F238E27FC236}">
                  <a16:creationId xmlns:a16="http://schemas.microsoft.com/office/drawing/2014/main" id="{2DFE3AD7-795E-BA1E-581D-27CA9BEE25CE}"/>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rgbClr val="78206E"/>
                  </a:solidFill>
                  <a:latin typeface="Century Gothic" panose="020B0502020202020204" pitchFamily="34" charset="0"/>
                </a:rPr>
                <a:t>Marcador 3</a:t>
              </a:r>
            </a:p>
          </p:txBody>
        </p:sp>
      </p:grpSp>
      <p:grpSp>
        <p:nvGrpSpPr>
          <p:cNvPr id="55" name="Group 54">
            <a:extLst>
              <a:ext uri="{FF2B5EF4-FFF2-40B4-BE49-F238E27FC236}">
                <a16:creationId xmlns:a16="http://schemas.microsoft.com/office/drawing/2014/main" id="{74506208-2523-D800-0AF9-CC81DD41CEA1}"/>
              </a:ext>
            </a:extLst>
          </p:cNvPr>
          <p:cNvGrpSpPr/>
          <p:nvPr/>
        </p:nvGrpSpPr>
        <p:grpSpPr>
          <a:xfrm>
            <a:off x="8744613" y="3166282"/>
            <a:ext cx="3676758" cy="3676758"/>
            <a:chOff x="1439779" y="2695074"/>
            <a:chExt cx="2743200" cy="2743200"/>
          </a:xfrm>
        </p:grpSpPr>
        <p:pic>
          <p:nvPicPr>
            <p:cNvPr id="56" name="Graphic 55" descr="Firmar esquema">
              <a:extLst>
                <a:ext uri="{FF2B5EF4-FFF2-40B4-BE49-F238E27FC236}">
                  <a16:creationId xmlns:a16="http://schemas.microsoft.com/office/drawing/2014/main" id="{36E9B78C-5010-9D3E-6D95-F329692565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9779" y="2695074"/>
              <a:ext cx="2743200" cy="2743200"/>
            </a:xfrm>
            <a:prstGeom prst="rect">
              <a:avLst/>
            </a:prstGeom>
          </p:spPr>
        </p:pic>
        <p:sp>
          <p:nvSpPr>
            <p:cNvPr id="57" name="Rounded Rectangle 56">
              <a:extLst>
                <a:ext uri="{FF2B5EF4-FFF2-40B4-BE49-F238E27FC236}">
                  <a16:creationId xmlns:a16="http://schemas.microsoft.com/office/drawing/2014/main" id="{B74B5E9C-35BF-F569-70C0-68EF8B84536E}"/>
                </a:ext>
              </a:extLst>
            </p:cNvPr>
            <p:cNvSpPr/>
            <p:nvPr/>
          </p:nvSpPr>
          <p:spPr>
            <a:xfrm>
              <a:off x="2061318" y="3429000"/>
              <a:ext cx="1500122" cy="822749"/>
            </a:xfrm>
            <a:prstGeom prst="roundRect">
              <a:avLst>
                <a:gd name="adj" fmla="val 0"/>
              </a:avLst>
            </a:prstGeom>
            <a:solidFill>
              <a:srgbClr val="1048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a:latin typeface="Century Gothic" panose="020B0502020202020204" pitchFamily="34" charset="0"/>
                </a:rPr>
                <a:t>Texto de ejemplo de </a:t>
              </a:r>
              <a:br>
                <a:rPr lang="en-US" sz="1100" dirty="0">
                  <a:latin typeface="Century Gothic" panose="020B0502020202020204" pitchFamily="34" charset="0"/>
                </a:rPr>
              </a:br>
              <a:r>
                <a:rPr lang="es-419" sz="1100">
                  <a:latin typeface="Century Gothic" panose="020B0502020202020204" pitchFamily="34" charset="0"/>
                </a:rPr>
                <a:t>meta o estrategia</a:t>
              </a:r>
            </a:p>
          </p:txBody>
        </p:sp>
        <p:sp>
          <p:nvSpPr>
            <p:cNvPr id="58" name="Rounded Rectangle 57">
              <a:extLst>
                <a:ext uri="{FF2B5EF4-FFF2-40B4-BE49-F238E27FC236}">
                  <a16:creationId xmlns:a16="http://schemas.microsoft.com/office/drawing/2014/main" id="{2EF6CCE6-421C-FDDB-613C-EBE450098F3D}"/>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rgbClr val="104862"/>
                  </a:solidFill>
                  <a:latin typeface="Century Gothic" panose="020B0502020202020204" pitchFamily="34" charset="0"/>
                </a:rPr>
                <a:t>Marcador 2</a:t>
              </a:r>
            </a:p>
          </p:txBody>
        </p:sp>
      </p:grpSp>
      <p:grpSp>
        <p:nvGrpSpPr>
          <p:cNvPr id="59" name="Group 58">
            <a:extLst>
              <a:ext uri="{FF2B5EF4-FFF2-40B4-BE49-F238E27FC236}">
                <a16:creationId xmlns:a16="http://schemas.microsoft.com/office/drawing/2014/main" id="{9C353954-A8CB-C30F-D455-569A13A521C9}"/>
              </a:ext>
            </a:extLst>
          </p:cNvPr>
          <p:cNvGrpSpPr/>
          <p:nvPr/>
        </p:nvGrpSpPr>
        <p:grpSpPr>
          <a:xfrm>
            <a:off x="6809409" y="1341995"/>
            <a:ext cx="3676758" cy="3676758"/>
            <a:chOff x="1439779" y="2695074"/>
            <a:chExt cx="2743200" cy="2743200"/>
          </a:xfrm>
        </p:grpSpPr>
        <p:pic>
          <p:nvPicPr>
            <p:cNvPr id="60" name="Graphic 59" descr="Firmar esquema">
              <a:extLst>
                <a:ext uri="{FF2B5EF4-FFF2-40B4-BE49-F238E27FC236}">
                  <a16:creationId xmlns:a16="http://schemas.microsoft.com/office/drawing/2014/main" id="{39C85A88-9844-61DA-D7AA-16241E3578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39779" y="2695074"/>
              <a:ext cx="2743200" cy="2743200"/>
            </a:xfrm>
            <a:prstGeom prst="rect">
              <a:avLst/>
            </a:prstGeom>
          </p:spPr>
        </p:pic>
        <p:sp>
          <p:nvSpPr>
            <p:cNvPr id="61" name="Rounded Rectangle 60">
              <a:extLst>
                <a:ext uri="{FF2B5EF4-FFF2-40B4-BE49-F238E27FC236}">
                  <a16:creationId xmlns:a16="http://schemas.microsoft.com/office/drawing/2014/main" id="{054D214E-FB9F-72F3-11C7-D430D81A7E8C}"/>
                </a:ext>
              </a:extLst>
            </p:cNvPr>
            <p:cNvSpPr/>
            <p:nvPr/>
          </p:nvSpPr>
          <p:spPr>
            <a:xfrm>
              <a:off x="2061318" y="3429000"/>
              <a:ext cx="1500122" cy="822749"/>
            </a:xfrm>
            <a:prstGeom prst="roundRect">
              <a:avLst>
                <a:gd name="adj" fmla="val 0"/>
              </a:avLst>
            </a:prstGeom>
            <a:solidFill>
              <a:srgbClr val="498B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a:latin typeface="Century Gothic" panose="020B0502020202020204" pitchFamily="34" charset="0"/>
                </a:rPr>
                <a:t>Texto de ejemplo de </a:t>
              </a:r>
              <a:br>
                <a:rPr lang="en-US" sz="1100" dirty="0">
                  <a:latin typeface="Century Gothic" panose="020B0502020202020204" pitchFamily="34" charset="0"/>
                </a:rPr>
              </a:br>
              <a:r>
                <a:rPr lang="es-419" sz="1100">
                  <a:latin typeface="Century Gothic" panose="020B0502020202020204" pitchFamily="34" charset="0"/>
                </a:rPr>
                <a:t>meta o estrategia</a:t>
              </a:r>
            </a:p>
          </p:txBody>
        </p:sp>
        <p:sp>
          <p:nvSpPr>
            <p:cNvPr id="62" name="Rounded Rectangle 61">
              <a:extLst>
                <a:ext uri="{FF2B5EF4-FFF2-40B4-BE49-F238E27FC236}">
                  <a16:creationId xmlns:a16="http://schemas.microsoft.com/office/drawing/2014/main" id="{28B8592B-0DE7-2AE2-68EF-0DE2250C930E}"/>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rgbClr val="498B7E"/>
                  </a:solidFill>
                  <a:latin typeface="Century Gothic" panose="020B0502020202020204" pitchFamily="34" charset="0"/>
                </a:rPr>
                <a:t>Marcador 4</a:t>
              </a:r>
            </a:p>
          </p:txBody>
        </p:sp>
      </p:grpSp>
      <p:grpSp>
        <p:nvGrpSpPr>
          <p:cNvPr id="63" name="Group 62">
            <a:extLst>
              <a:ext uri="{FF2B5EF4-FFF2-40B4-BE49-F238E27FC236}">
                <a16:creationId xmlns:a16="http://schemas.microsoft.com/office/drawing/2014/main" id="{99B32A11-933D-0197-0747-C46B86895ED2}"/>
              </a:ext>
            </a:extLst>
          </p:cNvPr>
          <p:cNvGrpSpPr/>
          <p:nvPr/>
        </p:nvGrpSpPr>
        <p:grpSpPr>
          <a:xfrm>
            <a:off x="3669616" y="-208793"/>
            <a:ext cx="3676758" cy="3676758"/>
            <a:chOff x="1439779" y="2695074"/>
            <a:chExt cx="2743200" cy="2743200"/>
          </a:xfrm>
        </p:grpSpPr>
        <p:pic>
          <p:nvPicPr>
            <p:cNvPr id="64" name="Graphic 63" descr="Firmar esquema">
              <a:extLst>
                <a:ext uri="{FF2B5EF4-FFF2-40B4-BE49-F238E27FC236}">
                  <a16:creationId xmlns:a16="http://schemas.microsoft.com/office/drawing/2014/main" id="{358C8DBE-64D4-4C50-2056-3F57B58A07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39779" y="2695074"/>
              <a:ext cx="2743200" cy="2743200"/>
            </a:xfrm>
            <a:prstGeom prst="rect">
              <a:avLst/>
            </a:prstGeom>
          </p:spPr>
        </p:pic>
        <p:sp>
          <p:nvSpPr>
            <p:cNvPr id="65" name="Rounded Rectangle 64">
              <a:extLst>
                <a:ext uri="{FF2B5EF4-FFF2-40B4-BE49-F238E27FC236}">
                  <a16:creationId xmlns:a16="http://schemas.microsoft.com/office/drawing/2014/main" id="{B07F75E5-9680-01E4-432E-CEF41F173009}"/>
                </a:ext>
              </a:extLst>
            </p:cNvPr>
            <p:cNvSpPr/>
            <p:nvPr/>
          </p:nvSpPr>
          <p:spPr>
            <a:xfrm>
              <a:off x="2061318" y="3429000"/>
              <a:ext cx="1500122" cy="822749"/>
            </a:xfrm>
            <a:prstGeom prst="roundRect">
              <a:avLst>
                <a:gd name="adj" fmla="val 0"/>
              </a:avLst>
            </a:prstGeom>
            <a:solidFill>
              <a:srgbClr val="0B7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a:latin typeface="Century Gothic" panose="020B0502020202020204" pitchFamily="34" charset="0"/>
                </a:rPr>
                <a:t>Texto de ejemplo de </a:t>
              </a:r>
              <a:br>
                <a:rPr lang="en-US" sz="1100" dirty="0">
                  <a:latin typeface="Century Gothic" panose="020B0502020202020204" pitchFamily="34" charset="0"/>
                </a:rPr>
              </a:br>
              <a:r>
                <a:rPr lang="es-419" sz="1100">
                  <a:latin typeface="Century Gothic" panose="020B0502020202020204" pitchFamily="34" charset="0"/>
                </a:rPr>
                <a:t>meta o estrategia</a:t>
              </a:r>
            </a:p>
          </p:txBody>
        </p:sp>
        <p:sp>
          <p:nvSpPr>
            <p:cNvPr id="66" name="Rounded Rectangle 65">
              <a:extLst>
                <a:ext uri="{FF2B5EF4-FFF2-40B4-BE49-F238E27FC236}">
                  <a16:creationId xmlns:a16="http://schemas.microsoft.com/office/drawing/2014/main" id="{AFB0F8BB-7633-27EE-5FB0-69CE6D18D3A0}"/>
                </a:ext>
              </a:extLst>
            </p:cNvPr>
            <p:cNvSpPr/>
            <p:nvPr/>
          </p:nvSpPr>
          <p:spPr>
            <a:xfrm>
              <a:off x="2061318" y="3205976"/>
              <a:ext cx="1500122" cy="178419"/>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rgbClr val="0B76A0"/>
                  </a:solidFill>
                  <a:latin typeface="Century Gothic" panose="020B0502020202020204" pitchFamily="34" charset="0"/>
                </a:rPr>
                <a:t>Marcador 5</a:t>
              </a:r>
            </a:p>
          </p:txBody>
        </p:sp>
      </p:grpSp>
      <p:sp>
        <p:nvSpPr>
          <p:cNvPr id="4" name="TextBox 3">
            <a:extLst>
              <a:ext uri="{FF2B5EF4-FFF2-40B4-BE49-F238E27FC236}">
                <a16:creationId xmlns:a16="http://schemas.microsoft.com/office/drawing/2014/main" id="{A4CE800F-E0C2-36A6-7FB5-97293962945D}"/>
              </a:ext>
            </a:extLst>
          </p:cNvPr>
          <p:cNvSpPr txBox="1"/>
          <p:nvPr/>
        </p:nvSpPr>
        <p:spPr>
          <a:xfrm>
            <a:off x="3918001" y="6587433"/>
            <a:ext cx="4345496" cy="276999"/>
          </a:xfrm>
          <a:prstGeom prst="rect">
            <a:avLst/>
          </a:prstGeom>
          <a:noFill/>
        </p:spPr>
        <p:txBody>
          <a:bodyPr wrap="square" rtlCol="0">
            <a:spAutoFit/>
          </a:bodyPr>
          <a:lstStyle/>
          <a:p>
            <a:pPr algn="ctr"/>
            <a:r>
              <a:rPr lang="en-US" sz="1200" i="1" dirty="0" err="1">
                <a:solidFill>
                  <a:srgbClr val="001033"/>
                </a:solidFill>
                <a:effectLst/>
                <a:latin typeface="Century Gothic" panose="020B0502020202020204" pitchFamily="34" charset="0"/>
                <a:ea typeface="Arial" panose="020B0604020202020204" pitchFamily="34" charset="0"/>
              </a:rPr>
              <a:t>Proporcionado</a:t>
            </a:r>
            <a:r>
              <a:rPr lang="en-US" sz="1200" i="1" dirty="0">
                <a:solidFill>
                  <a:srgbClr val="001033"/>
                </a:solidFill>
                <a:effectLst/>
                <a:latin typeface="Century Gothic" panose="020B0502020202020204" pitchFamily="34" charset="0"/>
                <a:ea typeface="Arial" panose="020B0604020202020204" pitchFamily="34" charset="0"/>
              </a:rPr>
              <a:t> </a:t>
            </a:r>
            <a:r>
              <a:rPr lang="en-US" sz="1200" i="1" dirty="0" err="1">
                <a:solidFill>
                  <a:srgbClr val="001033"/>
                </a:solidFill>
                <a:effectLst/>
                <a:latin typeface="Century Gothic" panose="020B0502020202020204" pitchFamily="34" charset="0"/>
                <a:ea typeface="Arial" panose="020B0604020202020204" pitchFamily="34" charset="0"/>
              </a:rPr>
              <a:t>por</a:t>
            </a:r>
            <a:r>
              <a:rPr lang="en-US" sz="1200" i="1" dirty="0">
                <a:solidFill>
                  <a:srgbClr val="001033"/>
                </a:solidFill>
                <a:effectLst/>
                <a:latin typeface="Century Gothic" panose="020B0502020202020204" pitchFamily="34" charset="0"/>
                <a:ea typeface="Arial" panose="020B0604020202020204" pitchFamily="34" charset="0"/>
              </a:rPr>
              <a:t> Smartsheet, Inc.</a:t>
            </a:r>
            <a:endParaRPr lang="en-US" sz="1200" dirty="0">
              <a:solidFill>
                <a:srgbClr val="001033"/>
              </a:solidFill>
              <a:latin typeface="Century Gothic" panose="020B0502020202020204" pitchFamily="34" charset="0"/>
            </a:endParaRPr>
          </a:p>
        </p:txBody>
      </p:sp>
    </p:spTree>
    <p:extLst>
      <p:ext uri="{BB962C8B-B14F-4D97-AF65-F5344CB8AC3E}">
        <p14:creationId xmlns:p14="http://schemas.microsoft.com/office/powerpoint/2010/main" val="16951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a:solidFill>
                            <a:schemeClr val="tx1"/>
                          </a:solidFill>
                          <a:effectLst/>
                          <a:latin typeface="Century Gothic" panose="020B0502020202020204" pitchFamily="34" charset="0"/>
                        </a:rPr>
                        <a:t>DESCARGO DE RESPONSABILIDAD</a:t>
                      </a:r>
                    </a:p>
                    <a:p>
                      <a:pPr marL="0" marR="0" rtl="0">
                        <a:spcBef>
                          <a:spcPts val="0"/>
                        </a:spcBef>
                        <a:spcAft>
                          <a:spcPts val="0"/>
                        </a:spcAft>
                      </a:pPr>
                      <a:r>
                        <a:rPr lang="es-419" sz="1200" b="0">
                          <a:solidFill>
                            <a:schemeClr val="tx1"/>
                          </a:solidFill>
                          <a:effectLst/>
                          <a:latin typeface="Century Gothic" panose="020B0502020202020204" pitchFamily="34" charset="0"/>
                        </a:rPr>
                        <a:t> </a:t>
                      </a:r>
                    </a:p>
                    <a:p>
                      <a:pPr marL="0" marR="0" rtl="0">
                        <a:spcBef>
                          <a:spcPts val="0"/>
                        </a:spcBef>
                        <a:spcAft>
                          <a:spcPts val="0"/>
                        </a:spcAft>
                      </a:pPr>
                      <a:r>
                        <a:rPr lang="es-419" sz="1600" b="0">
                          <a:solidFill>
                            <a:schemeClr val="tx1"/>
                          </a:solidFill>
                          <a:effectLst/>
                          <a:latin typeface="Century Gothic" panose="020B0502020202020204" pitchFamily="34" charset="0"/>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la confianza que usted deposite en dicha información es estrictamente bajo su propio riesgo.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1182</TotalTime>
  <Words>314</Words>
  <Application>Microsoft Office PowerPoint</Application>
  <PresentationFormat>Widescreen</PresentationFormat>
  <Paragraphs>20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Larry Wang （王鹤杨）</cp:lastModifiedBy>
  <cp:revision>62</cp:revision>
  <dcterms:created xsi:type="dcterms:W3CDTF">2022-05-22T18:55:25Z</dcterms:created>
  <dcterms:modified xsi:type="dcterms:W3CDTF">2025-04-08T11:14:01Z</dcterms:modified>
</cp:coreProperties>
</file>