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7" r:id="rId4"/>
  </p:sldIdLst>
  <p:sldSz cx="12192000" cy="6858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Play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NkLUFK12YSZ3OrmVE9k6VVKck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8BEAB2-BD21-4F9D-A5C4-23FAC02F6808}">
  <a:tblStyle styleId="{9F8BEAB2-BD21-4F9D-A5C4-23FAC02F68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0A2053-CA6B-45B9-BB66-AA2DCEEF7E4C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53" d="100"/>
          <a:sy n="153" d="100"/>
        </p:scale>
        <p:origin x="5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customschemas.google.com/relationships/presentationmetadata" Target="metadata"/><Relationship Id="rId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oj y calendario en una mesa">
            <a:extLst>
              <a:ext uri="{FF2B5EF4-FFF2-40B4-BE49-F238E27FC236}">
                <a16:creationId xmlns:a16="http://schemas.microsoft.com/office/drawing/2014/main" id="{08E1445D-DBCB-929E-9840-A1FF8FAE61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5955"/>
          <a:stretch/>
        </p:blipFill>
        <p:spPr>
          <a:xfrm>
            <a:off x="-17636" y="0"/>
            <a:ext cx="12227272" cy="6858000"/>
          </a:xfrm>
          <a:prstGeom prst="rect">
            <a:avLst/>
          </a:prstGeom>
        </p:spPr>
      </p:pic>
      <p:sp>
        <p:nvSpPr>
          <p:cNvPr id="90" name="Google Shape;90;p1"/>
          <p:cNvSpPr txBox="1"/>
          <p:nvPr/>
        </p:nvSpPr>
        <p:spPr>
          <a:xfrm>
            <a:off x="249647" y="254470"/>
            <a:ext cx="93806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419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419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Plantilla de hoja de ruta simple en PowerPoint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02001" y="1532147"/>
            <a:ext cx="6177842" cy="440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Cuándo usar esta plantilla: </a:t>
            </a:r>
            <a:r>
              <a:rPr lang="es-419" sz="11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plantilla de hoja de ruta del producto es ideal para los equipos que necesitan organizar y comunicar sus planes de proyecto a corto, mediano y largo plazo. Los gerentes de productos, los equipos de desarrollo y los </a:t>
            </a:r>
            <a:r>
              <a:rPr lang="es-419" sz="1100" i="0" u="none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coaches</a:t>
            </a:r>
            <a:r>
              <a:rPr lang="es-419" sz="11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Agile pueden usarla para presentar el estado y las próximas prioridades de sus proyectos, así como en sesiones de planificación de </a:t>
            </a:r>
            <a:r>
              <a:rPr lang="es-419" sz="1100" i="0" u="none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sprints</a:t>
            </a:r>
            <a:r>
              <a:rPr lang="es-419" sz="11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reuniones de hoja de ruta y revisión estratégica con el fin de garantizar que todos estén alineados en las tareas inmediatas, los próximos pasos y las metas futuras.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destacadas de la plantilla: </a:t>
            </a:r>
            <a:r>
              <a:rPr lang="es-419" sz="11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plantilla tiene tres secciones distintas, etiquetadas </a:t>
            </a:r>
            <a:r>
              <a:rPr lang="es-419" sz="1100" i="1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lang="es-419" sz="11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419" sz="1100" i="1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continuación</a:t>
            </a:r>
            <a:r>
              <a:rPr lang="es-419" sz="11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Más tarde, que proporciona un marco sencillo para organizar tareas e iniciativas en función de los plazos. Cada sección contiene marcadores de posición personalizables para detallar actividades, metas o hitos específicos, con el fin de que los equipos puedan visualizar y priorizar claramente su trabajo. Los cuadros codificados por colores ayudan a diferenciar las tareas, por lo que es fácil realizar un seguimiento del progreso y ajustar los planes según sea necesario. En general, el diseño simple e intuitivo de esta plantilla la convierte en una herramienta eficaz para la gestión de proyectos Agile y la planificación estratégica.</a:t>
            </a:r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76E60707-DE2E-C957-271E-D7B028AB793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6786703" y="1658106"/>
            <a:ext cx="5044686" cy="2837636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loj y calendario en una mesa">
            <a:extLst>
              <a:ext uri="{FF2B5EF4-FFF2-40B4-BE49-F238E27FC236}">
                <a16:creationId xmlns:a16="http://schemas.microsoft.com/office/drawing/2014/main" id="{52E31A40-6D76-C026-0C64-03FFF7DB9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955"/>
          <a:stretch/>
        </p:blipFill>
        <p:spPr>
          <a:xfrm>
            <a:off x="-17636" y="0"/>
            <a:ext cx="12227272" cy="6858000"/>
          </a:xfrm>
          <a:prstGeom prst="rect">
            <a:avLst/>
          </a:prstGeom>
        </p:spPr>
      </p:pic>
      <p:cxnSp>
        <p:nvCxnSpPr>
          <p:cNvPr id="178" name="Google Shape;178;p7"/>
          <p:cNvCxnSpPr>
            <a:cxnSpLocks/>
          </p:cNvCxnSpPr>
          <p:nvPr/>
        </p:nvCxnSpPr>
        <p:spPr>
          <a:xfrm>
            <a:off x="461274" y="4549867"/>
            <a:ext cx="11269453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9" name="Google Shape;179;p7"/>
          <p:cNvSpPr>
            <a:spLocks noChangeAspect="1"/>
          </p:cNvSpPr>
          <p:nvPr/>
        </p:nvSpPr>
        <p:spPr>
          <a:xfrm>
            <a:off x="2096251" y="4184107"/>
            <a:ext cx="731520" cy="73152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7"/>
          <p:cNvGrpSpPr/>
          <p:nvPr/>
        </p:nvGrpSpPr>
        <p:grpSpPr>
          <a:xfrm>
            <a:off x="1074646" y="1069110"/>
            <a:ext cx="2774731" cy="2991589"/>
            <a:chOff x="1074646" y="1526479"/>
            <a:chExt cx="2774731" cy="2991589"/>
          </a:xfrm>
        </p:grpSpPr>
        <p:sp>
          <p:nvSpPr>
            <p:cNvPr id="183" name="Google Shape;183;p7"/>
            <p:cNvSpPr/>
            <p:nvPr/>
          </p:nvSpPr>
          <p:spPr>
            <a:xfrm>
              <a:off x="1074646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2261984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4708634" y="1069110"/>
            <a:ext cx="2774731" cy="2991589"/>
            <a:chOff x="4708634" y="1526479"/>
            <a:chExt cx="2774731" cy="2991589"/>
          </a:xfrm>
        </p:grpSpPr>
        <p:sp>
          <p:nvSpPr>
            <p:cNvPr id="186" name="Google Shape;186;p7"/>
            <p:cNvSpPr/>
            <p:nvPr/>
          </p:nvSpPr>
          <p:spPr>
            <a:xfrm>
              <a:off x="4708634" y="1526479"/>
              <a:ext cx="2774731" cy="2778666"/>
            </a:xfrm>
            <a:prstGeom prst="roundRect">
              <a:avLst>
                <a:gd name="adj" fmla="val 833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5895972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8342623" y="1069110"/>
            <a:ext cx="2774731" cy="2991589"/>
            <a:chOff x="8342623" y="1526479"/>
            <a:chExt cx="2774731" cy="2991589"/>
          </a:xfrm>
        </p:grpSpPr>
        <p:sp>
          <p:nvSpPr>
            <p:cNvPr id="189" name="Google Shape;189;p7"/>
            <p:cNvSpPr/>
            <p:nvPr/>
          </p:nvSpPr>
          <p:spPr>
            <a:xfrm>
              <a:off x="8342623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419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Texto de ejemplo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9529961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1538375" y="764309"/>
            <a:ext cx="1847273" cy="609600"/>
          </a:xfrm>
          <a:prstGeom prst="flowChartTerminator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</a:p>
        </p:txBody>
      </p:sp>
      <p:sp>
        <p:nvSpPr>
          <p:cNvPr id="196" name="Google Shape;196;p7"/>
          <p:cNvSpPr/>
          <p:nvPr/>
        </p:nvSpPr>
        <p:spPr>
          <a:xfrm>
            <a:off x="5172363" y="764309"/>
            <a:ext cx="1847273" cy="609600"/>
          </a:xfrm>
          <a:prstGeom prst="flowChartTerminator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CONTINUACIÓN</a:t>
            </a:r>
          </a:p>
        </p:txBody>
      </p:sp>
      <p:sp>
        <p:nvSpPr>
          <p:cNvPr id="197" name="Google Shape;197;p7"/>
          <p:cNvSpPr/>
          <p:nvPr/>
        </p:nvSpPr>
        <p:spPr>
          <a:xfrm>
            <a:off x="8806352" y="764309"/>
            <a:ext cx="1847273" cy="609600"/>
          </a:xfrm>
          <a:prstGeom prst="flowChartTermina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TARDE</a:t>
            </a:r>
          </a:p>
        </p:txBody>
      </p:sp>
      <p:sp>
        <p:nvSpPr>
          <p:cNvPr id="2" name="Google Shape;179;p7">
            <a:extLst>
              <a:ext uri="{FF2B5EF4-FFF2-40B4-BE49-F238E27FC236}">
                <a16:creationId xmlns:a16="http://schemas.microsoft.com/office/drawing/2014/main" id="{2E395F4E-5F26-51FE-639A-0948862DCCF9}"/>
              </a:ext>
            </a:extLst>
          </p:cNvPr>
          <p:cNvSpPr>
            <a:spLocks noChangeAspect="1"/>
          </p:cNvSpPr>
          <p:nvPr/>
        </p:nvSpPr>
        <p:spPr>
          <a:xfrm>
            <a:off x="5732831" y="4184107"/>
            <a:ext cx="731520" cy="73152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9;p7">
            <a:extLst>
              <a:ext uri="{FF2B5EF4-FFF2-40B4-BE49-F238E27FC236}">
                <a16:creationId xmlns:a16="http://schemas.microsoft.com/office/drawing/2014/main" id="{2D0231D1-9DA2-CB60-3DC9-ED7197E733EA}"/>
              </a:ext>
            </a:extLst>
          </p:cNvPr>
          <p:cNvSpPr>
            <a:spLocks noChangeAspect="1"/>
          </p:cNvSpPr>
          <p:nvPr/>
        </p:nvSpPr>
        <p:spPr>
          <a:xfrm>
            <a:off x="9369411" y="4184107"/>
            <a:ext cx="731520" cy="73152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79636-02C2-41E2-DCE9-403F1E2B2266}"/>
              </a:ext>
            </a:extLst>
          </p:cNvPr>
          <p:cNvSpPr txBox="1"/>
          <p:nvPr/>
        </p:nvSpPr>
        <p:spPr>
          <a:xfrm>
            <a:off x="5760720" y="60276"/>
            <a:ext cx="6372665" cy="363176"/>
          </a:xfrm>
          <a:prstGeom prst="rect">
            <a:avLst/>
          </a:prstGeom>
          <a:noFill/>
          <a:effectLst/>
        </p:spPr>
        <p:txBody>
          <a:bodyPr wrap="square" lIns="91440" tIns="73152" rIns="182880" bIns="73152" rtlCol="0" anchor="t" anchorCtr="0">
            <a:spAutoFit/>
          </a:bodyPr>
          <a:lstStyle/>
          <a:p>
            <a:pPr algn="r"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hoja de ruta simple en PowerPoint</a:t>
            </a:r>
          </a:p>
        </p:txBody>
      </p:sp>
      <p:pic>
        <p:nvPicPr>
          <p:cNvPr id="6" name="Graphic 5" descr="Cronómetro con relleno sólido">
            <a:extLst>
              <a:ext uri="{FF2B5EF4-FFF2-40B4-BE49-F238E27FC236}">
                <a16:creationId xmlns:a16="http://schemas.microsoft.com/office/drawing/2014/main" id="{F9C1AD8F-531C-338E-2E2B-2F1D849BB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7691" y="4275547"/>
            <a:ext cx="548640" cy="548640"/>
          </a:xfrm>
          <a:prstGeom prst="rect">
            <a:avLst/>
          </a:prstGeom>
        </p:spPr>
      </p:pic>
      <p:pic>
        <p:nvPicPr>
          <p:cNvPr id="8" name="Graphic 7" descr="Cronómetro con 50% de relleno sólido">
            <a:extLst>
              <a:ext uri="{FF2B5EF4-FFF2-40B4-BE49-F238E27FC236}">
                <a16:creationId xmlns:a16="http://schemas.microsoft.com/office/drawing/2014/main" id="{615B728A-96D3-DEB3-3E67-C16859528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1679" y="4275547"/>
            <a:ext cx="548640" cy="548640"/>
          </a:xfrm>
          <a:prstGeom prst="rect">
            <a:avLst/>
          </a:prstGeom>
        </p:spPr>
      </p:pic>
      <p:pic>
        <p:nvPicPr>
          <p:cNvPr id="10" name="Graphic 9" descr="Cronómetro con 75% de relleno sólido">
            <a:extLst>
              <a:ext uri="{FF2B5EF4-FFF2-40B4-BE49-F238E27FC236}">
                <a16:creationId xmlns:a16="http://schemas.microsoft.com/office/drawing/2014/main" id="{CF42C32D-582A-E267-0F3A-640593AC21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3513" y="4275547"/>
            <a:ext cx="548640" cy="54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3FDE5-0E90-9671-6FFA-621BE3B3681A}"/>
              </a:ext>
            </a:extLst>
          </p:cNvPr>
          <p:cNvSpPr txBox="1"/>
          <p:nvPr/>
        </p:nvSpPr>
        <p:spPr>
          <a:xfrm>
            <a:off x="3918001" y="6587433"/>
            <a:ext cx="434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Proporcionado</a:t>
            </a:r>
            <a:r>
              <a:rPr lang="en-US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por</a:t>
            </a:r>
            <a:r>
              <a:rPr lang="en-US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Smartsheet, Inc.</a:t>
            </a:r>
            <a:endParaRPr lang="en-US" sz="1200" dirty="0">
              <a:solidFill>
                <a:srgbClr val="00103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2"/>
          <p:cNvGraphicFramePr/>
          <p:nvPr>
            <p:extLst>
              <p:ext uri="{D42A27DB-BD31-4B8C-83A1-F6EECF244321}">
                <p14:modId xmlns:p14="http://schemas.microsoft.com/office/powerpoint/2010/main" val="2952094396"/>
              </p:ext>
            </p:extLst>
          </p:nvPr>
        </p:nvGraphicFramePr>
        <p:xfrm>
          <a:off x="787790" y="1050352"/>
          <a:ext cx="10227225" cy="2468350"/>
        </p:xfrm>
        <a:graphic>
          <a:graphicData uri="http://schemas.openxmlformats.org/drawingml/2006/table">
            <a:tbl>
              <a:tblPr firstRow="1" firstCol="1" bandRow="1">
                <a:noFill/>
                <a:tableStyleId>{D40A2053-CA6B-45B9-BB66-AA2DCEEF7E4C}</a:tableStyleId>
              </a:tblPr>
              <a:tblGrid>
                <a:gridCol w="102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DESCARGO DE RESPONSABILIDAD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4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399</Words>
  <Application>Microsoft Office PowerPoint</Application>
  <PresentationFormat>Widescreen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Century Gothic</vt:lpstr>
      <vt:lpstr>Arial</vt:lpstr>
      <vt:lpstr>Play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Larry Wang （王鹤杨）</cp:lastModifiedBy>
  <cp:revision>15</cp:revision>
  <dcterms:created xsi:type="dcterms:W3CDTF">2021-07-07T23:54:57Z</dcterms:created>
  <dcterms:modified xsi:type="dcterms:W3CDTF">2025-04-08T11:12:36Z</dcterms:modified>
</cp:coreProperties>
</file>