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406" r:id="rId2"/>
    <p:sldId id="355" r:id="rId3"/>
    <p:sldId id="407" r:id="rId4"/>
    <p:sldId id="363" r:id="rId5"/>
    <p:sldId id="41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9B7"/>
    <a:srgbClr val="FFD513"/>
    <a:srgbClr val="E6FFA5"/>
    <a:srgbClr val="ABF0EB"/>
    <a:srgbClr val="16827C"/>
    <a:srgbClr val="10DD72"/>
    <a:srgbClr val="ABF539"/>
    <a:srgbClr val="8FF1DC"/>
    <a:srgbClr val="5EEAE7"/>
    <a:srgbClr val="FB9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327"/>
  </p:normalViewPr>
  <p:slideViewPr>
    <p:cSldViewPr snapToGrid="0" snapToObjects="1">
      <p:cViewPr>
        <p:scale>
          <a:sx n="100" d="100"/>
          <a:sy n="100" d="100"/>
        </p:scale>
        <p:origin x="1632" y="3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11219823738204"/>
          <c:y val="0.16758373663166928"/>
          <c:w val="0.67240864243149157"/>
          <c:h val="0.656312218100221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Presupuesto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34-6749-ABA9-835705A237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187-F742-923F-8AEC8AA4A2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D34-6749-ABA9-835705A237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D34-6749-ABA9-835705A237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D34-6749-ABA9-835705A23753}"/>
              </c:ext>
            </c:extLst>
          </c:dPt>
          <c:dPt>
            <c:idx val="5"/>
            <c:bubble3D val="0"/>
            <c:spPr>
              <a:solidFill>
                <a:srgbClr val="5EEAE7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187-F742-923F-8AEC8AA4A275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187-F742-923F-8AEC8AA4A275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187-F742-923F-8AEC8AA4A275}"/>
              </c:ext>
            </c:extLst>
          </c:dPt>
          <c:dPt>
            <c:idx val="8"/>
            <c:bubble3D val="0"/>
            <c:spPr>
              <a:solidFill>
                <a:srgbClr val="FB908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187-F742-923F-8AEC8AA4A275}"/>
              </c:ext>
            </c:extLst>
          </c:dPt>
          <c:dPt>
            <c:idx val="9"/>
            <c:bubble3D val="0"/>
            <c:spPr>
              <a:solidFill>
                <a:srgbClr val="10DD7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87-F742-923F-8AEC8AA4A275}"/>
              </c:ext>
            </c:extLst>
          </c:dPt>
          <c:dPt>
            <c:idx val="10"/>
            <c:bubble3D val="0"/>
            <c:spPr>
              <a:solidFill>
                <a:srgbClr val="00EBF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187-F742-923F-8AEC8AA4A275}"/>
              </c:ext>
            </c:extLst>
          </c:dPt>
          <c:dPt>
            <c:idx val="11"/>
            <c:bubble3D val="0"/>
            <c:spPr>
              <a:solidFill>
                <a:srgbClr val="FFD51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187-F742-923F-8AEC8AA4A275}"/>
              </c:ext>
            </c:extLst>
          </c:dPt>
          <c:dPt>
            <c:idx val="12"/>
            <c:bubble3D val="0"/>
            <c:spPr>
              <a:solidFill>
                <a:srgbClr val="ABF53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187-F742-923F-8AEC8AA4A27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9D34-6749-ABA9-835705A2375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2187-F742-923F-8AEC8AA4A27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9D34-6749-ABA9-835705A2375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9D34-6749-ABA9-835705A2375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9D34-6749-ABA9-835705A2375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9D34-6749-ABA9-835705A23753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9D34-6749-ABA9-835705A23753}"/>
              </c:ext>
            </c:extLst>
          </c:dPt>
          <c:dLbls>
            <c:dLbl>
              <c:idx val="1"/>
              <c:layout>
                <c:manualLayout>
                  <c:x val="-2.080151160730866E-2"/>
                  <c:y val="-3.9652110426809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87-F742-923F-8AEC8AA4A275}"/>
                </c:ext>
              </c:extLst>
            </c:dLbl>
            <c:dLbl>
              <c:idx val="2"/>
              <c:layout>
                <c:manualLayout>
                  <c:x val="4.861335998680285E-2"/>
                  <c:y val="-6.85369152609713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4-6749-ABA9-835705A23753}"/>
                </c:ext>
              </c:extLst>
            </c:dLbl>
            <c:dLbl>
              <c:idx val="3"/>
              <c:layout>
                <c:manualLayout>
                  <c:x val="9.0093340274017053E-2"/>
                  <c:y val="-5.764586531443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4-6749-ABA9-835705A23753}"/>
                </c:ext>
              </c:extLst>
            </c:dLbl>
            <c:dLbl>
              <c:idx val="4"/>
              <c:layout>
                <c:manualLayout>
                  <c:x val="4.7853914935674924E-3"/>
                  <c:y val="-4.32530711249400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4-6749-ABA9-835705A23753}"/>
                </c:ext>
              </c:extLst>
            </c:dLbl>
            <c:dLbl>
              <c:idx val="5"/>
              <c:layout>
                <c:manualLayout>
                  <c:x val="1.6617987282065316E-2"/>
                  <c:y val="5.27367500180644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87-F742-923F-8AEC8AA4A275}"/>
                </c:ext>
              </c:extLst>
            </c:dLbl>
            <c:dLbl>
              <c:idx val="7"/>
              <c:layout>
                <c:manualLayout>
                  <c:x val="-1.6457558483618843E-3"/>
                  <c:y val="6.30786843942239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59107373128745"/>
                      <c:h val="0.181009263369748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87-F742-923F-8AEC8AA4A275}"/>
                </c:ext>
              </c:extLst>
            </c:dLbl>
            <c:dLbl>
              <c:idx val="8"/>
              <c:layout>
                <c:manualLayout>
                  <c:x val="-2.1924837164121642E-2"/>
                  <c:y val="7.1450210906783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87-F742-923F-8AEC8AA4A275}"/>
                </c:ext>
              </c:extLst>
            </c:dLbl>
            <c:dLbl>
              <c:idx val="10"/>
              <c:layout>
                <c:manualLayout>
                  <c:x val="-2.514378009902785E-3"/>
                  <c:y val="-6.53878424265903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87-F742-923F-8AEC8AA4A275}"/>
                </c:ext>
              </c:extLst>
            </c:dLbl>
            <c:dLbl>
              <c:idx val="11"/>
              <c:layout>
                <c:manualLayout>
                  <c:x val="1.4486409490750011E-2"/>
                  <c:y val="9.88761581974336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87-F742-923F-8AEC8AA4A275}"/>
                </c:ext>
              </c:extLst>
            </c:dLbl>
            <c:dLbl>
              <c:idx val="12"/>
              <c:layout>
                <c:manualLayout>
                  <c:x val="0.10238661811298155"/>
                  <c:y val="-0.220057457155174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87-F742-923F-8AEC8AA4A275}"/>
                </c:ext>
              </c:extLst>
            </c:dLbl>
            <c:dLbl>
              <c:idx val="13"/>
              <c:layout>
                <c:manualLayout>
                  <c:x val="7.9856738897206223E-3"/>
                  <c:y val="3.34790349443006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D34-6749-ABA9-835705A23753}"/>
                </c:ext>
              </c:extLst>
            </c:dLbl>
            <c:dLbl>
              <c:idx val="15"/>
              <c:layout>
                <c:manualLayout>
                  <c:x val="-2.4345523719035006E-3"/>
                  <c:y val="-9.02109598164518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D34-6749-ABA9-835705A23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Sheet1!$A$2:$A$21</c:f>
              <c:strCache>
                <c:ptCount val="20"/>
                <c:pt idx="0">
                  <c:v>Permisos</c:v>
                </c:pt>
                <c:pt idx="1">
                  <c:v>Otros requisitos</c:v>
                </c:pt>
                <c:pt idx="2">
                  <c:v>Preparación 
del sitio</c:v>
                </c:pt>
                <c:pt idx="3">
                  <c:v>Agua/Alcantarillado en el sitio</c:v>
                </c:pt>
                <c:pt idx="4">
                  <c:v>Servicios públicos</c:v>
                </c:pt>
                <c:pt idx="5">
                  <c:v>Movimiento de tierras y excavación</c:v>
                </c:pt>
                <c:pt idx="6">
                  <c:v>Cimientos</c:v>
                </c:pt>
                <c:pt idx="7">
                  <c:v>Otros: mampostería/
pavimentación</c:v>
                </c:pt>
                <c:pt idx="8">
                  <c:v>Entramado de madera</c:v>
                </c:pt>
                <c:pt idx="9">
                  <c:v>Exteriores</c:v>
                </c:pt>
                <c:pt idx="10">
                  <c:v>Ventanas/Puertas de exterior</c:v>
                </c:pt>
                <c:pt idx="11">
                  <c:v>Cañerías</c:v>
                </c:pt>
                <c:pt idx="12">
                  <c:v>Conexiones eléctricas</c:v>
                </c:pt>
                <c:pt idx="13">
                  <c:v>Climatización</c:v>
                </c:pt>
                <c:pt idx="14">
                  <c:v>Aislamiento y sellado de aire</c:v>
                </c:pt>
                <c:pt idx="15">
                  <c:v>Paneles de yeso</c:v>
                </c:pt>
                <c:pt idx="16">
                  <c:v>Acabado interior</c:v>
                </c:pt>
                <c:pt idx="17">
                  <c:v>Cocina y baño</c:v>
                </c:pt>
                <c:pt idx="18">
                  <c:v>Galerías y terrazas</c:v>
                </c:pt>
                <c:pt idx="19">
                  <c:v>Electrodomésticos</c:v>
                </c:pt>
              </c:strCache>
            </c:strRef>
          </c:cat>
          <c:val>
            <c:numRef>
              <c:f>Sheet1!$B$2:$B$21</c:f>
              <c:numCache>
                <c:formatCode>"$"#,##0_);[Red]\("$"#,##0\)</c:formatCode>
                <c:ptCount val="20"/>
                <c:pt idx="0">
                  <c:v>3800</c:v>
                </c:pt>
                <c:pt idx="1">
                  <c:v>16800</c:v>
                </c:pt>
                <c:pt idx="2">
                  <c:v>13650</c:v>
                </c:pt>
                <c:pt idx="3">
                  <c:v>14350</c:v>
                </c:pt>
                <c:pt idx="4">
                  <c:v>7675</c:v>
                </c:pt>
                <c:pt idx="5">
                  <c:v>26450</c:v>
                </c:pt>
                <c:pt idx="6">
                  <c:v>18500</c:v>
                </c:pt>
                <c:pt idx="7">
                  <c:v>19500</c:v>
                </c:pt>
                <c:pt idx="8">
                  <c:v>22000</c:v>
                </c:pt>
                <c:pt idx="9">
                  <c:v>32000</c:v>
                </c:pt>
                <c:pt idx="10">
                  <c:v>18000</c:v>
                </c:pt>
                <c:pt idx="11">
                  <c:v>16000</c:v>
                </c:pt>
                <c:pt idx="12">
                  <c:v>28000</c:v>
                </c:pt>
                <c:pt idx="13">
                  <c:v>11000</c:v>
                </c:pt>
                <c:pt idx="14">
                  <c:v>4500</c:v>
                </c:pt>
                <c:pt idx="15">
                  <c:v>18000</c:v>
                </c:pt>
                <c:pt idx="16">
                  <c:v>18500</c:v>
                </c:pt>
                <c:pt idx="17">
                  <c:v>58000</c:v>
                </c:pt>
                <c:pt idx="18">
                  <c:v>8500</c:v>
                </c:pt>
                <c:pt idx="19">
                  <c:v>14500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7-F742-923F-8AEC8AA4A2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36151642392579E-2"/>
          <c:y val="0.35595247101220029"/>
          <c:w val="0.91532769671521486"/>
          <c:h val="0.52395275985860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>
              <a:gsLst>
                <a:gs pos="63000">
                  <a:schemeClr val="accent1">
                    <a:lumMod val="60000"/>
                    <a:lumOff val="40000"/>
                  </a:schemeClr>
                </a:gs>
                <a:gs pos="0">
                  <a:srgbClr val="8FF1DC">
                    <a:alpha val="80000"/>
                  </a:srgbClr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86000">
                    <a:schemeClr val="accent1">
                      <a:lumMod val="60000"/>
                      <a:lumOff val="40000"/>
                      <a:alpha val="80000"/>
                    </a:schemeClr>
                  </a:gs>
                  <a:gs pos="0">
                    <a:srgbClr val="8FF1DC">
                      <a:alpha val="80000"/>
                    </a:srgbClr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D-F244-B66D-0664B8215E4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63000">
                    <a:srgbClr val="10DD72">
                      <a:alpha val="80000"/>
                    </a:srgbClr>
                  </a:gs>
                  <a:gs pos="0">
                    <a:srgbClr val="ABF539">
                      <a:alpha val="50000"/>
                    </a:srgbClr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4D-F244-B66D-0664B8215E4D}"/>
              </c:ext>
            </c:extLst>
          </c:dPt>
          <c:cat>
            <c:strRef>
              <c:f>Sheet1!$A$2:$A$3</c:f>
              <c:strCache>
                <c:ptCount val="2"/>
                <c:pt idx="0">
                  <c:v>Presupuesto</c:v>
                </c:pt>
                <c:pt idx="1">
                  <c:v>Valor real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369725</c:v>
                </c:pt>
                <c:pt idx="1">
                  <c:v>339425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D-F244-B66D-0664B8215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117408"/>
        <c:axId val="1067120928"/>
      </c:barChart>
      <c:catAx>
        <c:axId val="1067117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67120928"/>
        <c:crosses val="autoZero"/>
        <c:auto val="1"/>
        <c:lblAlgn val="ctr"/>
        <c:lblOffset val="100"/>
        <c:noMultiLvlLbl val="0"/>
      </c:catAx>
      <c:valAx>
        <c:axId val="1067120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6711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28C9-E9D1-0CD7-835A-B0A6207C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F9CFE-6A59-7ACA-F6F5-2CA3520AD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E7B86-613B-6018-797B-30544DCBA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672BB-EEF6-E994-7C5F-739FBDF1B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7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337EC-C754-C879-CA74-D1F2203A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724B1-4156-82F5-B124-A4543F377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2D3DE8-CF2E-228E-EFCD-F06AAC1AF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BEEA-BED0-9DB6-4467-50FAEF2E3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91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E9ED-E2C3-CFC6-3387-02541D3D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51FD5-DAC2-64CF-48B3-B7AAB09FC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A2702-5686-5E70-534C-D4B061F2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7F96-B8B8-EDEC-7819-8CAA6F5AB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84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965E-D79C-3C85-EEF4-B3122FBE3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DDD64-3454-7827-8B47-586CEE104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9A4A5-D716-E94F-D507-26DE5C23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6614-3305-B27E-95DE-E79AAEF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385B-9547-316B-92FC-3F9E1264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6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ED57-757F-D5FC-F176-E500F97D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5E6BB-A68F-0AEF-3575-E54F667D7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9967B-E331-7FD4-57C6-E7048214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704B-DEAB-106D-FF26-906CE98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F2B2-CC85-94CE-A250-35B0441D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0FA5-A8A9-BAF7-5EA7-39B636302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A6439-7FB1-3FFF-6B07-1BBA4256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F89D0-C859-1EB8-68D1-52F865B4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DAB8-E6EB-CE64-A29C-CB99AE93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102B-5DC2-3545-778D-A606DE1E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15CA-655E-61FA-7EE6-3EB6AFDC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B50C-F487-6656-7CD1-3E3FD0CA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BF4F-6394-A3FB-6647-9780ED08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C080F-55D5-C838-6054-2CDBA3B7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6B5FC-9092-D81C-13CD-4C7D8603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850B-984D-6AD9-47A2-ED8D7A8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D135E-7DA7-9FC8-6F68-839950D0B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CF75-1012-6EC9-87CF-841C435A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9380-BFD7-F7FC-9C7E-7ACD859D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0DC9-628E-B81E-87BD-DDD4611C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0FE1-5F49-EE36-3453-09886F59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BD10-923A-83B5-D87C-FBE25F77B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89FFB-E121-E6CE-384E-7CD98C3AA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86477-CECB-CB65-590D-36741952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E85E0-EBC4-4550-BE39-AEBDE36D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B8E4-2B2D-ACDB-9FE0-EA01279E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211F-E76A-4D15-E912-2C5845BD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AB7B8-F929-97AD-23E4-E747B035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E33A-7209-2AA5-07DF-79F96914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C072C-92B9-AD09-1C9C-74161098A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227C9-B4F2-3E2C-17A3-7D5D6964A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96043-5077-65BB-D7CA-CBF4F481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1053D-5837-5F94-D876-38978C42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4151E-2458-1E0C-0557-732D8A0D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0ABE-6646-9322-A249-9F17F8D9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9996A-EAEC-F289-40CB-BC183F8C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582A0-E1EE-6A86-DBCF-BEF1219C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F117-AB77-6965-658A-024F0C22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06E21-4331-FC9D-4150-23129795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54232-ADDD-EDBC-5B49-A5AEF062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2B7C-107D-C587-5159-47BB28E8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CCD3-4616-3766-DE02-54008046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E973-07C9-3CD0-475A-EFA30591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0FE86-E94E-517D-0BD2-07FECF39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CFE7-F509-D07F-84AB-442AD445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9ADB3-74D1-12DD-136F-DCEF1CB8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E170-63CC-6F67-252F-F6A8FA58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E1F2-62B5-7265-9C52-754FAD8F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E1344-E65D-0AB3-191C-56F1D651F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40500-A020-162F-59FA-27088FCBE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C0CFF-53B9-D905-B33B-45314E21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06111-0F40-FAB9-5993-F98A9F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4DF-CAE5-B3F8-E7EC-7F41C55F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DD533-1A02-EF63-64E1-1A8AF8E3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8D91-845B-BCE1-A509-09694D60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6EC6-A7DC-9CA2-BA44-6075EA4B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9869-561A-01D5-B291-2977C30E1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33B8-22BE-D488-79B1-95576D450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ustración digital de blanco sobre fondo negro">
            <a:extLst>
              <a:ext uri="{FF2B5EF4-FFF2-40B4-BE49-F238E27FC236}">
                <a16:creationId xmlns:a16="http://schemas.microsoft.com/office/drawing/2014/main" id="{728DC084-E6CE-4553-03A1-237129556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20DF28-5B8E-0B77-0179-E675CB82F14E}"/>
              </a:ext>
            </a:extLst>
          </p:cNvPr>
          <p:cNvSpPr/>
          <p:nvPr/>
        </p:nvSpPr>
        <p:spPr>
          <a:xfrm>
            <a:off x="323273" y="2678545"/>
            <a:ext cx="11352805" cy="362065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8" y="311649"/>
            <a:ext cx="6869000" cy="21580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Plantilla de presupuesto de construcción </a:t>
            </a:r>
            <a:r>
              <a:rPr lang="es-419" sz="4400" b="1">
                <a:solidFill>
                  <a:srgbClr val="001033"/>
                </a:solidFill>
                <a:latin typeface="Century Gothic" panose="020B0502020202020204" pitchFamily="34" charset="0"/>
              </a:rPr>
              <a:t>para PowerPoint</a:t>
            </a:r>
            <a:endParaRPr lang="es-419" sz="4400" b="1" dirty="0">
              <a:solidFill>
                <a:srgbClr val="001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DA07D-56FB-E2C5-8EBA-6527057A6656}"/>
              </a:ext>
            </a:extLst>
          </p:cNvPr>
          <p:cNvSpPr txBox="1"/>
          <p:nvPr/>
        </p:nvSpPr>
        <p:spPr>
          <a:xfrm>
            <a:off x="713145" y="2967251"/>
            <a:ext cx="5760258" cy="29213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lnSpc>
                <a:spcPct val="130000"/>
              </a:lnSpc>
            </a:pPr>
            <a:r>
              <a:rPr lang="es-419" sz="2400" dirty="0">
                <a:solidFill>
                  <a:srgbClr val="001033"/>
                </a:solidFill>
                <a:latin typeface="Century Gothic" panose="020B0502020202020204" pitchFamily="34" charset="0"/>
              </a:rPr>
              <a:t>Utilice la </a:t>
            </a:r>
            <a:r>
              <a:rPr lang="es-419" sz="2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plantilla de ejemplo de presupuesto general de construcción </a:t>
            </a:r>
            <a:r>
              <a:rPr lang="es-419" sz="2400" dirty="0">
                <a:solidFill>
                  <a:srgbClr val="001033"/>
                </a:solidFill>
                <a:latin typeface="Century Gothic" panose="020B0502020202020204" pitchFamily="34" charset="0"/>
              </a:rPr>
              <a:t>en Excel para realizar el seguimiento de los detalles del presupuesto y calcular los totales de las infografías de diapositivas.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CF4152-5BBA-06E3-2BFD-E8F8EDEAE9D1}"/>
              </a:ext>
            </a:extLst>
          </p:cNvPr>
          <p:cNvSpPr/>
          <p:nvPr/>
        </p:nvSpPr>
        <p:spPr>
          <a:xfrm>
            <a:off x="323272" y="2678545"/>
            <a:ext cx="45720" cy="3620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20C6B-0DB7-D40E-A1C3-5C1E7BC4B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937" y="1367245"/>
            <a:ext cx="4942646" cy="550018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ustración digital de blanco sobre fondo negro">
            <a:extLst>
              <a:ext uri="{FF2B5EF4-FFF2-40B4-BE49-F238E27FC236}">
                <a16:creationId xmlns:a16="http://schemas.microsoft.com/office/drawing/2014/main" id="{017DCA30-2B1B-BC31-2EFB-A009F427D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B49A94-B7EC-5959-D323-5CF5ABA56674}"/>
              </a:ext>
            </a:extLst>
          </p:cNvPr>
          <p:cNvSpPr/>
          <p:nvPr/>
        </p:nvSpPr>
        <p:spPr>
          <a:xfrm>
            <a:off x="2" y="-1"/>
            <a:ext cx="6125574" cy="68674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A15A5-4795-D588-1C3F-8CDA8CF79F30}"/>
              </a:ext>
            </a:extLst>
          </p:cNvPr>
          <p:cNvSpPr txBox="1"/>
          <p:nvPr/>
        </p:nvSpPr>
        <p:spPr>
          <a:xfrm>
            <a:off x="249647" y="204772"/>
            <a:ext cx="5875929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58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Presupuesto de construcción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B6912-14E0-25E8-ECBB-F3106DCDD4E0}"/>
              </a:ext>
            </a:extLst>
          </p:cNvPr>
          <p:cNvSpPr/>
          <p:nvPr/>
        </p:nvSpPr>
        <p:spPr>
          <a:xfrm>
            <a:off x="0" y="0"/>
            <a:ext cx="45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0CEBA-DEE3-5EAF-2FB1-FA64BE414B02}"/>
              </a:ext>
            </a:extLst>
          </p:cNvPr>
          <p:cNvSpPr txBox="1"/>
          <p:nvPr/>
        </p:nvSpPr>
        <p:spPr>
          <a:xfrm>
            <a:off x="6639451" y="1609216"/>
            <a:ext cx="514519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1200"/>
              </a:spcAft>
              <a:buClr>
                <a:srgbClr val="2F8081"/>
              </a:buClr>
              <a:buSzPct val="105000"/>
            </a:pPr>
            <a:r>
              <a:rPr lang="es-419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Título del proyecto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A551C-A3CE-8D53-DB4C-65C32781A02B}"/>
              </a:ext>
            </a:extLst>
          </p:cNvPr>
          <p:cNvSpPr txBox="1"/>
          <p:nvPr/>
        </p:nvSpPr>
        <p:spPr>
          <a:xfrm>
            <a:off x="6610235" y="3075057"/>
            <a:ext cx="42382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2000">
                <a:solidFill>
                  <a:schemeClr val="accent1"/>
                </a:solidFill>
                <a:latin typeface="Century Gothic" panose="020B0502020202020204" pitchFamily="34" charset="0"/>
              </a:rPr>
              <a:t>123 Avenue A</a:t>
            </a:r>
          </a:p>
          <a:p>
            <a:pPr rtl="0">
              <a:buClr>
                <a:srgbClr val="2F8081"/>
              </a:buClr>
              <a:buSzPct val="105000"/>
            </a:pPr>
            <a:r>
              <a:rPr lang="es-419" sz="2000">
                <a:solidFill>
                  <a:schemeClr val="accent1"/>
                </a:solidFill>
                <a:latin typeface="Century Gothic" panose="020B0502020202020204" pitchFamily="34" charset="0"/>
              </a:rPr>
              <a:t>Ciudad, Estado 10001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62963-EE0F-B69F-5F73-BF8E517C5144}"/>
              </a:ext>
            </a:extLst>
          </p:cNvPr>
          <p:cNvSpPr txBox="1"/>
          <p:nvPr/>
        </p:nvSpPr>
        <p:spPr>
          <a:xfrm>
            <a:off x="6610234" y="3841265"/>
            <a:ext cx="42382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2000">
                <a:solidFill>
                  <a:schemeClr val="accent1"/>
                </a:solidFill>
                <a:latin typeface="Century Gothic" panose="020B0502020202020204" pitchFamily="34" charset="0"/>
              </a:rPr>
              <a:t>000-000-0000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312BF-3762-BF29-3FB2-9B4FF1D59AD5}"/>
              </a:ext>
            </a:extLst>
          </p:cNvPr>
          <p:cNvSpPr txBox="1"/>
          <p:nvPr/>
        </p:nvSpPr>
        <p:spPr>
          <a:xfrm>
            <a:off x="6610234" y="4299697"/>
            <a:ext cx="42382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2000">
                <a:solidFill>
                  <a:schemeClr val="accent1"/>
                </a:solidFill>
                <a:latin typeface="Century Gothic" panose="020B0502020202020204" pitchFamily="34" charset="0"/>
              </a:rPr>
              <a:t>dirección web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7A6FF-276E-6DC6-6194-91DF9B5A4512}"/>
              </a:ext>
            </a:extLst>
          </p:cNvPr>
          <p:cNvSpPr txBox="1"/>
          <p:nvPr/>
        </p:nvSpPr>
        <p:spPr>
          <a:xfrm>
            <a:off x="6610234" y="5734037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1600">
                <a:solidFill>
                  <a:schemeClr val="accent4"/>
                </a:solidFill>
                <a:latin typeface="Century Gothic" panose="020B0502020202020204" pitchFamily="34" charset="0"/>
              </a:rPr>
              <a:t>Contratista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3C02-C721-EB54-E836-E0E3D9FBC5E4}"/>
              </a:ext>
            </a:extLst>
          </p:cNvPr>
          <p:cNvSpPr txBox="1"/>
          <p:nvPr/>
        </p:nvSpPr>
        <p:spPr>
          <a:xfrm>
            <a:off x="6610233" y="6171967"/>
            <a:ext cx="30636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dirty="0">
                <a:solidFill>
                  <a:schemeClr val="accent1"/>
                </a:solidFill>
                <a:latin typeface="Century Gothic" panose="020B0502020202020204" pitchFamily="34" charset="0"/>
              </a:rPr>
              <a:t>Nombre del contratista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987D4-021E-D02F-7D83-96BD2EDB25B1}"/>
              </a:ext>
            </a:extLst>
          </p:cNvPr>
          <p:cNvSpPr txBox="1"/>
          <p:nvPr/>
        </p:nvSpPr>
        <p:spPr>
          <a:xfrm>
            <a:off x="9760989" y="5732126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 sz="1600">
                <a:solidFill>
                  <a:schemeClr val="accent4"/>
                </a:solidFill>
                <a:latin typeface="Century Gothic" panose="020B0502020202020204" pitchFamily="34" charset="0"/>
              </a:rPr>
              <a:t>Fecha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19424-2BEF-070B-C673-BE56F1137CE7}"/>
              </a:ext>
            </a:extLst>
          </p:cNvPr>
          <p:cNvSpPr txBox="1"/>
          <p:nvPr/>
        </p:nvSpPr>
        <p:spPr>
          <a:xfrm>
            <a:off x="9760989" y="6170056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6419C-B2EB-4479-9558-F9AB10B14EF4}"/>
              </a:ext>
            </a:extLst>
          </p:cNvPr>
          <p:cNvCxnSpPr/>
          <p:nvPr/>
        </p:nvCxnSpPr>
        <p:spPr>
          <a:xfrm>
            <a:off x="6639451" y="6093830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1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0D3C-7AA5-8B71-C301-6D0C983A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ustración digital de blanco sobre fondo negro">
            <a:extLst>
              <a:ext uri="{FF2B5EF4-FFF2-40B4-BE49-F238E27FC236}">
                <a16:creationId xmlns:a16="http://schemas.microsoft.com/office/drawing/2014/main" id="{89746991-8283-8019-92DC-F197B226C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9B3C3B-843F-CCAB-F350-71B233B8CD0C}"/>
              </a:ext>
            </a:extLst>
          </p:cNvPr>
          <p:cNvSpPr/>
          <p:nvPr/>
        </p:nvSpPr>
        <p:spPr>
          <a:xfrm>
            <a:off x="6639451" y="971055"/>
            <a:ext cx="5294376" cy="914400"/>
          </a:xfrm>
          <a:prstGeom prst="rect">
            <a:avLst/>
          </a:prstGeom>
          <a:gradFill>
            <a:gsLst>
              <a:gs pos="0">
                <a:srgbClr val="92D050">
                  <a:alpha val="50000"/>
                </a:srgbClr>
              </a:gs>
              <a:gs pos="71000">
                <a:srgbClr val="10DD7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4400">
                <a:solidFill>
                  <a:schemeClr val="bg1"/>
                </a:solidFill>
                <a:latin typeface="Century Gothic" panose="020B0502020202020204" pitchFamily="34" charset="0"/>
              </a:rPr>
              <a:t>En curso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19184D-C26D-1052-B150-01165D54F92E}"/>
              </a:ext>
            </a:extLst>
          </p:cNvPr>
          <p:cNvSpPr/>
          <p:nvPr/>
        </p:nvSpPr>
        <p:spPr>
          <a:xfrm>
            <a:off x="1" y="-1"/>
            <a:ext cx="6126480" cy="68674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ADB9B-80FA-EADC-7F2D-20F191D2D0FE}"/>
              </a:ext>
            </a:extLst>
          </p:cNvPr>
          <p:cNvSpPr txBox="1"/>
          <p:nvPr/>
        </p:nvSpPr>
        <p:spPr>
          <a:xfrm>
            <a:off x="249648" y="204772"/>
            <a:ext cx="4058632" cy="20083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6000">
                <a:solidFill>
                  <a:schemeClr val="accent1"/>
                </a:solidFill>
                <a:latin typeface="Century Gothic" panose="020B0502020202020204" pitchFamily="34" charset="0"/>
              </a:rPr>
              <a:t>Título del proyecto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704D5C-238B-07C6-A82E-09203609F38D}"/>
              </a:ext>
            </a:extLst>
          </p:cNvPr>
          <p:cNvSpPr/>
          <p:nvPr/>
        </p:nvSpPr>
        <p:spPr>
          <a:xfrm>
            <a:off x="0" y="0"/>
            <a:ext cx="45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5090A-7F5C-5A17-237F-40B727DF1B3C}"/>
              </a:ext>
            </a:extLst>
          </p:cNvPr>
          <p:cNvSpPr txBox="1"/>
          <p:nvPr/>
        </p:nvSpPr>
        <p:spPr>
          <a:xfrm>
            <a:off x="6610234" y="5734037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1600">
                <a:solidFill>
                  <a:schemeClr val="accent4"/>
                </a:solidFill>
                <a:latin typeface="Century Gothic" panose="020B0502020202020204" pitchFamily="34" charset="0"/>
              </a:rPr>
              <a:t>Versión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B0DBB-2690-7891-ECA9-D3A1FF598A9D}"/>
              </a:ext>
            </a:extLst>
          </p:cNvPr>
          <p:cNvSpPr txBox="1"/>
          <p:nvPr/>
        </p:nvSpPr>
        <p:spPr>
          <a:xfrm>
            <a:off x="6610234" y="6171967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>
                <a:solidFill>
                  <a:schemeClr val="accent1"/>
                </a:solidFill>
                <a:latin typeface="Century Gothic" panose="020B0502020202020204" pitchFamily="34" charset="0"/>
              </a:rPr>
              <a:t>0.0.0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893C5-9C18-82CD-FF6A-29FCF520BA03}"/>
              </a:ext>
            </a:extLst>
          </p:cNvPr>
          <p:cNvSpPr txBox="1"/>
          <p:nvPr/>
        </p:nvSpPr>
        <p:spPr>
          <a:xfrm>
            <a:off x="8923336" y="5732126"/>
            <a:ext cx="301049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Gerente del proyecto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AC11-7686-66E1-7FE5-CD9C8922EB7C}"/>
              </a:ext>
            </a:extLst>
          </p:cNvPr>
          <p:cNvSpPr txBox="1"/>
          <p:nvPr/>
        </p:nvSpPr>
        <p:spPr>
          <a:xfrm>
            <a:off x="8923336" y="6170056"/>
            <a:ext cx="301049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dirty="0">
                <a:solidFill>
                  <a:schemeClr val="accent1"/>
                </a:solidFill>
                <a:latin typeface="Century Gothic" panose="020B0502020202020204" pitchFamily="34" charset="0"/>
              </a:rPr>
              <a:t>Nombre del gerente de proyecto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B47751-86F8-8CC8-20FA-10116C8091B9}"/>
              </a:ext>
            </a:extLst>
          </p:cNvPr>
          <p:cNvCxnSpPr/>
          <p:nvPr/>
        </p:nvCxnSpPr>
        <p:spPr>
          <a:xfrm>
            <a:off x="6639451" y="6093830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3D75DC-ABD1-645A-E522-05F0BB535A93}"/>
              </a:ext>
            </a:extLst>
          </p:cNvPr>
          <p:cNvSpPr txBox="1"/>
          <p:nvPr/>
        </p:nvSpPr>
        <p:spPr>
          <a:xfrm>
            <a:off x="6610233" y="611263"/>
            <a:ext cx="332852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Estado del proyecto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E02815-B0DD-4449-5D9F-895246FC236D}"/>
              </a:ext>
            </a:extLst>
          </p:cNvPr>
          <p:cNvCxnSpPr/>
          <p:nvPr/>
        </p:nvCxnSpPr>
        <p:spPr>
          <a:xfrm>
            <a:off x="6639450" y="971056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DEC8B-A236-69EC-F3C6-5ED64B6E8894}"/>
              </a:ext>
            </a:extLst>
          </p:cNvPr>
          <p:cNvSpPr/>
          <p:nvPr/>
        </p:nvSpPr>
        <p:spPr>
          <a:xfrm>
            <a:off x="6639450" y="2693255"/>
            <a:ext cx="5294376" cy="914400"/>
          </a:xfrm>
          <a:prstGeom prst="rect">
            <a:avLst/>
          </a:prstGeom>
          <a:gradFill>
            <a:gsLst>
              <a:gs pos="63000">
                <a:schemeClr val="accent1">
                  <a:lumMod val="60000"/>
                  <a:lumOff val="40000"/>
                </a:schemeClr>
              </a:gs>
              <a:gs pos="0">
                <a:srgbClr val="8FF1D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4400">
                <a:solidFill>
                  <a:schemeClr val="bg1"/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0846E-961F-7A07-CFF4-0633D3C27570}"/>
              </a:ext>
            </a:extLst>
          </p:cNvPr>
          <p:cNvSpPr txBox="1"/>
          <p:nvPr/>
        </p:nvSpPr>
        <p:spPr>
          <a:xfrm>
            <a:off x="6610232" y="2333463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es-419" sz="1600">
                <a:solidFill>
                  <a:schemeClr val="accent4"/>
                </a:solidFill>
                <a:latin typeface="Century Gothic" panose="020B0502020202020204" pitchFamily="34" charset="0"/>
              </a:rPr>
              <a:t>% completado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F3A70A-9430-86CE-07C4-C075B290559A}"/>
              </a:ext>
            </a:extLst>
          </p:cNvPr>
          <p:cNvCxnSpPr/>
          <p:nvPr/>
        </p:nvCxnSpPr>
        <p:spPr>
          <a:xfrm>
            <a:off x="6639449" y="2693256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EA37CC-6015-4DF3-06EF-556CE9629283}"/>
              </a:ext>
            </a:extLst>
          </p:cNvPr>
          <p:cNvSpPr txBox="1"/>
          <p:nvPr/>
        </p:nvSpPr>
        <p:spPr>
          <a:xfrm>
            <a:off x="9485832" y="4249443"/>
            <a:ext cx="239247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Fecha de finalización proyectada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FBABD3-3E8B-C1EE-D917-E50FB8EF2EF8}"/>
              </a:ext>
            </a:extLst>
          </p:cNvPr>
          <p:cNvSpPr txBox="1"/>
          <p:nvPr/>
        </p:nvSpPr>
        <p:spPr>
          <a:xfrm>
            <a:off x="9758874" y="5003570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0B0E4F-C9C9-7EE7-462E-3385F357DA28}"/>
              </a:ext>
            </a:extLst>
          </p:cNvPr>
          <p:cNvSpPr txBox="1"/>
          <p:nvPr/>
        </p:nvSpPr>
        <p:spPr>
          <a:xfrm>
            <a:off x="6581811" y="4249443"/>
            <a:ext cx="22860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Fecha de inicio proyectada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33870B-76D2-B9B4-2AE4-BEB35EECE37E}"/>
              </a:ext>
            </a:extLst>
          </p:cNvPr>
          <p:cNvSpPr txBox="1"/>
          <p:nvPr/>
        </p:nvSpPr>
        <p:spPr>
          <a:xfrm>
            <a:off x="6637335" y="5003570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es-419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EED799-D4CD-FA0D-0D01-80362E3A1806}"/>
              </a:ext>
            </a:extLst>
          </p:cNvPr>
          <p:cNvCxnSpPr/>
          <p:nvPr/>
        </p:nvCxnSpPr>
        <p:spPr>
          <a:xfrm>
            <a:off x="6637336" y="4927344"/>
            <a:ext cx="2286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4CD651-312D-2828-0B23-A42884C9ED53}"/>
              </a:ext>
            </a:extLst>
          </p:cNvPr>
          <p:cNvCxnSpPr>
            <a:cxnSpLocks/>
          </p:cNvCxnSpPr>
          <p:nvPr/>
        </p:nvCxnSpPr>
        <p:spPr>
          <a:xfrm>
            <a:off x="9647826" y="4927344"/>
            <a:ext cx="2286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6CFA3-E469-3B8A-F714-624E3F22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499E1C3-6B64-EFEF-6D28-AFD74A7A4843}"/>
              </a:ext>
            </a:extLst>
          </p:cNvPr>
          <p:cNvSpPr/>
          <p:nvPr/>
        </p:nvSpPr>
        <p:spPr>
          <a:xfrm>
            <a:off x="0" y="1798386"/>
            <a:ext cx="12191999" cy="5070371"/>
          </a:xfrm>
          <a:prstGeom prst="rect">
            <a:avLst/>
          </a:prstGeom>
          <a:gradFill>
            <a:gsLst>
              <a:gs pos="64000">
                <a:schemeClr val="accent4">
                  <a:lumMod val="20000"/>
                  <a:lumOff val="80000"/>
                </a:schemeClr>
              </a:gs>
              <a:gs pos="0">
                <a:srgbClr val="8EA9B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27C846-02CC-13FC-0DE3-B9FB018DE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7303"/>
              </p:ext>
            </p:extLst>
          </p:nvPr>
        </p:nvGraphicFramePr>
        <p:xfrm>
          <a:off x="174513" y="2332541"/>
          <a:ext cx="4193092" cy="427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594">
                  <a:extLst>
                    <a:ext uri="{9D8B030D-6E8A-4147-A177-3AD203B41FA5}">
                      <a16:colId xmlns:a16="http://schemas.microsoft.com/office/drawing/2014/main" val="2207622723"/>
                    </a:ext>
                  </a:extLst>
                </a:gridCol>
                <a:gridCol w="1034249">
                  <a:extLst>
                    <a:ext uri="{9D8B030D-6E8A-4147-A177-3AD203B41FA5}">
                      <a16:colId xmlns:a16="http://schemas.microsoft.com/office/drawing/2014/main" val="396778751"/>
                    </a:ext>
                  </a:extLst>
                </a:gridCol>
                <a:gridCol w="1034249">
                  <a:extLst>
                    <a:ext uri="{9D8B030D-6E8A-4147-A177-3AD203B41FA5}">
                      <a16:colId xmlns:a16="http://schemas.microsoft.com/office/drawing/2014/main" val="246429484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Valor real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D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215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Permisos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3800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3750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509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Otros requisitos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16 800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17 400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087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Preparación del sitio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13 650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13 580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4961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Agua/Alcantarillado en el sitio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14 350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14 650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435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Servicios públicos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7675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7610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117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Excavación y movimiento de tierra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26 450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26 750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497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Cimientos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18 500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16 500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701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Otros: mampostería/pavimentación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19 500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22 000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76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Entramado de madera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22 000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18 000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466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Exteriores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32 000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35 000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082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Ventanas/Puertas exteriores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18 000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14 300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223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Cañerías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16 000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12 000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004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Conexiones eléctricas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28 000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25 000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959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Climatización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11 000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9500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223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Aislamiento y sellado de aire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4500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4000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921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Paneles de yeso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18 000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14 800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453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Acabado interior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18 500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16 000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583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Cocina y baño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58 000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62 000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427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Galerías y terrazas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8500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5300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494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Electrodomésticos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USD 14 500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1285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2974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1E101E-763F-9BB7-F615-CFB2DF37E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053036"/>
              </p:ext>
            </p:extLst>
          </p:nvPr>
        </p:nvGraphicFramePr>
        <p:xfrm>
          <a:off x="4475180" y="2332540"/>
          <a:ext cx="7716819" cy="452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71C53C-3402-7D7A-3CE8-634F7AB6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36928"/>
              </p:ext>
            </p:extLst>
          </p:nvPr>
        </p:nvGraphicFramePr>
        <p:xfrm>
          <a:off x="174513" y="416415"/>
          <a:ext cx="1577375" cy="609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070">
                  <a:extLst>
                    <a:ext uri="{9D8B030D-6E8A-4147-A177-3AD203B41FA5}">
                      <a16:colId xmlns:a16="http://schemas.microsoft.com/office/drawing/2014/main" val="396778751"/>
                    </a:ext>
                  </a:extLst>
                </a:gridCol>
                <a:gridCol w="803305">
                  <a:extLst>
                    <a:ext uri="{9D8B030D-6E8A-4147-A177-3AD203B41FA5}">
                      <a16:colId xmlns:a16="http://schemas.microsoft.com/office/drawing/2014/main" val="2464294847"/>
                    </a:ext>
                  </a:extLst>
                </a:gridCol>
              </a:tblGrid>
              <a:tr h="3141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</a:p>
                  </a:txBody>
                  <a:tcPr marL="45720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369 725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21563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Valor real</a:t>
                      </a:r>
                    </a:p>
                  </a:txBody>
                  <a:tcPr marL="45720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DD7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USD 339 425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5093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24B03B-7126-EEE1-284D-939CF348E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58206"/>
              </p:ext>
            </p:extLst>
          </p:nvPr>
        </p:nvGraphicFramePr>
        <p:xfrm>
          <a:off x="1268205" y="1"/>
          <a:ext cx="10891519" cy="117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125240A-866E-87C6-83C4-1293BBD3EAA5}"/>
              </a:ext>
            </a:extLst>
          </p:cNvPr>
          <p:cNvSpPr/>
          <p:nvPr/>
        </p:nvSpPr>
        <p:spPr>
          <a:xfrm>
            <a:off x="174513" y="1633652"/>
            <a:ext cx="283464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2500" dirty="0">
                <a:latin typeface="Century Gothic" panose="020B0502020202020204" pitchFamily="34" charset="0"/>
              </a:rPr>
              <a:t>USD 400 000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082A5-08AA-81A7-C345-35AB75B76954}"/>
              </a:ext>
            </a:extLst>
          </p:cNvPr>
          <p:cNvSpPr/>
          <p:nvPr/>
        </p:nvSpPr>
        <p:spPr>
          <a:xfrm>
            <a:off x="174513" y="1267892"/>
            <a:ext cx="283464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15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Costo del proyecto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61E7C-2D77-F513-41B2-E5CDEE3DD6E9}"/>
              </a:ext>
            </a:extLst>
          </p:cNvPr>
          <p:cNvSpPr/>
          <p:nvPr/>
        </p:nvSpPr>
        <p:spPr>
          <a:xfrm>
            <a:off x="3174304" y="1633652"/>
            <a:ext cx="283464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2500">
                <a:latin typeface="Century Gothic" panose="020B0502020202020204" pitchFamily="34" charset="0"/>
              </a:rPr>
              <a:t>USD 310 000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913E9-649F-19D5-D4C4-4B1335982CB7}"/>
              </a:ext>
            </a:extLst>
          </p:cNvPr>
          <p:cNvSpPr/>
          <p:nvPr/>
        </p:nvSpPr>
        <p:spPr>
          <a:xfrm>
            <a:off x="3177291" y="1267892"/>
            <a:ext cx="283464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150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Monto pagado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2128FF-AA4A-DF42-3510-F509AD871A2B}"/>
              </a:ext>
            </a:extLst>
          </p:cNvPr>
          <p:cNvSpPr/>
          <p:nvPr/>
        </p:nvSpPr>
        <p:spPr>
          <a:xfrm>
            <a:off x="6180069" y="1633652"/>
            <a:ext cx="283464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2500">
                <a:latin typeface="Century Gothic" panose="020B0502020202020204" pitchFamily="34" charset="0"/>
              </a:rPr>
              <a:t>USD 90 000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83012-FDE3-7396-5D09-03CC4D5C8118}"/>
              </a:ext>
            </a:extLst>
          </p:cNvPr>
          <p:cNvSpPr/>
          <p:nvPr/>
        </p:nvSpPr>
        <p:spPr>
          <a:xfrm>
            <a:off x="6180069" y="1267892"/>
            <a:ext cx="2834640" cy="3657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150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Monto adeudado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3B9E6-DA5C-97A6-AC71-BC96C6B3F016}"/>
              </a:ext>
            </a:extLst>
          </p:cNvPr>
          <p:cNvSpPr/>
          <p:nvPr/>
        </p:nvSpPr>
        <p:spPr>
          <a:xfrm>
            <a:off x="9182847" y="1633652"/>
            <a:ext cx="2834640" cy="457200"/>
          </a:xfrm>
          <a:prstGeom prst="rect">
            <a:avLst/>
          </a:prstGeom>
          <a:solidFill>
            <a:srgbClr val="16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2500">
                <a:latin typeface="Century Gothic" panose="020B0502020202020204" pitchFamily="34" charset="0"/>
              </a:rPr>
              <a:t>USD 285 000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7BDD4-3868-5D7D-3E39-1BAA8B111D35}"/>
              </a:ext>
            </a:extLst>
          </p:cNvPr>
          <p:cNvSpPr/>
          <p:nvPr/>
        </p:nvSpPr>
        <p:spPr>
          <a:xfrm>
            <a:off x="9182847" y="1267892"/>
            <a:ext cx="2834640" cy="365760"/>
          </a:xfrm>
          <a:prstGeom prst="rect">
            <a:avLst/>
          </a:prstGeom>
          <a:solidFill>
            <a:srgbClr val="16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es-419" sz="1500">
                <a:solidFill>
                  <a:srgbClr val="ABF0EB"/>
                </a:solidFill>
                <a:latin typeface="Century Gothic" panose="020B0502020202020204" pitchFamily="34" charset="0"/>
              </a:rPr>
              <a:t>Ganancia estimada</a:t>
            </a:r>
          </a:p>
        </p:txBody>
      </p:sp>
      <p:pic>
        <p:nvPicPr>
          <p:cNvPr id="23" name="Graphic 22" descr="Monedas con relleno sólido">
            <a:extLst>
              <a:ext uri="{FF2B5EF4-FFF2-40B4-BE49-F238E27FC236}">
                <a16:creationId xmlns:a16="http://schemas.microsoft.com/office/drawing/2014/main" id="{36A99E75-9753-C6DB-4038-2334F2B18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2913" y="1318376"/>
            <a:ext cx="733313" cy="733313"/>
          </a:xfrm>
          <a:prstGeom prst="rect">
            <a:avLst/>
          </a:prstGeom>
        </p:spPr>
      </p:pic>
      <p:pic>
        <p:nvPicPr>
          <p:cNvPr id="25" name="Graphic 24" descr="Dólar con relleno sólido">
            <a:extLst>
              <a:ext uri="{FF2B5EF4-FFF2-40B4-BE49-F238E27FC236}">
                <a16:creationId xmlns:a16="http://schemas.microsoft.com/office/drawing/2014/main" id="{D4AB5EF8-A62A-558D-4FB9-34DB9D720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7014" y="1315802"/>
            <a:ext cx="705126" cy="705126"/>
          </a:xfrm>
          <a:prstGeom prst="rect">
            <a:avLst/>
          </a:prstGeom>
        </p:spPr>
      </p:pic>
      <p:pic>
        <p:nvPicPr>
          <p:cNvPr id="27" name="Graphic 26" descr="Distintivo Dejar de seguir con relleno sólido">
            <a:extLst>
              <a:ext uri="{FF2B5EF4-FFF2-40B4-BE49-F238E27FC236}">
                <a16:creationId xmlns:a16="http://schemas.microsoft.com/office/drawing/2014/main" id="{487B454D-B234-0209-0660-790CDD41A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5105" y="1415197"/>
            <a:ext cx="548640" cy="548640"/>
          </a:xfrm>
          <a:prstGeom prst="rect">
            <a:avLst/>
          </a:prstGeom>
        </p:spPr>
      </p:pic>
      <p:pic>
        <p:nvPicPr>
          <p:cNvPr id="30" name="Graphic 29" descr="Distintivo Seguir con relleno sólido">
            <a:extLst>
              <a:ext uri="{FF2B5EF4-FFF2-40B4-BE49-F238E27FC236}">
                <a16:creationId xmlns:a16="http://schemas.microsoft.com/office/drawing/2014/main" id="{0943D3BD-7D84-0C90-5CD8-3FC4F3D75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59876" y="141519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ADCEC-6CD4-1EAD-07DE-469BBE8D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ustración digital de blanco sobre fondo negro">
            <a:extLst>
              <a:ext uri="{FF2B5EF4-FFF2-40B4-BE49-F238E27FC236}">
                <a16:creationId xmlns:a16="http://schemas.microsoft.com/office/drawing/2014/main" id="{1B2DC6CE-256F-FDB6-FBA1-0C75DC409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25BE54-B82D-15DF-F50A-FAF6CF572AC3}"/>
              </a:ext>
            </a:extLst>
          </p:cNvPr>
          <p:cNvSpPr txBox="1"/>
          <p:nvPr/>
        </p:nvSpPr>
        <p:spPr>
          <a:xfrm>
            <a:off x="280469" y="270819"/>
            <a:ext cx="786365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4000">
                <a:solidFill>
                  <a:schemeClr val="accent1"/>
                </a:solidFill>
                <a:latin typeface="Century Gothic" panose="020B0502020202020204" pitchFamily="34" charset="0"/>
              </a:rPr>
              <a:t>Comentarios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AE632-DD5C-DD6B-106C-8A38370ED184}"/>
              </a:ext>
            </a:extLst>
          </p:cNvPr>
          <p:cNvSpPr/>
          <p:nvPr/>
        </p:nvSpPr>
        <p:spPr>
          <a:xfrm>
            <a:off x="396703" y="1192218"/>
            <a:ext cx="11795297" cy="5212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54E8-781D-3E87-F858-68ECADA563B1}"/>
              </a:ext>
            </a:extLst>
          </p:cNvPr>
          <p:cNvSpPr/>
          <p:nvPr/>
        </p:nvSpPr>
        <p:spPr>
          <a:xfrm>
            <a:off x="350982" y="1192220"/>
            <a:ext cx="45721" cy="5212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C2992-6BBD-4407-F922-584566434153}"/>
              </a:ext>
            </a:extLst>
          </p:cNvPr>
          <p:cNvSpPr txBox="1"/>
          <p:nvPr/>
        </p:nvSpPr>
        <p:spPr>
          <a:xfrm>
            <a:off x="692584" y="1441588"/>
            <a:ext cx="100939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ct val="105000"/>
            </a:pPr>
            <a:r>
              <a:rPr lang="es-419" sz="36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Texto de comentarios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DFB6253-34F4-CF92-8761-1725D3F8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295" y="6477635"/>
            <a:ext cx="924941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0">
              <a:lnSpc>
                <a:spcPct val="107000"/>
              </a:lnSpc>
              <a:spcAft>
                <a:spcPts val="800"/>
              </a:spcAft>
            </a:pPr>
            <a:r>
              <a:rPr lang="es-419" sz="1200" i="1" kern="100">
                <a:solidFill>
                  <a:srgbClr val="001033"/>
                </a:solidFill>
                <a:effectLst/>
                <a:latin typeface="Calibri Light" panose="020F03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Proporcionado por Smartsheet, Inc.</a:t>
            </a:r>
          </a:p>
        </p:txBody>
      </p:sp>
    </p:spTree>
    <p:extLst>
      <p:ext uri="{BB962C8B-B14F-4D97-AF65-F5344CB8AC3E}">
        <p14:creationId xmlns:p14="http://schemas.microsoft.com/office/powerpoint/2010/main" val="135680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41757"/>
              </p:ext>
            </p:extLst>
          </p:nvPr>
        </p:nvGraphicFramePr>
        <p:xfrm>
          <a:off x="787790" y="1050352"/>
          <a:ext cx="1033028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028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</a:t>
                      </a:r>
                      <a:r>
                        <a:rPr lang="es-419" sz="1400" b="0" spc="-1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respecto al sitio web o la información, los artículos, las plantillas o los gráficos relacionados que figuran en el sitio web. </a:t>
                      </a: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447</Words>
  <Application>Microsoft Office PowerPoint</Application>
  <PresentationFormat>Widescreen</PresentationFormat>
  <Paragraphs>124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19</cp:revision>
  <dcterms:created xsi:type="dcterms:W3CDTF">2022-04-18T18:36:26Z</dcterms:created>
  <dcterms:modified xsi:type="dcterms:W3CDTF">2025-04-24T05:55:16Z</dcterms:modified>
</cp:coreProperties>
</file>