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2" r:id="rId2"/>
    <p:sldId id="354" r:id="rId3"/>
    <p:sldId id="373" r:id="rId4"/>
    <p:sldId id="374" r:id="rId5"/>
    <p:sldId id="375" r:id="rId6"/>
    <p:sldId id="376" r:id="rId7"/>
    <p:sldId id="295" r:id="rId8"/>
  </p:sldIdLst>
  <p:sldSz cx="12192000" cy="6858000"/>
  <p:notesSz cx="6858000" cy="9144000"/>
  <p:defaultTextStyle>
    <a:defPPr rtl="0"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EFCCE"/>
    <a:srgbClr val="5F2078"/>
    <a:srgbClr val="C3BA05"/>
    <a:srgbClr val="E8DD06"/>
    <a:srgbClr val="F2F2F2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9CDA2-C0D5-47B1-9AB0-E047430B1B70}" v="2" dt="2025-03-20T00:08:36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189CDA2-C0D5-47B1-9AB0-E047430B1B70}"/>
    <pc:docChg chg="custSel modSld">
      <pc:chgData name="Bess Dunlevy" userId="dd4b9a8537dbe9d0" providerId="LiveId" clId="{2189CDA2-C0D5-47B1-9AB0-E047430B1B70}" dt="2025-03-20T00:08:41.006" v="6" actId="1076"/>
      <pc:docMkLst>
        <pc:docMk/>
      </pc:docMkLst>
      <pc:sldChg chg="addSp delSp modSp mod">
        <pc:chgData name="Bess Dunlevy" userId="dd4b9a8537dbe9d0" providerId="LiveId" clId="{2189CDA2-C0D5-47B1-9AB0-E047430B1B70}" dt="2025-03-20T00:08:35.109" v="4" actId="478"/>
        <pc:sldMkLst>
          <pc:docMk/>
          <pc:sldMk cId="1508588292" sldId="342"/>
        </pc:sldMkLst>
        <pc:graphicFrameChg chg="mod">
          <ac:chgData name="Bess Dunlevy" userId="dd4b9a8537dbe9d0" providerId="LiveId" clId="{2189CDA2-C0D5-47B1-9AB0-E047430B1B70}" dt="2025-03-14T22:13:05.509" v="1" actId="1076"/>
          <ac:graphicFrameMkLst>
            <pc:docMk/>
            <pc:sldMk cId="1508588292" sldId="342"/>
            <ac:graphicFrameMk id="7" creationId="{AAE12A0B-6034-B6AC-3667-8D2AB138362A}"/>
          </ac:graphicFrameMkLst>
        </pc:graphicFrameChg>
        <pc:picChg chg="add del mod">
          <ac:chgData name="Bess Dunlevy" userId="dd4b9a8537dbe9d0" providerId="LiveId" clId="{2189CDA2-C0D5-47B1-9AB0-E047430B1B70}" dt="2025-03-20T00:08:35.109" v="4" actId="478"/>
          <ac:picMkLst>
            <pc:docMk/>
            <pc:sldMk cId="1508588292" sldId="342"/>
            <ac:picMk id="3" creationId="{3D0750F7-E469-C4DD-057E-416C36E2563B}"/>
          </ac:picMkLst>
        </pc:picChg>
      </pc:sldChg>
      <pc:sldChg chg="addSp modSp mod">
        <pc:chgData name="Bess Dunlevy" userId="dd4b9a8537dbe9d0" providerId="LiveId" clId="{2189CDA2-C0D5-47B1-9AB0-E047430B1B70}" dt="2025-03-20T00:08:41.006" v="6" actId="1076"/>
        <pc:sldMkLst>
          <pc:docMk/>
          <pc:sldMk cId="3882282959" sldId="376"/>
        </pc:sldMkLst>
        <pc:spChg chg="add mod">
          <ac:chgData name="Bess Dunlevy" userId="dd4b9a8537dbe9d0" providerId="LiveId" clId="{2189CDA2-C0D5-47B1-9AB0-E047430B1B70}" dt="2025-03-20T00:08:41.006" v="6" actId="1076"/>
          <ac:spMkLst>
            <pc:docMk/>
            <pc:sldMk cId="3882282959" sldId="376"/>
            <ac:spMk id="2" creationId="{4906696B-B02D-EEB8-513E-3F84DAC6A5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419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2691" y="236530"/>
            <a:ext cx="96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plan de capacitación en cumplimiento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E12A0B-6034-B6AC-3667-8D2AB1383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99228"/>
              </p:ext>
            </p:extLst>
          </p:nvPr>
        </p:nvGraphicFramePr>
        <p:xfrm>
          <a:off x="251569" y="996280"/>
          <a:ext cx="11688862" cy="5003658"/>
        </p:xfrm>
        <a:graphic>
          <a:graphicData uri="http://schemas.openxmlformats.org/drawingml/2006/table">
            <a:tbl>
              <a:tblPr/>
              <a:tblGrid>
                <a:gridCol w="2149799">
                  <a:extLst>
                    <a:ext uri="{9D8B030D-6E8A-4147-A177-3AD203B41FA5}">
                      <a16:colId xmlns:a16="http://schemas.microsoft.com/office/drawing/2014/main" val="4161005186"/>
                    </a:ext>
                  </a:extLst>
                </a:gridCol>
                <a:gridCol w="3694632">
                  <a:extLst>
                    <a:ext uri="{9D8B030D-6E8A-4147-A177-3AD203B41FA5}">
                      <a16:colId xmlns:a16="http://schemas.microsoft.com/office/drawing/2014/main" val="124447850"/>
                    </a:ext>
                  </a:extLst>
                </a:gridCol>
                <a:gridCol w="1948144">
                  <a:extLst>
                    <a:ext uri="{9D8B030D-6E8A-4147-A177-3AD203B41FA5}">
                      <a16:colId xmlns:a16="http://schemas.microsoft.com/office/drawing/2014/main" val="3481115432"/>
                    </a:ext>
                  </a:extLst>
                </a:gridCol>
                <a:gridCol w="3896287">
                  <a:extLst>
                    <a:ext uri="{9D8B030D-6E8A-4147-A177-3AD203B41FA5}">
                      <a16:colId xmlns:a16="http://schemas.microsoft.com/office/drawing/2014/main" val="3159126393"/>
                    </a:ext>
                  </a:extLst>
                </a:gridCol>
              </a:tblGrid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 del empleado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del puesto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12010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 del gerente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1133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Fecha de inicio del empleado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Última revisión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97634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Áreas de cumplimiento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16546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Nivel de capacitación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81987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Organismo regulador/Requisito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83773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5C70B63A-8990-11A9-F373-CA0CFE583EB9}"/>
              </a:ext>
            </a:extLst>
          </p:cNvPr>
          <p:cNvSpPr txBox="1"/>
          <p:nvPr/>
        </p:nvSpPr>
        <p:spPr>
          <a:xfrm>
            <a:off x="3339752" y="6536951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s-419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Proporcionado por Smartsheet, 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77FC27-0235-7893-CE03-4E2BB67CE521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F84929-22DA-6837-D223-B99614E6126B}"/>
              </a:ext>
            </a:extLst>
          </p:cNvPr>
          <p:cNvSpPr txBox="1"/>
          <p:nvPr/>
        </p:nvSpPr>
        <p:spPr>
          <a:xfrm>
            <a:off x="202691" y="125912"/>
            <a:ext cx="946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Cronograma de capacitación en cumplimiento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50277D-75DA-1C02-E656-1E49661C2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49799"/>
              </p:ext>
            </p:extLst>
          </p:nvPr>
        </p:nvGraphicFramePr>
        <p:xfrm>
          <a:off x="376953" y="1021852"/>
          <a:ext cx="11607351" cy="5672930"/>
        </p:xfrm>
        <a:graphic>
          <a:graphicData uri="http://schemas.openxmlformats.org/drawingml/2006/table">
            <a:tbl>
              <a:tblPr/>
              <a:tblGrid>
                <a:gridCol w="1658193">
                  <a:extLst>
                    <a:ext uri="{9D8B030D-6E8A-4147-A177-3AD203B41FA5}">
                      <a16:colId xmlns:a16="http://schemas.microsoft.com/office/drawing/2014/main" val="555073219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4189146866"/>
                    </a:ext>
                  </a:extLst>
                </a:gridCol>
                <a:gridCol w="1511050">
                  <a:extLst>
                    <a:ext uri="{9D8B030D-6E8A-4147-A177-3AD203B41FA5}">
                      <a16:colId xmlns:a16="http://schemas.microsoft.com/office/drawing/2014/main" val="3474660324"/>
                    </a:ext>
                  </a:extLst>
                </a:gridCol>
                <a:gridCol w="1452785">
                  <a:extLst>
                    <a:ext uri="{9D8B030D-6E8A-4147-A177-3AD203B41FA5}">
                      <a16:colId xmlns:a16="http://schemas.microsoft.com/office/drawing/2014/main" val="3120998942"/>
                    </a:ext>
                  </a:extLst>
                </a:gridCol>
                <a:gridCol w="2010744">
                  <a:extLst>
                    <a:ext uri="{9D8B030D-6E8A-4147-A177-3AD203B41FA5}">
                      <a16:colId xmlns:a16="http://schemas.microsoft.com/office/drawing/2014/main" val="3859286627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64446468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24182212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Fase de capacitación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 de cumplimiento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 reglamentario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capacitación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 de la capacitación/Punto de contacto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límite de finalización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16090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Semana 1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544359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 días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Sin iniciar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05564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 días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26445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 días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388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Capacitación continua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38107"/>
                  </a:ext>
                </a:extLst>
              </a:tr>
            </a:tbl>
          </a:graphicData>
        </a:graphic>
      </p:graphicFrame>
      <p:pic>
        <p:nvPicPr>
          <p:cNvPr id="6" name="Graphic 5" descr="Monthly calendar with solid fill">
            <a:extLst>
              <a:ext uri="{FF2B5EF4-FFF2-40B4-BE49-F238E27FC236}">
                <a16:creationId xmlns:a16="http://schemas.microsoft.com/office/drawing/2014/main" id="{9F7D86FC-6BB6-9971-C8AD-3743E3C7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7568" y="-56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08A6-7BB5-5A1D-DBEA-736F837B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EBF68-E0BB-6D7D-1BB2-02DE6513BC0C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CB12E6-C09A-68E7-3E03-C8DA15DC003A}"/>
              </a:ext>
            </a:extLst>
          </p:cNvPr>
          <p:cNvSpPr txBox="1"/>
          <p:nvPr/>
        </p:nvSpPr>
        <p:spPr>
          <a:xfrm>
            <a:off x="202691" y="125912"/>
            <a:ext cx="960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Seguimiento de evaluaciones y certificaciones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F0B63F-4F5D-E52A-8701-86C62BBF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22735"/>
              </p:ext>
            </p:extLst>
          </p:nvPr>
        </p:nvGraphicFramePr>
        <p:xfrm>
          <a:off x="291605" y="926332"/>
          <a:ext cx="11606955" cy="5795178"/>
        </p:xfrm>
        <a:graphic>
          <a:graphicData uri="http://schemas.openxmlformats.org/drawingml/2006/table">
            <a:tbl>
              <a:tblPr/>
              <a:tblGrid>
                <a:gridCol w="2321391">
                  <a:extLst>
                    <a:ext uri="{9D8B030D-6E8A-4147-A177-3AD203B41FA5}">
                      <a16:colId xmlns:a16="http://schemas.microsoft.com/office/drawing/2014/main" val="2460761766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1320878963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3854398268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3732304298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113545464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Evaluación/Certificación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Aprobado/Desaprobado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Puntuación </a:t>
                      </a:r>
                      <a:b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(si corresponde)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renovación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65167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457930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881656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257506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138493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310501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225341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78786"/>
                  </a:ext>
                </a:extLst>
              </a:tr>
            </a:tbl>
          </a:graphicData>
        </a:graphic>
      </p:graphicFrame>
      <p:pic>
        <p:nvPicPr>
          <p:cNvPr id="6" name="Graphic 5" descr="Diploma with solid fill">
            <a:extLst>
              <a:ext uri="{FF2B5EF4-FFF2-40B4-BE49-F238E27FC236}">
                <a16:creationId xmlns:a16="http://schemas.microsoft.com/office/drawing/2014/main" id="{786A02E8-4C93-CE3C-6052-AF8793940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4212" y="-56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65F8-754C-0E9E-98CE-32B87E30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EF0C79-A738-840A-BBAA-CADEFB33A208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BA760-B66F-0D1B-7036-46E2F6101DEE}"/>
              </a:ext>
            </a:extLst>
          </p:cNvPr>
          <p:cNvSpPr txBox="1"/>
          <p:nvPr/>
        </p:nvSpPr>
        <p:spPr>
          <a:xfrm>
            <a:off x="202691" y="125912"/>
            <a:ext cx="12128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Capacitación en mitigación de riesgos e incidentes de cumplimiento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5E188F-3072-3269-5820-4F1C35353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1809"/>
              </p:ext>
            </p:extLst>
          </p:nvPr>
        </p:nvGraphicFramePr>
        <p:xfrm>
          <a:off x="283315" y="926332"/>
          <a:ext cx="11623535" cy="5646175"/>
        </p:xfrm>
        <a:graphic>
          <a:graphicData uri="http://schemas.openxmlformats.org/drawingml/2006/table">
            <a:tbl>
              <a:tblPr/>
              <a:tblGrid>
                <a:gridCol w="1937256">
                  <a:extLst>
                    <a:ext uri="{9D8B030D-6E8A-4147-A177-3AD203B41FA5}">
                      <a16:colId xmlns:a16="http://schemas.microsoft.com/office/drawing/2014/main" val="4050640050"/>
                    </a:ext>
                  </a:extLst>
                </a:gridCol>
                <a:gridCol w="3874511">
                  <a:extLst>
                    <a:ext uri="{9D8B030D-6E8A-4147-A177-3AD203B41FA5}">
                      <a16:colId xmlns:a16="http://schemas.microsoft.com/office/drawing/2014/main" val="569226104"/>
                    </a:ext>
                  </a:extLst>
                </a:gridCol>
                <a:gridCol w="1937256">
                  <a:extLst>
                    <a:ext uri="{9D8B030D-6E8A-4147-A177-3AD203B41FA5}">
                      <a16:colId xmlns:a16="http://schemas.microsoft.com/office/drawing/2014/main" val="1588095582"/>
                    </a:ext>
                  </a:extLst>
                </a:gridCol>
                <a:gridCol w="1937256">
                  <a:extLst>
                    <a:ext uri="{9D8B030D-6E8A-4147-A177-3AD203B41FA5}">
                      <a16:colId xmlns:a16="http://schemas.microsoft.com/office/drawing/2014/main" val="3698994459"/>
                    </a:ext>
                  </a:extLst>
                </a:gridCol>
                <a:gridCol w="1937256">
                  <a:extLst>
                    <a:ext uri="{9D8B030D-6E8A-4147-A177-3AD203B41FA5}">
                      <a16:colId xmlns:a16="http://schemas.microsoft.com/office/drawing/2014/main" val="125843344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Área de cumplimiento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Riesgo/infracción abordados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Respuesta de capacitación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¿Se necesita seguimiento?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0777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099792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49498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763507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18353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912053"/>
                  </a:ext>
                </a:extLst>
              </a:tr>
            </a:tbl>
          </a:graphicData>
        </a:graphic>
      </p:graphicFrame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87F26189-CDBE-6CEC-026A-FAAC6E44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642" y="0"/>
            <a:ext cx="800420" cy="8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A90A-D021-86F3-5C2A-B76B072B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87755-DE93-55DD-9977-5B4017B152A2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892DC0-617D-8224-97EC-91025387726F}"/>
              </a:ext>
            </a:extLst>
          </p:cNvPr>
          <p:cNvSpPr txBox="1"/>
          <p:nvPr/>
        </p:nvSpPr>
        <p:spPr>
          <a:xfrm>
            <a:off x="202691" y="125912"/>
            <a:ext cx="944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Sesiones de capacitación a las que asistió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47156F-2594-D9FC-0655-4C3390F6B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2062"/>
              </p:ext>
            </p:extLst>
          </p:nvPr>
        </p:nvGraphicFramePr>
        <p:xfrm>
          <a:off x="361162" y="1117303"/>
          <a:ext cx="11590774" cy="5059092"/>
        </p:xfrm>
        <a:graphic>
          <a:graphicData uri="http://schemas.openxmlformats.org/drawingml/2006/table">
            <a:tbl>
              <a:tblPr/>
              <a:tblGrid>
                <a:gridCol w="2424767">
                  <a:extLst>
                    <a:ext uri="{9D8B030D-6E8A-4147-A177-3AD203B41FA5}">
                      <a16:colId xmlns:a16="http://schemas.microsoft.com/office/drawing/2014/main" val="1735915125"/>
                    </a:ext>
                  </a:extLst>
                </a:gridCol>
                <a:gridCol w="2333002">
                  <a:extLst>
                    <a:ext uri="{9D8B030D-6E8A-4147-A177-3AD203B41FA5}">
                      <a16:colId xmlns:a16="http://schemas.microsoft.com/office/drawing/2014/main" val="3590700738"/>
                    </a:ext>
                  </a:extLst>
                </a:gridCol>
                <a:gridCol w="2196696">
                  <a:extLst>
                    <a:ext uri="{9D8B030D-6E8A-4147-A177-3AD203B41FA5}">
                      <a16:colId xmlns:a16="http://schemas.microsoft.com/office/drawing/2014/main" val="1146561914"/>
                    </a:ext>
                  </a:extLst>
                </a:gridCol>
                <a:gridCol w="4636309">
                  <a:extLst>
                    <a:ext uri="{9D8B030D-6E8A-4147-A177-3AD203B41FA5}">
                      <a16:colId xmlns:a16="http://schemas.microsoft.com/office/drawing/2014/main" val="87171539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 la capacitación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Fecha(s) de asistencia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Número de horas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 de la capacitación/Orador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59498"/>
                  </a:ext>
                </a:extLst>
              </a:tr>
              <a:tr h="1381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886220"/>
                  </a:ext>
                </a:extLst>
              </a:tr>
              <a:tr h="1381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996619"/>
                  </a:ext>
                </a:extLst>
              </a:tr>
              <a:tr h="1381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20934"/>
                  </a:ext>
                </a:extLst>
              </a:tr>
            </a:tbl>
          </a:graphicData>
        </a:graphic>
      </p:graphicFrame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FCCE73AE-C643-B1A2-EE4C-4FA76CD8A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9746" y="0"/>
            <a:ext cx="800420" cy="8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944B-8C18-EA83-4C5C-347A894D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079EC9-4978-95C3-E12B-EFC113C3C9C0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2FC4C-B6D9-A674-3C2E-7C8D515F36D7}"/>
              </a:ext>
            </a:extLst>
          </p:cNvPr>
          <p:cNvSpPr txBox="1"/>
          <p:nvPr/>
        </p:nvSpPr>
        <p:spPr>
          <a:xfrm>
            <a:off x="202691" y="125912"/>
            <a:ext cx="944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revisión y mejora continua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5E9F2C-1AC8-86D7-2538-7987B8EC8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59345"/>
              </p:ext>
            </p:extLst>
          </p:nvPr>
        </p:nvGraphicFramePr>
        <p:xfrm>
          <a:off x="360770" y="1057198"/>
          <a:ext cx="11574983" cy="5361475"/>
        </p:xfrm>
        <a:graphic>
          <a:graphicData uri="http://schemas.openxmlformats.org/drawingml/2006/table">
            <a:tbl>
              <a:tblPr/>
              <a:tblGrid>
                <a:gridCol w="2177331">
                  <a:extLst>
                    <a:ext uri="{9D8B030D-6E8A-4147-A177-3AD203B41FA5}">
                      <a16:colId xmlns:a16="http://schemas.microsoft.com/office/drawing/2014/main" val="3817036129"/>
                    </a:ext>
                  </a:extLst>
                </a:gridCol>
                <a:gridCol w="5144568">
                  <a:extLst>
                    <a:ext uri="{9D8B030D-6E8A-4147-A177-3AD203B41FA5}">
                      <a16:colId xmlns:a16="http://schemas.microsoft.com/office/drawing/2014/main" val="3619710652"/>
                    </a:ext>
                  </a:extLst>
                </a:gridCol>
                <a:gridCol w="2323920">
                  <a:extLst>
                    <a:ext uri="{9D8B030D-6E8A-4147-A177-3AD203B41FA5}">
                      <a16:colId xmlns:a16="http://schemas.microsoft.com/office/drawing/2014/main" val="1416581537"/>
                    </a:ext>
                  </a:extLst>
                </a:gridCol>
                <a:gridCol w="1929164">
                  <a:extLst>
                    <a:ext uri="{9D8B030D-6E8A-4147-A177-3AD203B41FA5}">
                      <a16:colId xmlns:a16="http://schemas.microsoft.com/office/drawing/2014/main" val="38020635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evaluación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Hallazgos clave</a:t>
                      </a:r>
                    </a:p>
                  </a:txBody>
                  <a:tcPr marL="73479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¿Se necesita capacitación/ajustes?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Próxima fecha </a:t>
                      </a:r>
                      <a:b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revisión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9351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335551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193958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88215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90825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Sí/No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741400"/>
                  </a:ext>
                </a:extLst>
              </a:tr>
            </a:tbl>
          </a:graphicData>
        </a:graphic>
      </p:graphicFrame>
      <p:pic>
        <p:nvPicPr>
          <p:cNvPr id="6" name="Graphic 5" descr="Continuous Improvement with solid fill">
            <a:extLst>
              <a:ext uri="{FF2B5EF4-FFF2-40B4-BE49-F238E27FC236}">
                <a16:creationId xmlns:a16="http://schemas.microsoft.com/office/drawing/2014/main" id="{0BB09147-1B41-D804-8591-FDDFA14CF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7568" y="-10115"/>
            <a:ext cx="914400" cy="9144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3134742-E139-E059-FB1D-704E7428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0804"/>
            <a:ext cx="1219200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es-419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Proporcionado por Smartsheet, 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8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81347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él. Por lo tanto, la confianza que usted deposite en dicha información es estrictamente bajo su propio riesgo.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579</Words>
  <Application>Microsoft Office PowerPoint</Application>
  <PresentationFormat>Widescreen</PresentationFormat>
  <Paragraphs>182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24</cp:revision>
  <dcterms:created xsi:type="dcterms:W3CDTF">2024-07-31T18:43:37Z</dcterms:created>
  <dcterms:modified xsi:type="dcterms:W3CDTF">2025-07-18T01:50:10Z</dcterms:modified>
</cp:coreProperties>
</file>