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305" r:id="rId6"/>
    <p:sldId id="296" r:id="rId7"/>
    <p:sldId id="298" r:id="rId8"/>
    <p:sldId id="299" r:id="rId9"/>
    <p:sldId id="301" r:id="rId10"/>
    <p:sldId id="300" r:id="rId11"/>
    <p:sldId id="304" r:id="rId12"/>
    <p:sldId id="306" r:id="rId13"/>
    <p:sldId id="302" r:id="rId14"/>
    <p:sldId id="297" r:id="rId15"/>
    <p:sldId id="29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B500"/>
    <a:srgbClr val="E3E335"/>
    <a:srgbClr val="FFF3CD"/>
    <a:srgbClr val="FAF9D3"/>
    <a:srgbClr val="E2F3FA"/>
    <a:srgbClr val="BEE3F4"/>
    <a:srgbClr val="9A9715"/>
    <a:srgbClr val="39AC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094891-4E7D-47CE-9303-AAFD4CD06FAD}" v="2" dt="2025-08-30T20:04:13.1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94660"/>
  </p:normalViewPr>
  <p:slideViewPr>
    <p:cSldViewPr snapToGrid="0">
      <p:cViewPr varScale="1">
        <p:scale>
          <a:sx n="116" d="100"/>
          <a:sy n="116" d="100"/>
        </p:scale>
        <p:origin x="10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3094891-4E7D-47CE-9303-AAFD4CD06FAD}"/>
    <pc:docChg chg="modSld">
      <pc:chgData name="Bess Dunlevy" userId="dd4b9a8537dbe9d0" providerId="LiveId" clId="{43094891-4E7D-47CE-9303-AAFD4CD06FAD}" dt="2025-08-30T20:04:16.398" v="10" actId="1076"/>
      <pc:docMkLst>
        <pc:docMk/>
      </pc:docMkLst>
      <pc:sldChg chg="modSp mod">
        <pc:chgData name="Bess Dunlevy" userId="dd4b9a8537dbe9d0" providerId="LiveId" clId="{43094891-4E7D-47CE-9303-AAFD4CD06FAD}" dt="2025-08-30T20:02:00.861" v="2" actId="1037"/>
        <pc:sldMkLst>
          <pc:docMk/>
          <pc:sldMk cId="2311139504" sldId="296"/>
        </pc:sldMkLst>
        <pc:spChg chg="mod">
          <ac:chgData name="Bess Dunlevy" userId="dd4b9a8537dbe9d0" providerId="LiveId" clId="{43094891-4E7D-47CE-9303-AAFD4CD06FAD}" dt="2025-08-30T20:02:00.861" v="2" actId="1037"/>
          <ac:spMkLst>
            <pc:docMk/>
            <pc:sldMk cId="2311139504" sldId="296"/>
            <ac:spMk id="41" creationId="{E2B42692-54C4-37FE-84CA-AD22C3157B2C}"/>
          </ac:spMkLst>
        </pc:spChg>
      </pc:sldChg>
      <pc:sldChg chg="addSp modSp mod">
        <pc:chgData name="Bess Dunlevy" userId="dd4b9a8537dbe9d0" providerId="LiveId" clId="{43094891-4E7D-47CE-9303-AAFD4CD06FAD}" dt="2025-08-30T20:04:16.398" v="10" actId="1076"/>
        <pc:sldMkLst>
          <pc:docMk/>
          <pc:sldMk cId="46215085" sldId="297"/>
        </pc:sldMkLst>
        <pc:spChg chg="add mod">
          <ac:chgData name="Bess Dunlevy" userId="dd4b9a8537dbe9d0" providerId="LiveId" clId="{43094891-4E7D-47CE-9303-AAFD4CD06FAD}" dt="2025-08-30T20:04:16.398" v="10" actId="1076"/>
          <ac:spMkLst>
            <pc:docMk/>
            <pc:sldMk cId="46215085" sldId="297"/>
            <ac:spMk id="4" creationId="{4D69BDC6-87D0-E0A3-9EBB-943C1F53E065}"/>
          </ac:spMkLst>
        </pc:spChg>
      </pc:sldChg>
      <pc:sldChg chg="modSp mod">
        <pc:chgData name="Bess Dunlevy" userId="dd4b9a8537dbe9d0" providerId="LiveId" clId="{43094891-4E7D-47CE-9303-AAFD4CD06FAD}" dt="2025-08-30T20:03:30.871" v="8"/>
        <pc:sldMkLst>
          <pc:docMk/>
          <pc:sldMk cId="1997044807" sldId="300"/>
        </pc:sldMkLst>
        <pc:spChg chg="mod">
          <ac:chgData name="Bess Dunlevy" userId="dd4b9a8537dbe9d0" providerId="LiveId" clId="{43094891-4E7D-47CE-9303-AAFD4CD06FAD}" dt="2025-08-30T20:03:30.871" v="8"/>
          <ac:spMkLst>
            <pc:docMk/>
            <pc:sldMk cId="1997044807" sldId="300"/>
            <ac:spMk id="6" creationId="{9947761F-44A7-D60B-75AC-DB1626D57D35}"/>
          </ac:spMkLst>
        </pc:spChg>
        <pc:spChg chg="mod">
          <ac:chgData name="Bess Dunlevy" userId="dd4b9a8537dbe9d0" providerId="LiveId" clId="{43094891-4E7D-47CE-9303-AAFD4CD06FAD}" dt="2025-08-30T20:03:08.630" v="6" actId="20577"/>
          <ac:spMkLst>
            <pc:docMk/>
            <pc:sldMk cId="1997044807" sldId="300"/>
            <ac:spMk id="7" creationId="{BEF41711-1A43-9346-2937-857D2FE9A89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3E2C0-3971-4D1E-83B8-3DF9CAC83F93}" type="datetimeFigureOut">
              <a:rPr lang="en-US" smtClean="0"/>
              <a:t>8/30/2025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B5682-A3FB-4B4A-94D1-CC9DAAFA53AA}" type="slidenum">
              <a:rPr lang="en-US" smtClean="0"/>
              <a:t>‹#›</a:t>
            </a:fld>
            <a:endParaRPr lang="en-US" dirty="0"/>
          </a:p>
        </p:txBody>
      </p:sp>
    </p:spTree>
    <p:extLst>
      <p:ext uri="{BB962C8B-B14F-4D97-AF65-F5344CB8AC3E}">
        <p14:creationId xmlns:p14="http://schemas.microsoft.com/office/powerpoint/2010/main" val="65012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4152-F907-9D7E-FF7D-50B4213E0F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955A58-73F8-14F4-5A60-F5F887C5D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0B6E83-1ABE-E64E-328C-C0D326004966}"/>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5" name="Footer Placeholder 4">
            <a:extLst>
              <a:ext uri="{FF2B5EF4-FFF2-40B4-BE49-F238E27FC236}">
                <a16:creationId xmlns:a16="http://schemas.microsoft.com/office/drawing/2014/main" id="{1522F631-CA22-82FB-BB07-23999D2771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3D1846-27C3-1316-EE4A-12D38606EEF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00984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9098-F8D1-7560-ADD4-17A2292D71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A74191-75F2-C82E-DDCE-33F6B2424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2342B-715D-A6C2-E645-D83215D910C5}"/>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5" name="Footer Placeholder 4">
            <a:extLst>
              <a:ext uri="{FF2B5EF4-FFF2-40B4-BE49-F238E27FC236}">
                <a16:creationId xmlns:a16="http://schemas.microsoft.com/office/drawing/2014/main" id="{9F6C3800-9835-AD71-13D6-E592F61E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48D6A2-F380-0100-F121-615C2D2C09E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9652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F2AE03-EA86-8866-9C4C-D5C61866A1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DC8BCB-98F6-3BBA-DFAD-E493CF99F1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13C70-D678-7F59-5A88-22F17C67423E}"/>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5" name="Footer Placeholder 4">
            <a:extLst>
              <a:ext uri="{FF2B5EF4-FFF2-40B4-BE49-F238E27FC236}">
                <a16:creationId xmlns:a16="http://schemas.microsoft.com/office/drawing/2014/main" id="{EF0E9B56-CE7B-CA4C-5846-FE9B4932E9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8832C0-1605-8C28-A816-0D63190FF636}"/>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669798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C3D6-281C-69B6-D6D9-CFDA435FDE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9E3EC-C334-7D38-1FD1-A2F4B97F93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671C3-F375-AFD7-C961-BE1AA2D867BE}"/>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5" name="Footer Placeholder 4">
            <a:extLst>
              <a:ext uri="{FF2B5EF4-FFF2-40B4-BE49-F238E27FC236}">
                <a16:creationId xmlns:a16="http://schemas.microsoft.com/office/drawing/2014/main" id="{0BC8F8B7-175C-379C-1935-789CFC0C37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1A9E2B-4C8A-15B5-9C73-90E6D325F6D0}"/>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758582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205F-D9C1-2A2E-1297-82735BA9B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C91CF1-041D-C78A-7443-29149468F5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892B5-80DB-E857-3F73-7224C95977E5}"/>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5" name="Footer Placeholder 4">
            <a:extLst>
              <a:ext uri="{FF2B5EF4-FFF2-40B4-BE49-F238E27FC236}">
                <a16:creationId xmlns:a16="http://schemas.microsoft.com/office/drawing/2014/main" id="{26DCE983-29E5-2F1D-28B7-0A208036CA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B9DE40-DB55-BB60-5A37-06EB43BA50E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79793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6AD2-3AAD-CFEE-1FAA-0E4EBAD9C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FC565B-EB78-2011-CEA2-661B212045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96213-B524-ADD0-F367-A9192DC2AD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630A71-9B5D-69C7-369B-58D693AB5017}"/>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6" name="Footer Placeholder 5">
            <a:extLst>
              <a:ext uri="{FF2B5EF4-FFF2-40B4-BE49-F238E27FC236}">
                <a16:creationId xmlns:a16="http://schemas.microsoft.com/office/drawing/2014/main" id="{2E157FB9-C473-B2BF-EADC-6993A0BD78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9D37A8D-623E-1AAF-6BAD-4A873060EB0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3601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917C-F88D-5850-A301-C439DBC65E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DA01EE-7E81-27CC-A1B0-7F9DD93AA2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13F03-6704-7A50-66C0-2534FADA2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18C8FC-DF39-1350-4379-5B1DC49F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E0B099-1B97-FDBF-BE60-9A00FDFE71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FB6D90-F4FE-E341-3F49-2A40B2CD8295}"/>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8" name="Footer Placeholder 7">
            <a:extLst>
              <a:ext uri="{FF2B5EF4-FFF2-40B4-BE49-F238E27FC236}">
                <a16:creationId xmlns:a16="http://schemas.microsoft.com/office/drawing/2014/main" id="{EDDCAB2A-F1BC-20DD-0C91-74187F8FCB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596E768-8300-AE62-8C37-5A0714B4572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90829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74AC-A20B-259B-95BD-ABB27AAAD2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B5C59-7CBB-FCA6-950F-091522F00855}"/>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4" name="Footer Placeholder 3">
            <a:extLst>
              <a:ext uri="{FF2B5EF4-FFF2-40B4-BE49-F238E27FC236}">
                <a16:creationId xmlns:a16="http://schemas.microsoft.com/office/drawing/2014/main" id="{105B30ED-7B48-C913-1B9D-278D2972466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CB87E9-A20B-6522-2930-D0AEA2DB6031}"/>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75496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F2CA89-FFB4-0AE4-2ADC-53A245AC31B8}"/>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3" name="Footer Placeholder 2">
            <a:extLst>
              <a:ext uri="{FF2B5EF4-FFF2-40B4-BE49-F238E27FC236}">
                <a16:creationId xmlns:a16="http://schemas.microsoft.com/office/drawing/2014/main" id="{FFBB1D07-4FD8-E3F1-BC92-A94B600032D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D32BBE0-ED5A-91E9-0D2B-B85D3DFAE248}"/>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08865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8454F-E62E-2990-8E71-F0C5601704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AFE5D7-8D17-ABBE-67F9-726EDD4F8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43917D-23A6-D1DC-5705-7F65A62A4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51C5E-4621-9453-6369-97732E8006C7}"/>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6" name="Footer Placeholder 5">
            <a:extLst>
              <a:ext uri="{FF2B5EF4-FFF2-40B4-BE49-F238E27FC236}">
                <a16:creationId xmlns:a16="http://schemas.microsoft.com/office/drawing/2014/main" id="{6A36982B-90EC-DEAD-F6D8-E2E604F02BA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59EA193-D674-6EB6-5A9B-BFB5E83CBA8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49874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5A74-EE61-B89B-1B05-03A9E72EF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FB1A24-D036-0C55-4260-1437EFB5EC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4713753-BAA1-CC4C-953F-F1C99F31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C5F21B-53BC-885E-12A0-97B3E32FBD42}"/>
              </a:ext>
            </a:extLst>
          </p:cNvPr>
          <p:cNvSpPr>
            <a:spLocks noGrp="1"/>
          </p:cNvSpPr>
          <p:nvPr>
            <p:ph type="dt" sz="half" idx="10"/>
          </p:nvPr>
        </p:nvSpPr>
        <p:spPr/>
        <p:txBody>
          <a:bodyPr/>
          <a:lstStyle/>
          <a:p>
            <a:fld id="{5213ED28-C258-4B32-86FA-7B9535E15008}" type="datetimeFigureOut">
              <a:rPr lang="en-US" smtClean="0"/>
              <a:t>8/30/2025</a:t>
            </a:fld>
            <a:endParaRPr lang="en-US" dirty="0"/>
          </a:p>
        </p:txBody>
      </p:sp>
      <p:sp>
        <p:nvSpPr>
          <p:cNvPr id="6" name="Footer Placeholder 5">
            <a:extLst>
              <a:ext uri="{FF2B5EF4-FFF2-40B4-BE49-F238E27FC236}">
                <a16:creationId xmlns:a16="http://schemas.microsoft.com/office/drawing/2014/main" id="{65F7CF15-867E-7E06-1D77-37EB6657F4D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33B65C5-4C01-0C83-DE5F-4D34E253F13A}"/>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10420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4ABA30-01AB-29F2-2C69-44B3FE01DF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98638-A209-906C-5E21-8F427D81F9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EA383D-AD60-E78E-A764-FD601E78F3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13ED28-C258-4B32-86FA-7B9535E15008}" type="datetimeFigureOut">
              <a:rPr lang="en-US" smtClean="0"/>
              <a:t>8/30/2025</a:t>
            </a:fld>
            <a:endParaRPr lang="en-US" dirty="0"/>
          </a:p>
        </p:txBody>
      </p:sp>
      <p:sp>
        <p:nvSpPr>
          <p:cNvPr id="5" name="Footer Placeholder 4">
            <a:extLst>
              <a:ext uri="{FF2B5EF4-FFF2-40B4-BE49-F238E27FC236}">
                <a16:creationId xmlns:a16="http://schemas.microsoft.com/office/drawing/2014/main" id="{072EBD03-510B-125B-8E24-50EA1CE456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4198EB0-AA5F-9EC7-D3F4-44E02BCF68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D548BE-8493-46DA-8A40-64098EEA5881}" type="slidenum">
              <a:rPr lang="en-US" smtClean="0"/>
              <a:t>‹#›</a:t>
            </a:fld>
            <a:endParaRPr lang="en-US" dirty="0"/>
          </a:p>
        </p:txBody>
      </p:sp>
    </p:spTree>
    <p:extLst>
      <p:ext uri="{BB962C8B-B14F-4D97-AF65-F5344CB8AC3E}">
        <p14:creationId xmlns:p14="http://schemas.microsoft.com/office/powerpoint/2010/main" val="3861758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C27209-7DE3-25C2-B343-B10E914BE7D3}"/>
              </a:ext>
            </a:extLst>
          </p:cNvPr>
          <p:cNvSpPr/>
          <p:nvPr/>
        </p:nvSpPr>
        <p:spPr>
          <a:xfrm>
            <a:off x="0" y="5376230"/>
            <a:ext cx="12192000" cy="1481769"/>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B354959-9C33-7CA5-5438-6AAD4FCCC399}"/>
              </a:ext>
            </a:extLst>
          </p:cNvPr>
          <p:cNvSpPr/>
          <p:nvPr/>
        </p:nvSpPr>
        <p:spPr>
          <a:xfrm>
            <a:off x="0" y="5245014"/>
            <a:ext cx="12192000" cy="141623"/>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56D91EC-DE0E-49EA-2DF6-E75B3753A105}"/>
              </a:ext>
            </a:extLst>
          </p:cNvPr>
          <p:cNvSpPr txBox="1"/>
          <p:nvPr/>
        </p:nvSpPr>
        <p:spPr>
          <a:xfrm>
            <a:off x="417250" y="372862"/>
            <a:ext cx="6116715"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HR Business Case Template</a:t>
            </a:r>
          </a:p>
        </p:txBody>
      </p:sp>
      <p:sp>
        <p:nvSpPr>
          <p:cNvPr id="5" name="TextBox 4">
            <a:extLst>
              <a:ext uri="{FF2B5EF4-FFF2-40B4-BE49-F238E27FC236}">
                <a16:creationId xmlns:a16="http://schemas.microsoft.com/office/drawing/2014/main" id="{971C3D7E-4AE1-9C05-B44C-6F54149025BB}"/>
              </a:ext>
            </a:extLst>
          </p:cNvPr>
          <p:cNvSpPr txBox="1"/>
          <p:nvPr/>
        </p:nvSpPr>
        <p:spPr>
          <a:xfrm>
            <a:off x="396151" y="3979826"/>
            <a:ext cx="11623395" cy="938719"/>
          </a:xfrm>
          <a:prstGeom prst="rect">
            <a:avLst/>
          </a:prstGeom>
          <a:noFill/>
        </p:spPr>
        <p:txBody>
          <a:bodyPr wrap="square" rtlCol="0">
            <a:spAutoFit/>
          </a:bodyPr>
          <a:lstStyle/>
          <a:p>
            <a:r>
              <a:rPr lang="en-US" sz="5500" dirty="0">
                <a:solidFill>
                  <a:schemeClr val="accent1"/>
                </a:solidFill>
                <a:latin typeface="Century Gothic" panose="020B0502020202020204" pitchFamily="34" charset="0"/>
              </a:rPr>
              <a:t>Human Resources</a:t>
            </a:r>
          </a:p>
        </p:txBody>
      </p:sp>
      <p:sp>
        <p:nvSpPr>
          <p:cNvPr id="20" name="TextBox 19">
            <a:extLst>
              <a:ext uri="{FF2B5EF4-FFF2-40B4-BE49-F238E27FC236}">
                <a16:creationId xmlns:a16="http://schemas.microsoft.com/office/drawing/2014/main" id="{59CE6E96-1ED4-9009-3F2B-51ED6B391544}"/>
              </a:ext>
            </a:extLst>
          </p:cNvPr>
          <p:cNvSpPr txBox="1"/>
          <p:nvPr/>
        </p:nvSpPr>
        <p:spPr>
          <a:xfrm>
            <a:off x="417251" y="5937652"/>
            <a:ext cx="10236060" cy="646331"/>
          </a:xfrm>
          <a:prstGeom prst="rect">
            <a:avLst/>
          </a:prstGeom>
          <a:noFill/>
        </p:spPr>
        <p:txBody>
          <a:bodyPr wrap="square">
            <a:spAutoFit/>
          </a:bodyPr>
          <a:lstStyle/>
          <a:p>
            <a:r>
              <a:rPr lang="en-US" b="1" dirty="0">
                <a:solidFill>
                  <a:schemeClr val="accent1"/>
                </a:solidFill>
                <a:latin typeface="Century Gothic" panose="020B0502020202020204" pitchFamily="34" charset="0"/>
              </a:rPr>
              <a:t>Prepared By: </a:t>
            </a:r>
            <a:r>
              <a:rPr lang="en-US" dirty="0">
                <a:solidFill>
                  <a:schemeClr val="accent1"/>
                </a:solidFill>
                <a:latin typeface="Century Gothic" panose="020B0502020202020204" pitchFamily="34" charset="0"/>
              </a:rPr>
              <a:t>Name</a:t>
            </a:r>
          </a:p>
          <a:p>
            <a:r>
              <a:rPr lang="en-US" b="1" dirty="0">
                <a:solidFill>
                  <a:schemeClr val="accent1"/>
                </a:solidFill>
                <a:latin typeface="Century Gothic" panose="020B0502020202020204" pitchFamily="34" charset="0"/>
              </a:rPr>
              <a:t>Presentation Date</a:t>
            </a:r>
            <a:r>
              <a:rPr lang="en-US" dirty="0">
                <a:solidFill>
                  <a:schemeClr val="accent1"/>
                </a:solidFill>
                <a:latin typeface="Century Gothic" panose="020B0502020202020204" pitchFamily="34" charset="0"/>
              </a:rPr>
              <a:t>: MM/DD/YY</a:t>
            </a:r>
          </a:p>
        </p:txBody>
      </p:sp>
      <p:pic>
        <p:nvPicPr>
          <p:cNvPr id="9" name="Picture 8" descr="Abstract colorful half circles">
            <a:extLst>
              <a:ext uri="{FF2B5EF4-FFF2-40B4-BE49-F238E27FC236}">
                <a16:creationId xmlns:a16="http://schemas.microsoft.com/office/drawing/2014/main" id="{7C07F5EB-2427-FBD2-E1EF-02DD8A0E11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30222" y="274017"/>
            <a:ext cx="4644528" cy="4644528"/>
          </a:xfrm>
          <a:prstGeom prst="rect">
            <a:avLst/>
          </a:prstGeom>
        </p:spPr>
      </p:pic>
    </p:spTree>
    <p:extLst>
      <p:ext uri="{BB962C8B-B14F-4D97-AF65-F5344CB8AC3E}">
        <p14:creationId xmlns:p14="http://schemas.microsoft.com/office/powerpoint/2010/main" val="1889534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6199-5B3D-44D6-625D-A9D5753DA7A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1359894-4DC1-E727-90A3-BB8F61D37E69}"/>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CB119439-1C45-B8A0-B878-6573C07B861A}"/>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8 Risk and Mitigation Strategies</a:t>
            </a:r>
          </a:p>
        </p:txBody>
      </p:sp>
      <p:pic>
        <p:nvPicPr>
          <p:cNvPr id="5" name="Picture 4" descr="Abstract colorful half circles">
            <a:extLst>
              <a:ext uri="{FF2B5EF4-FFF2-40B4-BE49-F238E27FC236}">
                <a16:creationId xmlns:a16="http://schemas.microsoft.com/office/drawing/2014/main" id="{17F85F12-CECF-3842-6997-64AAD95526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graphicFrame>
        <p:nvGraphicFramePr>
          <p:cNvPr id="4" name="Table 3">
            <a:extLst>
              <a:ext uri="{FF2B5EF4-FFF2-40B4-BE49-F238E27FC236}">
                <a16:creationId xmlns:a16="http://schemas.microsoft.com/office/drawing/2014/main" id="{C8FE66FA-1DA3-D342-B6D8-1B29EF316D61}"/>
              </a:ext>
            </a:extLst>
          </p:cNvPr>
          <p:cNvGraphicFramePr>
            <a:graphicFrameLocks noGrp="1"/>
          </p:cNvGraphicFramePr>
          <p:nvPr>
            <p:extLst>
              <p:ext uri="{D42A27DB-BD31-4B8C-83A1-F6EECF244321}">
                <p14:modId xmlns:p14="http://schemas.microsoft.com/office/powerpoint/2010/main" val="454680007"/>
              </p:ext>
            </p:extLst>
          </p:nvPr>
        </p:nvGraphicFramePr>
        <p:xfrm>
          <a:off x="248356" y="1608070"/>
          <a:ext cx="11807481" cy="4315339"/>
        </p:xfrm>
        <a:graphic>
          <a:graphicData uri="http://schemas.openxmlformats.org/drawingml/2006/table">
            <a:tbl>
              <a:tblPr firstRow="1" firstCol="1" bandRow="1"/>
              <a:tblGrid>
                <a:gridCol w="1411237">
                  <a:extLst>
                    <a:ext uri="{9D8B030D-6E8A-4147-A177-3AD203B41FA5}">
                      <a16:colId xmlns:a16="http://schemas.microsoft.com/office/drawing/2014/main" val="379159066"/>
                    </a:ext>
                  </a:extLst>
                </a:gridCol>
                <a:gridCol w="4548702">
                  <a:extLst>
                    <a:ext uri="{9D8B030D-6E8A-4147-A177-3AD203B41FA5}">
                      <a16:colId xmlns:a16="http://schemas.microsoft.com/office/drawing/2014/main" val="1456173260"/>
                    </a:ext>
                  </a:extLst>
                </a:gridCol>
                <a:gridCol w="5847542">
                  <a:extLst>
                    <a:ext uri="{9D8B030D-6E8A-4147-A177-3AD203B41FA5}">
                      <a16:colId xmlns:a16="http://schemas.microsoft.com/office/drawing/2014/main" val="3952565475"/>
                    </a:ext>
                  </a:extLst>
                </a:gridCol>
              </a:tblGrid>
              <a:tr h="757015">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Category</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Risk</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Mitigation Strategy</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1</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2</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3</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983408429"/>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4</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
        <p:nvSpPr>
          <p:cNvPr id="6" name="TextBox 5">
            <a:extLst>
              <a:ext uri="{FF2B5EF4-FFF2-40B4-BE49-F238E27FC236}">
                <a16:creationId xmlns:a16="http://schemas.microsoft.com/office/drawing/2014/main" id="{9947761F-44A7-D60B-75AC-DB1626D57D35}"/>
              </a:ext>
            </a:extLst>
          </p:cNvPr>
          <p:cNvSpPr txBox="1"/>
          <p:nvPr/>
        </p:nvSpPr>
        <p:spPr>
          <a:xfrm>
            <a:off x="3657601" y="163458"/>
            <a:ext cx="8304248" cy="124649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Address both human and technical risks, including employee resistance, change fatigue, lack of management buy-in, delays in integration or vendor delivery, and data privacy or compliance concerns. For each, describe mitigation related to communication plans and leadership alignment, pilot testing or phased rollout, and upskilling or enablement plans for managers and HR partners.</a:t>
            </a:r>
          </a:p>
        </p:txBody>
      </p:sp>
      <p:sp>
        <p:nvSpPr>
          <p:cNvPr id="7" name="TextBox 6">
            <a:extLst>
              <a:ext uri="{FF2B5EF4-FFF2-40B4-BE49-F238E27FC236}">
                <a16:creationId xmlns:a16="http://schemas.microsoft.com/office/drawing/2014/main" id="{BEF41711-1A43-9346-2937-857D2FE9A899}"/>
              </a:ext>
            </a:extLst>
          </p:cNvPr>
          <p:cNvSpPr txBox="1"/>
          <p:nvPr/>
        </p:nvSpPr>
        <p:spPr>
          <a:xfrm>
            <a:off x="230152" y="233221"/>
            <a:ext cx="3306721" cy="738664"/>
          </a:xfrm>
          <a:prstGeom prst="rect">
            <a:avLst/>
          </a:prstGeom>
          <a:noFill/>
        </p:spPr>
        <p:txBody>
          <a:bodyPr wrap="square" rtlCol="0">
            <a:spAutoFit/>
          </a:bodyPr>
          <a:lstStyle/>
          <a:p>
            <a:r>
              <a:rPr lang="en-US" sz="4200" b="1" dirty="0">
                <a:solidFill>
                  <a:schemeClr val="accent1"/>
                </a:solidFill>
                <a:latin typeface="Century Gothic" panose="020B0502020202020204" pitchFamily="34" charset="0"/>
              </a:rPr>
              <a:t>Risk</a:t>
            </a:r>
          </a:p>
        </p:txBody>
      </p:sp>
    </p:spTree>
    <p:extLst>
      <p:ext uri="{BB962C8B-B14F-4D97-AF65-F5344CB8AC3E}">
        <p14:creationId xmlns:p14="http://schemas.microsoft.com/office/powerpoint/2010/main" val="1997044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02D52-8634-2EFE-F723-596C30EE26A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DA1D9DE-35DF-E7AC-BB16-E031D438EFD4}"/>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01920A8-7850-A719-006F-87BC84D6ABA4}"/>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9 Implementation Plan and Timeline</a:t>
            </a:r>
          </a:p>
        </p:txBody>
      </p:sp>
      <p:pic>
        <p:nvPicPr>
          <p:cNvPr id="5" name="Picture 4" descr="Abstract colorful half circles">
            <a:extLst>
              <a:ext uri="{FF2B5EF4-FFF2-40B4-BE49-F238E27FC236}">
                <a16:creationId xmlns:a16="http://schemas.microsoft.com/office/drawing/2014/main" id="{A8E2031E-EBA9-96CE-E152-A312FE2958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graphicFrame>
        <p:nvGraphicFramePr>
          <p:cNvPr id="4" name="Google Shape;99;p14">
            <a:extLst>
              <a:ext uri="{FF2B5EF4-FFF2-40B4-BE49-F238E27FC236}">
                <a16:creationId xmlns:a16="http://schemas.microsoft.com/office/drawing/2014/main" id="{3F950473-3FE6-1607-B9C9-81A54841CD45}"/>
              </a:ext>
            </a:extLst>
          </p:cNvPr>
          <p:cNvGraphicFramePr/>
          <p:nvPr>
            <p:extLst>
              <p:ext uri="{D42A27DB-BD31-4B8C-83A1-F6EECF244321}">
                <p14:modId xmlns:p14="http://schemas.microsoft.com/office/powerpoint/2010/main" val="3616927843"/>
              </p:ext>
            </p:extLst>
          </p:nvPr>
        </p:nvGraphicFramePr>
        <p:xfrm>
          <a:off x="136163" y="448438"/>
          <a:ext cx="11571650" cy="5553828"/>
        </p:xfrm>
        <a:graphic>
          <a:graphicData uri="http://schemas.openxmlformats.org/drawingml/2006/table">
            <a:tbl>
              <a:tblPr firstRow="1">
                <a:noFill/>
              </a:tblPr>
              <a:tblGrid>
                <a:gridCol w="1516150">
                  <a:extLst>
                    <a:ext uri="{9D8B030D-6E8A-4147-A177-3AD203B41FA5}">
                      <a16:colId xmlns:a16="http://schemas.microsoft.com/office/drawing/2014/main" val="20000"/>
                    </a:ext>
                  </a:extLst>
                </a:gridCol>
                <a:gridCol w="2513875">
                  <a:extLst>
                    <a:ext uri="{9D8B030D-6E8A-4147-A177-3AD203B41FA5}">
                      <a16:colId xmlns:a16="http://schemas.microsoft.com/office/drawing/2014/main" val="20001"/>
                    </a:ext>
                  </a:extLst>
                </a:gridCol>
                <a:gridCol w="2513875">
                  <a:extLst>
                    <a:ext uri="{9D8B030D-6E8A-4147-A177-3AD203B41FA5}">
                      <a16:colId xmlns:a16="http://schemas.microsoft.com/office/drawing/2014/main" val="20002"/>
                    </a:ext>
                  </a:extLst>
                </a:gridCol>
                <a:gridCol w="2513875">
                  <a:extLst>
                    <a:ext uri="{9D8B030D-6E8A-4147-A177-3AD203B41FA5}">
                      <a16:colId xmlns:a16="http://schemas.microsoft.com/office/drawing/2014/main" val="20003"/>
                    </a:ext>
                  </a:extLst>
                </a:gridCol>
                <a:gridCol w="2513875">
                  <a:extLst>
                    <a:ext uri="{9D8B030D-6E8A-4147-A177-3AD203B41FA5}">
                      <a16:colId xmlns:a16="http://schemas.microsoft.com/office/drawing/2014/main" val="20004"/>
                    </a:ext>
                  </a:extLst>
                </a:gridCol>
              </a:tblGrid>
              <a:tr h="400203">
                <a:tc>
                  <a:txBody>
                    <a:bodyPr/>
                    <a:lstStyle/>
                    <a:p>
                      <a:pPr marL="0" marR="0" lvl="0" indent="0" algn="ctr" rtl="0">
                        <a:lnSpc>
                          <a:spcPct val="100000"/>
                        </a:lnSpc>
                        <a:spcBef>
                          <a:spcPts val="0"/>
                        </a:spcBef>
                        <a:spcAft>
                          <a:spcPts val="0"/>
                        </a:spcAft>
                        <a:buNone/>
                      </a:pPr>
                      <a:r>
                        <a:rPr lang="en-US" sz="1600" u="none" strike="noStrike" cap="none" dirty="0">
                          <a:solidFill>
                            <a:schemeClr val="dk1"/>
                          </a:solidFill>
                          <a:latin typeface="Century Gothic"/>
                          <a:sym typeface="Century Gothic"/>
                        </a:rPr>
                        <a:t>PHASE</a:t>
                      </a:r>
                      <a:endParaRPr dirty="0"/>
                    </a:p>
                  </a:txBody>
                  <a:tcPr marL="91450" marR="91450" marT="45725" marB="45725" anchor="ctr">
                    <a:lnL w="9525" cap="flat" cmpd="sng">
                      <a:solidFill>
                        <a:srgbClr val="000000">
                          <a:alpha val="0"/>
                        </a:srgbClr>
                      </a:solidFill>
                      <a:prstDash val="solid"/>
                      <a:round/>
                      <a:headEnd type="none" w="sm" len="sm"/>
                      <a:tailEnd type="none" w="sm" len="sm"/>
                    </a:lnL>
                    <a:lnR w="571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57150" cap="flat" cmpd="sng">
                      <a:solidFill>
                        <a:schemeClr val="lt1"/>
                      </a:solidFill>
                      <a:prstDash val="solid"/>
                      <a:round/>
                      <a:headEnd type="none" w="sm" len="sm"/>
                      <a:tailEnd type="none" w="sm" len="sm"/>
                    </a:lnB>
                    <a:solidFill>
                      <a:srgbClr val="D8D8D8"/>
                    </a:solidFill>
                  </a:tcPr>
                </a:tc>
                <a:tc>
                  <a:txBody>
                    <a:bodyPr/>
                    <a:lstStyle/>
                    <a:p>
                      <a:pPr marL="0" marR="0" lvl="0" indent="0" algn="ctr" rtl="0">
                        <a:lnSpc>
                          <a:spcPct val="100000"/>
                        </a:lnSpc>
                        <a:spcBef>
                          <a:spcPts val="0"/>
                        </a:spcBef>
                        <a:spcAft>
                          <a:spcPts val="0"/>
                        </a:spcAft>
                        <a:buNone/>
                      </a:pPr>
                      <a:r>
                        <a:rPr lang="en-US" sz="1600" u="none" strike="noStrike" cap="none" dirty="0">
                          <a:solidFill>
                            <a:schemeClr val="lt1"/>
                          </a:solidFill>
                          <a:latin typeface="Century Gothic"/>
                          <a:ea typeface="Century Gothic"/>
                          <a:cs typeface="Century Gothic"/>
                          <a:sym typeface="Century Gothic"/>
                        </a:rPr>
                        <a:t>QUARTER 1</a:t>
                      </a:r>
                      <a:endParaRPr dirty="0"/>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rgbClr val="7F7F7F"/>
                    </a:solidFill>
                  </a:tcPr>
                </a:tc>
                <a:tc>
                  <a:txBody>
                    <a:bodyPr/>
                    <a:lstStyle/>
                    <a:p>
                      <a:pPr marL="0" marR="0" lvl="0" indent="0" algn="ctr" rtl="0">
                        <a:lnSpc>
                          <a:spcPct val="100000"/>
                        </a:lnSpc>
                        <a:spcBef>
                          <a:spcPts val="0"/>
                        </a:spcBef>
                        <a:spcAft>
                          <a:spcPts val="0"/>
                        </a:spcAft>
                        <a:buNone/>
                      </a:pPr>
                      <a:r>
                        <a:rPr lang="en-US" sz="1600" u="none" strike="noStrike" cap="none" dirty="0">
                          <a:solidFill>
                            <a:schemeClr val="lt1"/>
                          </a:solidFill>
                          <a:latin typeface="Century Gothic"/>
                          <a:ea typeface="Century Gothic"/>
                          <a:cs typeface="Century Gothic"/>
                          <a:sym typeface="Century Gothic"/>
                        </a:rPr>
                        <a:t>QUARTER 2</a:t>
                      </a:r>
                      <a:endParaRPr dirty="0"/>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rgbClr val="7F7F7F"/>
                    </a:solidFill>
                  </a:tcPr>
                </a:tc>
                <a:tc>
                  <a:txBody>
                    <a:bodyPr/>
                    <a:lstStyle/>
                    <a:p>
                      <a:pPr marL="0" marR="0" lvl="0" indent="0" algn="ctr" rtl="0">
                        <a:lnSpc>
                          <a:spcPct val="100000"/>
                        </a:lnSpc>
                        <a:spcBef>
                          <a:spcPts val="0"/>
                        </a:spcBef>
                        <a:spcAft>
                          <a:spcPts val="0"/>
                        </a:spcAft>
                        <a:buNone/>
                      </a:pPr>
                      <a:r>
                        <a:rPr lang="en-US" sz="1600" u="none" strike="noStrike" cap="none" dirty="0">
                          <a:solidFill>
                            <a:schemeClr val="lt1"/>
                          </a:solidFill>
                          <a:latin typeface="Century Gothic"/>
                          <a:ea typeface="Century Gothic"/>
                          <a:cs typeface="Century Gothic"/>
                          <a:sym typeface="Century Gothic"/>
                        </a:rPr>
                        <a:t>QUARTER 3</a:t>
                      </a:r>
                      <a:endParaRPr dirty="0"/>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rgbClr val="7F7F7F"/>
                    </a:solidFill>
                  </a:tcPr>
                </a:tc>
                <a:tc>
                  <a:txBody>
                    <a:bodyPr/>
                    <a:lstStyle/>
                    <a:p>
                      <a:pPr marL="0" marR="0" lvl="0" indent="0" algn="ctr" rtl="0">
                        <a:lnSpc>
                          <a:spcPct val="100000"/>
                        </a:lnSpc>
                        <a:spcBef>
                          <a:spcPts val="0"/>
                        </a:spcBef>
                        <a:spcAft>
                          <a:spcPts val="0"/>
                        </a:spcAft>
                        <a:buNone/>
                      </a:pPr>
                      <a:r>
                        <a:rPr lang="en-US" sz="1600" u="none" strike="noStrike" cap="none" dirty="0">
                          <a:solidFill>
                            <a:schemeClr val="lt1"/>
                          </a:solidFill>
                          <a:latin typeface="Century Gothic"/>
                          <a:ea typeface="Century Gothic"/>
                          <a:cs typeface="Century Gothic"/>
                          <a:sym typeface="Century Gothic"/>
                        </a:rPr>
                        <a:t>QUARTER 4</a:t>
                      </a:r>
                      <a:endParaRPr dirty="0"/>
                    </a:p>
                  </a:txBody>
                  <a:tcPr marL="0" marR="0" marT="0" marB="0" anchor="ctr">
                    <a:lnL w="57150"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rgbClr val="7F7F7F"/>
                    </a:solidFill>
                  </a:tcPr>
                </a:tc>
                <a:extLst>
                  <a:ext uri="{0D108BD9-81ED-4DB2-BD59-A6C34878D82A}">
                    <a16:rowId xmlns:a16="http://schemas.microsoft.com/office/drawing/2014/main" val="10000"/>
                  </a:ext>
                </a:extLst>
              </a:tr>
              <a:tr h="1717875">
                <a:tc>
                  <a:txBody>
                    <a:bodyPr/>
                    <a:lstStyle/>
                    <a:p>
                      <a:pPr marL="0" marR="0" lvl="0" indent="0" algn="ctr" rtl="0">
                        <a:lnSpc>
                          <a:spcPct val="100000"/>
                        </a:lnSpc>
                        <a:spcBef>
                          <a:spcPts val="0"/>
                        </a:spcBef>
                        <a:spcAft>
                          <a:spcPts val="0"/>
                        </a:spcAft>
                        <a:buNone/>
                      </a:pPr>
                      <a:r>
                        <a:rPr lang="en-US" sz="1600" b="1" u="none" strike="noStrike" cap="none" dirty="0">
                          <a:solidFill>
                            <a:schemeClr val="lt1"/>
                          </a:solidFill>
                          <a:latin typeface="Century Gothic"/>
                          <a:ea typeface="Century Gothic"/>
                          <a:cs typeface="Century Gothic"/>
                          <a:sym typeface="Century Gothic"/>
                        </a:rPr>
                        <a:t>1</a:t>
                      </a:r>
                      <a:endParaRPr dirty="0"/>
                    </a:p>
                    <a:p>
                      <a:pPr marL="0" marR="0" lvl="0" indent="0" algn="ctr" rtl="0">
                        <a:lnSpc>
                          <a:spcPct val="100000"/>
                        </a:lnSpc>
                        <a:spcBef>
                          <a:spcPts val="0"/>
                        </a:spcBef>
                        <a:spcAft>
                          <a:spcPts val="0"/>
                        </a:spcAft>
                        <a:buNone/>
                      </a:pPr>
                      <a:r>
                        <a:rPr lang="en-US" sz="1100" b="0" u="none" strike="noStrike" cap="none" dirty="0">
                          <a:solidFill>
                            <a:schemeClr val="lt1"/>
                          </a:solidFill>
                          <a:latin typeface="Century Gothic"/>
                          <a:ea typeface="Century Gothic"/>
                          <a:cs typeface="Century Gothic"/>
                          <a:sym typeface="Century Gothic"/>
                        </a:rPr>
                        <a:t>Descriptor text here</a:t>
                      </a:r>
                      <a:endParaRPr dirty="0"/>
                    </a:p>
                  </a:txBody>
                  <a:tcPr marL="91450" marR="91450" marT="45725" marB="45725" anchor="ctr">
                    <a:lnL w="9525" cap="flat" cmpd="sng">
                      <a:solidFill>
                        <a:srgbClr val="000000">
                          <a:alpha val="0"/>
                        </a:srgbClr>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ctr"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0" marR="0" marT="0" marB="0" anchor="ctr">
                    <a:lnL w="57150"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extLst>
                  <a:ext uri="{0D108BD9-81ED-4DB2-BD59-A6C34878D82A}">
                    <a16:rowId xmlns:a16="http://schemas.microsoft.com/office/drawing/2014/main" val="10001"/>
                  </a:ext>
                </a:extLst>
              </a:tr>
              <a:tr h="1717875">
                <a:tc>
                  <a:txBody>
                    <a:bodyPr/>
                    <a:lstStyle/>
                    <a:p>
                      <a:pPr marL="0" marR="0" lvl="0" indent="0" algn="ctr" rtl="0">
                        <a:lnSpc>
                          <a:spcPct val="100000"/>
                        </a:lnSpc>
                        <a:spcBef>
                          <a:spcPts val="0"/>
                        </a:spcBef>
                        <a:spcAft>
                          <a:spcPts val="0"/>
                        </a:spcAft>
                        <a:buNone/>
                      </a:pPr>
                      <a:r>
                        <a:rPr lang="en-US" sz="1600" b="1" u="none" strike="noStrike" cap="none" dirty="0">
                          <a:solidFill>
                            <a:schemeClr val="lt1"/>
                          </a:solidFill>
                          <a:latin typeface="Century Gothic"/>
                          <a:ea typeface="Century Gothic"/>
                          <a:cs typeface="Century Gothic"/>
                          <a:sym typeface="Century Gothic"/>
                        </a:rPr>
                        <a:t>2</a:t>
                      </a:r>
                      <a:endParaRPr dirty="0"/>
                    </a:p>
                    <a:p>
                      <a:pPr marL="0" marR="0" lvl="0" indent="0" algn="ctr" rtl="0">
                        <a:lnSpc>
                          <a:spcPct val="100000"/>
                        </a:lnSpc>
                        <a:spcBef>
                          <a:spcPts val="0"/>
                        </a:spcBef>
                        <a:spcAft>
                          <a:spcPts val="0"/>
                        </a:spcAft>
                        <a:buNone/>
                      </a:pPr>
                      <a:r>
                        <a:rPr lang="en-US" sz="1100" b="0" u="none" strike="noStrike" cap="none" dirty="0">
                          <a:solidFill>
                            <a:schemeClr val="lt1"/>
                          </a:solidFill>
                          <a:latin typeface="Century Gothic"/>
                          <a:ea typeface="Century Gothic"/>
                          <a:cs typeface="Century Gothic"/>
                          <a:sym typeface="Century Gothic"/>
                        </a:rPr>
                        <a:t>Descriptor text here</a:t>
                      </a:r>
                      <a:endParaRPr dirty="0"/>
                    </a:p>
                  </a:txBody>
                  <a:tcPr marL="91450" marR="91450" marT="45725" marB="45725" anchor="ctr">
                    <a:lnL w="9525" cap="flat" cmpd="sng">
                      <a:solidFill>
                        <a:srgbClr val="000000">
                          <a:alpha val="0"/>
                        </a:srgbClr>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rgbClr val="68CBF7"/>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ctr"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0" marR="0" marT="0" marB="0" anchor="ctr">
                    <a:lnL w="57150"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57150" cap="flat" cmpd="sng">
                      <a:solidFill>
                        <a:schemeClr val="lt1"/>
                      </a:solidFill>
                      <a:prstDash val="solid"/>
                      <a:round/>
                      <a:headEnd type="none" w="sm" len="sm"/>
                      <a:tailEnd type="none" w="sm" len="sm"/>
                    </a:lnB>
                    <a:solidFill>
                      <a:schemeClr val="lt1">
                        <a:alpha val="49803"/>
                      </a:schemeClr>
                    </a:solidFill>
                  </a:tcPr>
                </a:tc>
                <a:extLst>
                  <a:ext uri="{0D108BD9-81ED-4DB2-BD59-A6C34878D82A}">
                    <a16:rowId xmlns:a16="http://schemas.microsoft.com/office/drawing/2014/main" val="10002"/>
                  </a:ext>
                </a:extLst>
              </a:tr>
              <a:tr h="1717875">
                <a:tc>
                  <a:txBody>
                    <a:bodyPr/>
                    <a:lstStyle/>
                    <a:p>
                      <a:pPr marL="0" marR="0" lvl="0" indent="0" algn="ctr" rtl="0">
                        <a:lnSpc>
                          <a:spcPct val="100000"/>
                        </a:lnSpc>
                        <a:spcBef>
                          <a:spcPts val="0"/>
                        </a:spcBef>
                        <a:spcAft>
                          <a:spcPts val="0"/>
                        </a:spcAft>
                        <a:buNone/>
                      </a:pPr>
                      <a:r>
                        <a:rPr lang="en-US" sz="1600" b="1" u="none" strike="noStrike" cap="none" dirty="0">
                          <a:solidFill>
                            <a:schemeClr val="lt1"/>
                          </a:solidFill>
                          <a:latin typeface="Century Gothic"/>
                          <a:ea typeface="Century Gothic"/>
                          <a:cs typeface="Century Gothic"/>
                          <a:sym typeface="Century Gothic"/>
                        </a:rPr>
                        <a:t>3</a:t>
                      </a:r>
                      <a:endParaRPr dirty="0"/>
                    </a:p>
                    <a:p>
                      <a:pPr marL="0" marR="0" lvl="0" indent="0" algn="ctr" rtl="0">
                        <a:lnSpc>
                          <a:spcPct val="100000"/>
                        </a:lnSpc>
                        <a:spcBef>
                          <a:spcPts val="0"/>
                        </a:spcBef>
                        <a:spcAft>
                          <a:spcPts val="0"/>
                        </a:spcAft>
                        <a:buNone/>
                      </a:pPr>
                      <a:r>
                        <a:rPr lang="en-US" sz="1100" b="0" u="none" strike="noStrike" cap="none" dirty="0">
                          <a:solidFill>
                            <a:schemeClr val="lt1"/>
                          </a:solidFill>
                          <a:latin typeface="Century Gothic"/>
                          <a:ea typeface="Century Gothic"/>
                          <a:cs typeface="Century Gothic"/>
                          <a:sym typeface="Century Gothic"/>
                        </a:rPr>
                        <a:t>Descriptor text here</a:t>
                      </a:r>
                      <a:endParaRPr dirty="0"/>
                    </a:p>
                  </a:txBody>
                  <a:tcPr marL="91450" marR="91450" marT="45725" marB="45725" anchor="ctr">
                    <a:lnL w="9525" cap="flat" cmpd="sng">
                      <a:solidFill>
                        <a:srgbClr val="000000">
                          <a:alpha val="0"/>
                        </a:srgbClr>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EB500"/>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l"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91450" marR="91450" marT="45725" marB="45725" anchor="ctr">
                    <a:lnL w="57150" cap="flat" cmpd="sng">
                      <a:solidFill>
                        <a:schemeClr val="lt1"/>
                      </a:solidFill>
                      <a:prstDash val="solid"/>
                      <a:round/>
                      <a:headEnd type="none" w="sm" len="sm"/>
                      <a:tailEnd type="none" w="sm" len="sm"/>
                    </a:lnL>
                    <a:lnR w="57150"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1">
                        <a:alpha val="49803"/>
                      </a:schemeClr>
                    </a:solidFill>
                  </a:tcPr>
                </a:tc>
                <a:tc>
                  <a:txBody>
                    <a:bodyPr/>
                    <a:lstStyle/>
                    <a:p>
                      <a:pPr marL="0" marR="0" lvl="0" indent="0" algn="ctr" rtl="0">
                        <a:lnSpc>
                          <a:spcPct val="100000"/>
                        </a:lnSpc>
                        <a:spcBef>
                          <a:spcPts val="0"/>
                        </a:spcBef>
                        <a:spcAft>
                          <a:spcPts val="0"/>
                        </a:spcAft>
                        <a:buNone/>
                      </a:pPr>
                      <a:endParaRPr sz="1000" u="none" strike="noStrike" cap="none" dirty="0">
                        <a:solidFill>
                          <a:schemeClr val="dk1"/>
                        </a:solidFill>
                        <a:latin typeface="Century Gothic"/>
                        <a:ea typeface="Century Gothic"/>
                        <a:cs typeface="Century Gothic"/>
                        <a:sym typeface="Century Gothic"/>
                      </a:endParaRPr>
                    </a:p>
                  </a:txBody>
                  <a:tcPr marL="0" marR="0" marT="0" marB="0" anchor="ctr">
                    <a:lnL w="57150"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57150"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1">
                        <a:alpha val="49803"/>
                      </a:schemeClr>
                    </a:solidFill>
                  </a:tcPr>
                </a:tc>
                <a:extLst>
                  <a:ext uri="{0D108BD9-81ED-4DB2-BD59-A6C34878D82A}">
                    <a16:rowId xmlns:a16="http://schemas.microsoft.com/office/drawing/2014/main" val="10003"/>
                  </a:ext>
                </a:extLst>
              </a:tr>
            </a:tbl>
          </a:graphicData>
        </a:graphic>
      </p:graphicFrame>
      <p:sp>
        <p:nvSpPr>
          <p:cNvPr id="6" name="Google Shape;100;p14">
            <a:extLst>
              <a:ext uri="{FF2B5EF4-FFF2-40B4-BE49-F238E27FC236}">
                <a16:creationId xmlns:a16="http://schemas.microsoft.com/office/drawing/2014/main" id="{1A299AC1-05E8-B59D-FC6C-575A04B1B7B4}"/>
              </a:ext>
            </a:extLst>
          </p:cNvPr>
          <p:cNvSpPr/>
          <p:nvPr/>
        </p:nvSpPr>
        <p:spPr>
          <a:xfrm>
            <a:off x="2307901" y="1005239"/>
            <a:ext cx="4921850" cy="316684"/>
          </a:xfrm>
          <a:prstGeom prst="rect">
            <a:avLst/>
          </a:prstGeom>
          <a:solidFill>
            <a:schemeClr val="accent1"/>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chemeClr val="lt1"/>
                </a:solidFill>
                <a:latin typeface="Century Gothic"/>
                <a:ea typeface="Century Gothic"/>
                <a:cs typeface="Century Gothic"/>
                <a:sym typeface="Century Gothic"/>
              </a:rPr>
              <a:t>Sample text</a:t>
            </a:r>
            <a:endParaRPr/>
          </a:p>
        </p:txBody>
      </p:sp>
      <p:sp>
        <p:nvSpPr>
          <p:cNvPr id="7" name="Google Shape;101;p14">
            <a:extLst>
              <a:ext uri="{FF2B5EF4-FFF2-40B4-BE49-F238E27FC236}">
                <a16:creationId xmlns:a16="http://schemas.microsoft.com/office/drawing/2014/main" id="{6B79845A-9946-44F0-277C-ED200675646A}"/>
              </a:ext>
            </a:extLst>
          </p:cNvPr>
          <p:cNvSpPr/>
          <p:nvPr/>
        </p:nvSpPr>
        <p:spPr>
          <a:xfrm>
            <a:off x="2307901" y="1444449"/>
            <a:ext cx="217283" cy="214772"/>
          </a:xfrm>
          <a:prstGeom prst="star5">
            <a:avLst>
              <a:gd name="adj" fmla="val 19098"/>
              <a:gd name="hf" fmla="val 105146"/>
              <a:gd name="vf" fmla="val 110557"/>
            </a:avLst>
          </a:prstGeom>
          <a:solidFill>
            <a:schemeClr val="accent1"/>
          </a:solidFill>
          <a:ln>
            <a:noFill/>
          </a:ln>
          <a:effectLst>
            <a:outerShdw blurRad="12700" algn="ctr" rotWithShape="0">
              <a:srgbClr val="000000">
                <a:alpha val="4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 name="Google Shape;102;p14">
            <a:extLst>
              <a:ext uri="{FF2B5EF4-FFF2-40B4-BE49-F238E27FC236}">
                <a16:creationId xmlns:a16="http://schemas.microsoft.com/office/drawing/2014/main" id="{7C0BF12D-BA78-A6B9-D5B9-44A0210BEC2A}"/>
              </a:ext>
            </a:extLst>
          </p:cNvPr>
          <p:cNvSpPr txBox="1"/>
          <p:nvPr/>
        </p:nvSpPr>
        <p:spPr>
          <a:xfrm>
            <a:off x="2525184" y="1444449"/>
            <a:ext cx="152993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chemeClr val="dk1"/>
                </a:solidFill>
                <a:latin typeface="Calibri"/>
                <a:ea typeface="Calibri"/>
                <a:cs typeface="Calibri"/>
                <a:sym typeface="Calibri"/>
              </a:rPr>
              <a:t>Milestone</a:t>
            </a:r>
            <a:endParaRPr/>
          </a:p>
        </p:txBody>
      </p:sp>
      <p:sp>
        <p:nvSpPr>
          <p:cNvPr id="10" name="Google Shape;103;p14">
            <a:extLst>
              <a:ext uri="{FF2B5EF4-FFF2-40B4-BE49-F238E27FC236}">
                <a16:creationId xmlns:a16="http://schemas.microsoft.com/office/drawing/2014/main" id="{917929DE-EE50-FC56-FC5B-150B46B21148}"/>
              </a:ext>
            </a:extLst>
          </p:cNvPr>
          <p:cNvSpPr/>
          <p:nvPr/>
        </p:nvSpPr>
        <p:spPr>
          <a:xfrm>
            <a:off x="4660294" y="1832332"/>
            <a:ext cx="2569458" cy="316684"/>
          </a:xfrm>
          <a:prstGeom prst="rect">
            <a:avLst/>
          </a:prstGeom>
          <a:solidFill>
            <a:schemeClr val="accent1"/>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chemeClr val="lt1"/>
                </a:solidFill>
                <a:latin typeface="Century Gothic"/>
                <a:ea typeface="Century Gothic"/>
                <a:cs typeface="Century Gothic"/>
                <a:sym typeface="Century Gothic"/>
              </a:rPr>
              <a:t>Sample text</a:t>
            </a:r>
            <a:endParaRPr/>
          </a:p>
        </p:txBody>
      </p:sp>
      <p:sp>
        <p:nvSpPr>
          <p:cNvPr id="11" name="Google Shape;104;p14">
            <a:extLst>
              <a:ext uri="{FF2B5EF4-FFF2-40B4-BE49-F238E27FC236}">
                <a16:creationId xmlns:a16="http://schemas.microsoft.com/office/drawing/2014/main" id="{60C38657-6DBB-B959-235B-4BC50EB4038D}"/>
              </a:ext>
            </a:extLst>
          </p:cNvPr>
          <p:cNvSpPr/>
          <p:nvPr/>
        </p:nvSpPr>
        <p:spPr>
          <a:xfrm>
            <a:off x="4660293" y="2259900"/>
            <a:ext cx="217283" cy="214772"/>
          </a:xfrm>
          <a:prstGeom prst="star5">
            <a:avLst>
              <a:gd name="adj" fmla="val 19098"/>
              <a:gd name="hf" fmla="val 105146"/>
              <a:gd name="vf" fmla="val 110557"/>
            </a:avLst>
          </a:prstGeom>
          <a:solidFill>
            <a:schemeClr val="accent1"/>
          </a:solidFill>
          <a:ln>
            <a:noFill/>
          </a:ln>
          <a:effectLst>
            <a:outerShdw blurRad="12700" algn="ctr" rotWithShape="0">
              <a:srgbClr val="000000">
                <a:alpha val="4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 name="Google Shape;105;p14">
            <a:extLst>
              <a:ext uri="{FF2B5EF4-FFF2-40B4-BE49-F238E27FC236}">
                <a16:creationId xmlns:a16="http://schemas.microsoft.com/office/drawing/2014/main" id="{A3EC4D7F-280D-198E-E257-5FC07B0A420A}"/>
              </a:ext>
            </a:extLst>
          </p:cNvPr>
          <p:cNvSpPr txBox="1"/>
          <p:nvPr/>
        </p:nvSpPr>
        <p:spPr>
          <a:xfrm>
            <a:off x="4877576" y="2259900"/>
            <a:ext cx="152993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chemeClr val="dk1"/>
                </a:solidFill>
                <a:latin typeface="Calibri"/>
                <a:ea typeface="Calibri"/>
                <a:cs typeface="Calibri"/>
                <a:sym typeface="Calibri"/>
              </a:rPr>
              <a:t>Milestone</a:t>
            </a:r>
            <a:endParaRPr/>
          </a:p>
        </p:txBody>
      </p:sp>
      <p:sp>
        <p:nvSpPr>
          <p:cNvPr id="19" name="Google Shape;111;p14">
            <a:extLst>
              <a:ext uri="{FF2B5EF4-FFF2-40B4-BE49-F238E27FC236}">
                <a16:creationId xmlns:a16="http://schemas.microsoft.com/office/drawing/2014/main" id="{D371C77D-6EA1-2983-8450-82BEC98FFAB2}"/>
              </a:ext>
            </a:extLst>
          </p:cNvPr>
          <p:cNvSpPr/>
          <p:nvPr/>
        </p:nvSpPr>
        <p:spPr>
          <a:xfrm>
            <a:off x="2307901" y="2725947"/>
            <a:ext cx="3087130" cy="316684"/>
          </a:xfrm>
          <a:prstGeom prst="rect">
            <a:avLst/>
          </a:prstGeom>
          <a:solidFill>
            <a:srgbClr val="68CBF7"/>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chemeClr val="lt1"/>
                </a:solidFill>
                <a:latin typeface="Century Gothic"/>
                <a:ea typeface="Century Gothic"/>
                <a:cs typeface="Century Gothic"/>
                <a:sym typeface="Century Gothic"/>
              </a:rPr>
              <a:t>Sample text</a:t>
            </a:r>
            <a:endParaRPr/>
          </a:p>
        </p:txBody>
      </p:sp>
      <p:sp>
        <p:nvSpPr>
          <p:cNvPr id="20" name="Google Shape;112;p14">
            <a:extLst>
              <a:ext uri="{FF2B5EF4-FFF2-40B4-BE49-F238E27FC236}">
                <a16:creationId xmlns:a16="http://schemas.microsoft.com/office/drawing/2014/main" id="{87465D4C-AE2D-9E59-9613-C6BA2D11F0F9}"/>
              </a:ext>
            </a:extLst>
          </p:cNvPr>
          <p:cNvSpPr/>
          <p:nvPr/>
        </p:nvSpPr>
        <p:spPr>
          <a:xfrm>
            <a:off x="2307901" y="3165157"/>
            <a:ext cx="217283" cy="214772"/>
          </a:xfrm>
          <a:prstGeom prst="star5">
            <a:avLst>
              <a:gd name="adj" fmla="val 19098"/>
              <a:gd name="hf" fmla="val 105146"/>
              <a:gd name="vf" fmla="val 110557"/>
            </a:avLst>
          </a:prstGeom>
          <a:solidFill>
            <a:srgbClr val="68CBF7"/>
          </a:solidFill>
          <a:ln>
            <a:noFill/>
          </a:ln>
          <a:effectLst>
            <a:outerShdw blurRad="12700" algn="ctr" rotWithShape="0">
              <a:srgbClr val="000000">
                <a:alpha val="4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 name="Google Shape;113;p14">
            <a:extLst>
              <a:ext uri="{FF2B5EF4-FFF2-40B4-BE49-F238E27FC236}">
                <a16:creationId xmlns:a16="http://schemas.microsoft.com/office/drawing/2014/main" id="{380FA7EE-65D8-077E-889C-08312FE30C44}"/>
              </a:ext>
            </a:extLst>
          </p:cNvPr>
          <p:cNvSpPr txBox="1"/>
          <p:nvPr/>
        </p:nvSpPr>
        <p:spPr>
          <a:xfrm>
            <a:off x="2525184" y="3165157"/>
            <a:ext cx="152993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chemeClr val="dk1"/>
                </a:solidFill>
                <a:latin typeface="Calibri"/>
                <a:ea typeface="Calibri"/>
                <a:cs typeface="Calibri"/>
                <a:sym typeface="Calibri"/>
              </a:rPr>
              <a:t>Milestone</a:t>
            </a:r>
            <a:endParaRPr/>
          </a:p>
        </p:txBody>
      </p:sp>
      <p:sp>
        <p:nvSpPr>
          <p:cNvPr id="26" name="Google Shape;124;p14">
            <a:extLst>
              <a:ext uri="{FF2B5EF4-FFF2-40B4-BE49-F238E27FC236}">
                <a16:creationId xmlns:a16="http://schemas.microsoft.com/office/drawing/2014/main" id="{77E78B5F-888C-0D98-480C-C99D2C0CC7DB}"/>
              </a:ext>
            </a:extLst>
          </p:cNvPr>
          <p:cNvSpPr/>
          <p:nvPr/>
        </p:nvSpPr>
        <p:spPr>
          <a:xfrm>
            <a:off x="2307901" y="4437180"/>
            <a:ext cx="3087130" cy="316684"/>
          </a:xfrm>
          <a:prstGeom prst="rect">
            <a:avLst/>
          </a:prstGeom>
          <a:solidFill>
            <a:srgbClr val="EEB500"/>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chemeClr val="lt1"/>
                </a:solidFill>
                <a:latin typeface="Century Gothic"/>
                <a:ea typeface="Century Gothic"/>
                <a:cs typeface="Century Gothic"/>
                <a:sym typeface="Century Gothic"/>
              </a:rPr>
              <a:t>Sample text</a:t>
            </a:r>
            <a:endParaRPr/>
          </a:p>
        </p:txBody>
      </p:sp>
      <p:sp>
        <p:nvSpPr>
          <p:cNvPr id="27" name="Google Shape;125;p14">
            <a:extLst>
              <a:ext uri="{FF2B5EF4-FFF2-40B4-BE49-F238E27FC236}">
                <a16:creationId xmlns:a16="http://schemas.microsoft.com/office/drawing/2014/main" id="{C98AD562-37F2-CE5A-CA7A-B5E2EFB03EF8}"/>
              </a:ext>
            </a:extLst>
          </p:cNvPr>
          <p:cNvSpPr/>
          <p:nvPr/>
        </p:nvSpPr>
        <p:spPr>
          <a:xfrm>
            <a:off x="2307901" y="4876390"/>
            <a:ext cx="217283" cy="214772"/>
          </a:xfrm>
          <a:prstGeom prst="star5">
            <a:avLst>
              <a:gd name="adj" fmla="val 19098"/>
              <a:gd name="hf" fmla="val 105146"/>
              <a:gd name="vf" fmla="val 110557"/>
            </a:avLst>
          </a:prstGeom>
          <a:solidFill>
            <a:srgbClr val="EEB500"/>
          </a:solidFill>
          <a:ln>
            <a:noFill/>
          </a:ln>
          <a:effectLst>
            <a:outerShdw blurRad="12700" algn="ctr" rotWithShape="0">
              <a:srgbClr val="000000">
                <a:alpha val="4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 name="Google Shape;126;p14">
            <a:extLst>
              <a:ext uri="{FF2B5EF4-FFF2-40B4-BE49-F238E27FC236}">
                <a16:creationId xmlns:a16="http://schemas.microsoft.com/office/drawing/2014/main" id="{950569D5-9B81-2F38-A5A4-51CB6C7F7AC3}"/>
              </a:ext>
            </a:extLst>
          </p:cNvPr>
          <p:cNvSpPr txBox="1"/>
          <p:nvPr/>
        </p:nvSpPr>
        <p:spPr>
          <a:xfrm>
            <a:off x="2525184" y="4876390"/>
            <a:ext cx="152993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chemeClr val="dk1"/>
                </a:solidFill>
                <a:latin typeface="Calibri"/>
                <a:ea typeface="Calibri"/>
                <a:cs typeface="Calibri"/>
                <a:sym typeface="Calibri"/>
              </a:rPr>
              <a:t>Milestone</a:t>
            </a:r>
            <a:endParaRPr/>
          </a:p>
        </p:txBody>
      </p:sp>
      <p:sp>
        <p:nvSpPr>
          <p:cNvPr id="33" name="Google Shape;127;p14">
            <a:extLst>
              <a:ext uri="{FF2B5EF4-FFF2-40B4-BE49-F238E27FC236}">
                <a16:creationId xmlns:a16="http://schemas.microsoft.com/office/drawing/2014/main" id="{9C90CB77-5B9A-C33B-A502-8B564223F9C7}"/>
              </a:ext>
            </a:extLst>
          </p:cNvPr>
          <p:cNvSpPr/>
          <p:nvPr/>
        </p:nvSpPr>
        <p:spPr>
          <a:xfrm>
            <a:off x="4362936" y="5264273"/>
            <a:ext cx="6902379" cy="316684"/>
          </a:xfrm>
          <a:prstGeom prst="rect">
            <a:avLst/>
          </a:prstGeom>
          <a:solidFill>
            <a:srgbClr val="EEB500"/>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chemeClr val="lt1"/>
                </a:solidFill>
                <a:latin typeface="Century Gothic"/>
                <a:ea typeface="Century Gothic"/>
                <a:cs typeface="Century Gothic"/>
                <a:sym typeface="Century Gothic"/>
              </a:rPr>
              <a:t>Sample text</a:t>
            </a:r>
            <a:endParaRPr/>
          </a:p>
        </p:txBody>
      </p:sp>
      <p:sp>
        <p:nvSpPr>
          <p:cNvPr id="36" name="Google Shape;128;p14">
            <a:extLst>
              <a:ext uri="{FF2B5EF4-FFF2-40B4-BE49-F238E27FC236}">
                <a16:creationId xmlns:a16="http://schemas.microsoft.com/office/drawing/2014/main" id="{26F7A5F6-53FD-7AB4-0EC7-853C4E8B68A8}"/>
              </a:ext>
            </a:extLst>
          </p:cNvPr>
          <p:cNvSpPr/>
          <p:nvPr/>
        </p:nvSpPr>
        <p:spPr>
          <a:xfrm>
            <a:off x="8455102" y="4445340"/>
            <a:ext cx="2208589" cy="316684"/>
          </a:xfrm>
          <a:prstGeom prst="rect">
            <a:avLst/>
          </a:prstGeom>
          <a:solidFill>
            <a:srgbClr val="EEB500"/>
          </a:solidFill>
          <a:ln>
            <a:noFill/>
          </a:ln>
          <a:effectLst>
            <a:outerShdw blurRad="50800" dist="6350" dir="5400000" algn="ctr" rotWithShape="0">
              <a:srgbClr val="000000">
                <a:alpha val="42745"/>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chemeClr val="lt1"/>
                </a:solidFill>
                <a:latin typeface="Century Gothic"/>
                <a:ea typeface="Century Gothic"/>
                <a:cs typeface="Century Gothic"/>
                <a:sym typeface="Century Gothic"/>
              </a:rPr>
              <a:t>Sample text</a:t>
            </a:r>
            <a:endParaRPr/>
          </a:p>
        </p:txBody>
      </p:sp>
      <p:sp>
        <p:nvSpPr>
          <p:cNvPr id="37" name="Google Shape;129;p14">
            <a:extLst>
              <a:ext uri="{FF2B5EF4-FFF2-40B4-BE49-F238E27FC236}">
                <a16:creationId xmlns:a16="http://schemas.microsoft.com/office/drawing/2014/main" id="{5C3F9A77-807F-1FF3-91E0-F679E12A6B9C}"/>
              </a:ext>
            </a:extLst>
          </p:cNvPr>
          <p:cNvSpPr/>
          <p:nvPr/>
        </p:nvSpPr>
        <p:spPr>
          <a:xfrm>
            <a:off x="9269914" y="4876390"/>
            <a:ext cx="217283" cy="214772"/>
          </a:xfrm>
          <a:prstGeom prst="star5">
            <a:avLst>
              <a:gd name="adj" fmla="val 19098"/>
              <a:gd name="hf" fmla="val 105146"/>
              <a:gd name="vf" fmla="val 110557"/>
            </a:avLst>
          </a:prstGeom>
          <a:solidFill>
            <a:srgbClr val="EEB500"/>
          </a:solidFill>
          <a:ln>
            <a:noFill/>
          </a:ln>
          <a:effectLst>
            <a:outerShdw blurRad="12700" algn="ctr" rotWithShape="0">
              <a:srgbClr val="000000">
                <a:alpha val="4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8" name="Google Shape;130;p14">
            <a:extLst>
              <a:ext uri="{FF2B5EF4-FFF2-40B4-BE49-F238E27FC236}">
                <a16:creationId xmlns:a16="http://schemas.microsoft.com/office/drawing/2014/main" id="{05396C98-29EC-881B-81E7-186EF53211FD}"/>
              </a:ext>
            </a:extLst>
          </p:cNvPr>
          <p:cNvSpPr txBox="1"/>
          <p:nvPr/>
        </p:nvSpPr>
        <p:spPr>
          <a:xfrm>
            <a:off x="9487197" y="4876390"/>
            <a:ext cx="152993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chemeClr val="dk1"/>
                </a:solidFill>
                <a:latin typeface="Calibri"/>
                <a:ea typeface="Calibri"/>
                <a:cs typeface="Calibri"/>
                <a:sym typeface="Calibri"/>
              </a:rPr>
              <a:t>Milestone</a:t>
            </a:r>
            <a:endParaRPr/>
          </a:p>
        </p:txBody>
      </p:sp>
      <p:sp>
        <p:nvSpPr>
          <p:cNvPr id="39" name="TextBox 38">
            <a:extLst>
              <a:ext uri="{FF2B5EF4-FFF2-40B4-BE49-F238E27FC236}">
                <a16:creationId xmlns:a16="http://schemas.microsoft.com/office/drawing/2014/main" id="{ADB0D8FC-3DAB-566A-AFAC-3236DAB57FD3}"/>
              </a:ext>
            </a:extLst>
          </p:cNvPr>
          <p:cNvSpPr txBox="1"/>
          <p:nvPr/>
        </p:nvSpPr>
        <p:spPr>
          <a:xfrm>
            <a:off x="7566769" y="939883"/>
            <a:ext cx="4404395" cy="1938992"/>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Break the project into clear phases with timing. Assign ownership to roles (e.g., HRBP, IT, Comms, vendor project manager):</a:t>
            </a:r>
          </a:p>
          <a:p>
            <a:r>
              <a:rPr lang="en-US" sz="1500" dirty="0">
                <a:solidFill>
                  <a:schemeClr val="tx1">
                    <a:lumMod val="65000"/>
                    <a:lumOff val="35000"/>
                  </a:schemeClr>
                </a:solidFill>
                <a:latin typeface="Century Gothic" panose="020B0502020202020204" pitchFamily="34" charset="0"/>
              </a:rPr>
              <a:t>• Planning and stakeholder engagement</a:t>
            </a:r>
          </a:p>
          <a:p>
            <a:r>
              <a:rPr lang="en-US" sz="1500" dirty="0">
                <a:solidFill>
                  <a:schemeClr val="tx1">
                    <a:lumMod val="65000"/>
                    <a:lumOff val="35000"/>
                  </a:schemeClr>
                </a:solidFill>
                <a:latin typeface="Century Gothic" panose="020B0502020202020204" pitchFamily="34" charset="0"/>
              </a:rPr>
              <a:t>• System configuration or program design</a:t>
            </a:r>
          </a:p>
          <a:p>
            <a:r>
              <a:rPr lang="en-US" sz="1500" dirty="0">
                <a:solidFill>
                  <a:schemeClr val="tx1">
                    <a:lumMod val="65000"/>
                    <a:lumOff val="35000"/>
                  </a:schemeClr>
                </a:solidFill>
                <a:latin typeface="Century Gothic" panose="020B0502020202020204" pitchFamily="34" charset="0"/>
              </a:rPr>
              <a:t>• Testing or pilot</a:t>
            </a:r>
          </a:p>
          <a:p>
            <a:r>
              <a:rPr lang="en-US" sz="1500" dirty="0">
                <a:solidFill>
                  <a:schemeClr val="tx1">
                    <a:lumMod val="65000"/>
                    <a:lumOff val="35000"/>
                  </a:schemeClr>
                </a:solidFill>
                <a:latin typeface="Century Gothic" panose="020B0502020202020204" pitchFamily="34" charset="0"/>
              </a:rPr>
              <a:t>• Go-live and internal launch</a:t>
            </a:r>
          </a:p>
          <a:p>
            <a:r>
              <a:rPr lang="en-US" sz="1500" dirty="0">
                <a:solidFill>
                  <a:schemeClr val="tx1">
                    <a:lumMod val="65000"/>
                    <a:lumOff val="35000"/>
                  </a:schemeClr>
                </a:solidFill>
                <a:latin typeface="Century Gothic" panose="020B0502020202020204" pitchFamily="34" charset="0"/>
              </a:rPr>
              <a:t>• Post-launch evaluation and optimization</a:t>
            </a:r>
          </a:p>
        </p:txBody>
      </p:sp>
    </p:spTree>
    <p:extLst>
      <p:ext uri="{BB962C8B-B14F-4D97-AF65-F5344CB8AC3E}">
        <p14:creationId xmlns:p14="http://schemas.microsoft.com/office/powerpoint/2010/main" val="1757917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C5D4F-357F-006A-AEC2-ABDD4507BD54}"/>
            </a:ext>
          </a:extLst>
        </p:cNvPr>
        <p:cNvGrpSpPr/>
        <p:nvPr/>
      </p:nvGrpSpPr>
      <p:grpSpPr>
        <a:xfrm>
          <a:off x="0" y="0"/>
          <a:ext cx="0" cy="0"/>
          <a:chOff x="0" y="0"/>
          <a:chExt cx="0" cy="0"/>
        </a:xfrm>
      </p:grpSpPr>
      <p:sp>
        <p:nvSpPr>
          <p:cNvPr id="10" name="Oval 9">
            <a:extLst>
              <a:ext uri="{FF2B5EF4-FFF2-40B4-BE49-F238E27FC236}">
                <a16:creationId xmlns:a16="http://schemas.microsoft.com/office/drawing/2014/main" id="{9660DF34-E9D0-7C7D-4AB9-D89EECE78F08}"/>
              </a:ext>
            </a:extLst>
          </p:cNvPr>
          <p:cNvSpPr/>
          <p:nvPr/>
        </p:nvSpPr>
        <p:spPr>
          <a:xfrm>
            <a:off x="230152" y="3136721"/>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FE9A9FA7-06A1-EC9D-A187-F667A6C3D37D}"/>
              </a:ext>
            </a:extLst>
          </p:cNvPr>
          <p:cNvSpPr/>
          <p:nvPr/>
        </p:nvSpPr>
        <p:spPr>
          <a:xfrm>
            <a:off x="75724" y="3044788"/>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5CFAC1CC-0E7D-B1F3-A758-56829F8BC638}"/>
              </a:ext>
            </a:extLst>
          </p:cNvPr>
          <p:cNvSpPr txBox="1"/>
          <p:nvPr/>
        </p:nvSpPr>
        <p:spPr>
          <a:xfrm>
            <a:off x="320511" y="2195766"/>
            <a:ext cx="2152101"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KPI</a:t>
            </a:r>
          </a:p>
        </p:txBody>
      </p:sp>
      <p:sp>
        <p:nvSpPr>
          <p:cNvPr id="22" name="TextBox 21">
            <a:extLst>
              <a:ext uri="{FF2B5EF4-FFF2-40B4-BE49-F238E27FC236}">
                <a16:creationId xmlns:a16="http://schemas.microsoft.com/office/drawing/2014/main" id="{E4C13B94-BC51-DD8D-1748-F48762F6A778}"/>
              </a:ext>
            </a:extLst>
          </p:cNvPr>
          <p:cNvSpPr txBox="1"/>
          <p:nvPr/>
        </p:nvSpPr>
        <p:spPr>
          <a:xfrm>
            <a:off x="259081" y="4255987"/>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30" name="TextBox 29">
            <a:extLst>
              <a:ext uri="{FF2B5EF4-FFF2-40B4-BE49-F238E27FC236}">
                <a16:creationId xmlns:a16="http://schemas.microsoft.com/office/drawing/2014/main" id="{EF20AEC4-0BF2-0C62-8C1A-6ADBC7C5E485}"/>
              </a:ext>
            </a:extLst>
          </p:cNvPr>
          <p:cNvSpPr txBox="1"/>
          <p:nvPr/>
        </p:nvSpPr>
        <p:spPr>
          <a:xfrm>
            <a:off x="3064225" y="2155601"/>
            <a:ext cx="2811485"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KPI</a:t>
            </a:r>
          </a:p>
        </p:txBody>
      </p:sp>
      <p:sp>
        <p:nvSpPr>
          <p:cNvPr id="32" name="TextBox 31">
            <a:extLst>
              <a:ext uri="{FF2B5EF4-FFF2-40B4-BE49-F238E27FC236}">
                <a16:creationId xmlns:a16="http://schemas.microsoft.com/office/drawing/2014/main" id="{8FADA202-1BE0-3FE4-F7A4-E0B3BA54EF91}"/>
              </a:ext>
            </a:extLst>
          </p:cNvPr>
          <p:cNvSpPr txBox="1"/>
          <p:nvPr/>
        </p:nvSpPr>
        <p:spPr>
          <a:xfrm>
            <a:off x="6139737" y="2155601"/>
            <a:ext cx="2745565"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KPI</a:t>
            </a:r>
          </a:p>
        </p:txBody>
      </p:sp>
      <p:sp>
        <p:nvSpPr>
          <p:cNvPr id="7" name="Rectangle 6">
            <a:extLst>
              <a:ext uri="{FF2B5EF4-FFF2-40B4-BE49-F238E27FC236}">
                <a16:creationId xmlns:a16="http://schemas.microsoft.com/office/drawing/2014/main" id="{8AE51414-E340-6ACD-F0F1-1B3D28F6C813}"/>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73B8104-E798-F037-6A5D-DE422202E295}"/>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10 Success Metrics / KPIs</a:t>
            </a:r>
          </a:p>
        </p:txBody>
      </p:sp>
      <p:pic>
        <p:nvPicPr>
          <p:cNvPr id="14" name="Picture 13" descr="Abstract colorful half circles">
            <a:extLst>
              <a:ext uri="{FF2B5EF4-FFF2-40B4-BE49-F238E27FC236}">
                <a16:creationId xmlns:a16="http://schemas.microsoft.com/office/drawing/2014/main" id="{A5758ADF-2B92-E89B-DC2E-835708AC30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sp>
        <p:nvSpPr>
          <p:cNvPr id="15" name="Oval 14">
            <a:extLst>
              <a:ext uri="{FF2B5EF4-FFF2-40B4-BE49-F238E27FC236}">
                <a16:creationId xmlns:a16="http://schemas.microsoft.com/office/drawing/2014/main" id="{F7C9664F-0816-D78F-C091-0EF5AA5D9E5F}"/>
              </a:ext>
            </a:extLst>
          </p:cNvPr>
          <p:cNvSpPr/>
          <p:nvPr/>
        </p:nvSpPr>
        <p:spPr>
          <a:xfrm>
            <a:off x="3284573" y="3112925"/>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BB855B88-F24E-5032-8A26-EB3DDB9CA3D6}"/>
              </a:ext>
            </a:extLst>
          </p:cNvPr>
          <p:cNvSpPr/>
          <p:nvPr/>
        </p:nvSpPr>
        <p:spPr>
          <a:xfrm>
            <a:off x="3130145" y="3020992"/>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F6BB2BDF-0491-2379-51A5-DAB633703AB4}"/>
              </a:ext>
            </a:extLst>
          </p:cNvPr>
          <p:cNvSpPr txBox="1"/>
          <p:nvPr/>
        </p:nvSpPr>
        <p:spPr>
          <a:xfrm>
            <a:off x="3313502" y="4232191"/>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19" name="Oval 18">
            <a:extLst>
              <a:ext uri="{FF2B5EF4-FFF2-40B4-BE49-F238E27FC236}">
                <a16:creationId xmlns:a16="http://schemas.microsoft.com/office/drawing/2014/main" id="{8986D805-B19C-E416-78FE-E6CCDDAE1AF7}"/>
              </a:ext>
            </a:extLst>
          </p:cNvPr>
          <p:cNvSpPr/>
          <p:nvPr/>
        </p:nvSpPr>
        <p:spPr>
          <a:xfrm>
            <a:off x="6294165" y="3112925"/>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0A872B8B-08B4-7AE2-492D-774937D6414C}"/>
              </a:ext>
            </a:extLst>
          </p:cNvPr>
          <p:cNvSpPr/>
          <p:nvPr/>
        </p:nvSpPr>
        <p:spPr>
          <a:xfrm>
            <a:off x="6139737" y="3020992"/>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B9723E57-21E5-0B93-DC39-E3E02CE96BE7}"/>
              </a:ext>
            </a:extLst>
          </p:cNvPr>
          <p:cNvSpPr txBox="1"/>
          <p:nvPr/>
        </p:nvSpPr>
        <p:spPr>
          <a:xfrm>
            <a:off x="6323094" y="4180083"/>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23" name="Oval 22">
            <a:extLst>
              <a:ext uri="{FF2B5EF4-FFF2-40B4-BE49-F238E27FC236}">
                <a16:creationId xmlns:a16="http://schemas.microsoft.com/office/drawing/2014/main" id="{AD608A10-40D9-F8C3-C23F-DA1E0C01209D}"/>
              </a:ext>
            </a:extLst>
          </p:cNvPr>
          <p:cNvSpPr/>
          <p:nvPr/>
        </p:nvSpPr>
        <p:spPr>
          <a:xfrm>
            <a:off x="9310272" y="3136721"/>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746680F2-FF84-C85C-32B8-D0F4C32F5DA3}"/>
              </a:ext>
            </a:extLst>
          </p:cNvPr>
          <p:cNvSpPr/>
          <p:nvPr/>
        </p:nvSpPr>
        <p:spPr>
          <a:xfrm>
            <a:off x="9155844" y="3044788"/>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51E37217-55A0-CF2E-076C-41E8571CD9BD}"/>
              </a:ext>
            </a:extLst>
          </p:cNvPr>
          <p:cNvSpPr txBox="1"/>
          <p:nvPr/>
        </p:nvSpPr>
        <p:spPr>
          <a:xfrm>
            <a:off x="9339201" y="4255987"/>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26" name="TextBox 25">
            <a:extLst>
              <a:ext uri="{FF2B5EF4-FFF2-40B4-BE49-F238E27FC236}">
                <a16:creationId xmlns:a16="http://schemas.microsoft.com/office/drawing/2014/main" id="{6FABAC2D-1818-D8B6-FDFD-02C4480FC582}"/>
              </a:ext>
            </a:extLst>
          </p:cNvPr>
          <p:cNvSpPr txBox="1"/>
          <p:nvPr/>
        </p:nvSpPr>
        <p:spPr>
          <a:xfrm>
            <a:off x="9155844" y="2065823"/>
            <a:ext cx="2745565"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KPI</a:t>
            </a:r>
          </a:p>
        </p:txBody>
      </p:sp>
      <p:sp>
        <p:nvSpPr>
          <p:cNvPr id="2" name="TextBox 1">
            <a:extLst>
              <a:ext uri="{FF2B5EF4-FFF2-40B4-BE49-F238E27FC236}">
                <a16:creationId xmlns:a16="http://schemas.microsoft.com/office/drawing/2014/main" id="{563D1254-CD2E-4BC5-A149-B70B51A76B97}"/>
              </a:ext>
            </a:extLst>
          </p:cNvPr>
          <p:cNvSpPr txBox="1"/>
          <p:nvPr/>
        </p:nvSpPr>
        <p:spPr>
          <a:xfrm>
            <a:off x="2562726" y="168634"/>
            <a:ext cx="9493111" cy="1708160"/>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Define how impact will be measured. These KPIs should be tied directly to the business outcomes stated earlier.</a:t>
            </a:r>
          </a:p>
          <a:p>
            <a:r>
              <a:rPr lang="en-US" sz="1500" dirty="0">
                <a:solidFill>
                  <a:schemeClr val="tx1">
                    <a:lumMod val="65000"/>
                    <a:lumOff val="35000"/>
                  </a:schemeClr>
                </a:solidFill>
                <a:latin typeface="Century Gothic" panose="020B0502020202020204" pitchFamily="34" charset="0"/>
              </a:rPr>
              <a:t>• Quantitative: retention rate change, time-to-fill, onboarding NPS, reduction in overtime or absenteeism</a:t>
            </a:r>
          </a:p>
          <a:p>
            <a:r>
              <a:rPr lang="en-US" sz="1500" dirty="0">
                <a:solidFill>
                  <a:schemeClr val="tx1">
                    <a:lumMod val="65000"/>
                    <a:lumOff val="35000"/>
                  </a:schemeClr>
                </a:solidFill>
                <a:latin typeface="Century Gothic" panose="020B0502020202020204" pitchFamily="34" charset="0"/>
              </a:rPr>
              <a:t>• Qualitative: engagement survey uplift, leadership feedback, employee participation rates</a:t>
            </a:r>
          </a:p>
          <a:p>
            <a:r>
              <a:rPr lang="en-US" sz="1500" dirty="0">
                <a:solidFill>
                  <a:schemeClr val="tx1">
                    <a:lumMod val="65000"/>
                    <a:lumOff val="35000"/>
                  </a:schemeClr>
                </a:solidFill>
                <a:latin typeface="Century Gothic" panose="020B0502020202020204" pitchFamily="34" charset="0"/>
              </a:rPr>
              <a:t>• Digital KPIs: logins, completion rates, self-service adoption</a:t>
            </a:r>
          </a:p>
          <a:p>
            <a:r>
              <a:rPr lang="en-US" sz="1500" dirty="0">
                <a:solidFill>
                  <a:schemeClr val="tx1">
                    <a:lumMod val="65000"/>
                    <a:lumOff val="35000"/>
                  </a:schemeClr>
                </a:solidFill>
                <a:latin typeface="Century Gothic" panose="020B0502020202020204" pitchFamily="34" charset="0"/>
              </a:rPr>
              <a:t>• Include baseline and target metrics where possible</a:t>
            </a:r>
          </a:p>
        </p:txBody>
      </p:sp>
      <p:sp>
        <p:nvSpPr>
          <p:cNvPr id="3" name="TextBox 2">
            <a:extLst>
              <a:ext uri="{FF2B5EF4-FFF2-40B4-BE49-F238E27FC236}">
                <a16:creationId xmlns:a16="http://schemas.microsoft.com/office/drawing/2014/main" id="{CB92F8F5-9978-1927-9656-055160D0B525}"/>
              </a:ext>
            </a:extLst>
          </p:cNvPr>
          <p:cNvSpPr txBox="1"/>
          <p:nvPr/>
        </p:nvSpPr>
        <p:spPr>
          <a:xfrm>
            <a:off x="230152" y="233221"/>
            <a:ext cx="2912881" cy="738664"/>
          </a:xfrm>
          <a:prstGeom prst="rect">
            <a:avLst/>
          </a:prstGeom>
          <a:noFill/>
        </p:spPr>
        <p:txBody>
          <a:bodyPr wrap="square" rtlCol="0">
            <a:spAutoFit/>
          </a:bodyPr>
          <a:lstStyle/>
          <a:p>
            <a:r>
              <a:rPr lang="en-US" sz="4200" b="1" dirty="0">
                <a:solidFill>
                  <a:schemeClr val="accent1"/>
                </a:solidFill>
                <a:latin typeface="Century Gothic" panose="020B0502020202020204" pitchFamily="34" charset="0"/>
              </a:rPr>
              <a:t>Metrics</a:t>
            </a:r>
          </a:p>
        </p:txBody>
      </p:sp>
    </p:spTree>
    <p:extLst>
      <p:ext uri="{BB962C8B-B14F-4D97-AF65-F5344CB8AC3E}">
        <p14:creationId xmlns:p14="http://schemas.microsoft.com/office/powerpoint/2010/main" val="3150160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8A2DB-E8E0-3CBF-97EB-AD2DDB5540A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78140F5-AC87-5EA2-23A4-33CC0E2B11E8}"/>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FAEA6E0E-AF4B-D8A8-24EC-3BA80B289F0F}"/>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11 Stakeholders and Governance Structure</a:t>
            </a:r>
          </a:p>
        </p:txBody>
      </p:sp>
      <p:pic>
        <p:nvPicPr>
          <p:cNvPr id="5" name="Picture 4" descr="Abstract colorful half circles">
            <a:extLst>
              <a:ext uri="{FF2B5EF4-FFF2-40B4-BE49-F238E27FC236}">
                <a16:creationId xmlns:a16="http://schemas.microsoft.com/office/drawing/2014/main" id="{1BAAFC29-2034-3B57-1114-E11A55231C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graphicFrame>
        <p:nvGraphicFramePr>
          <p:cNvPr id="4" name="Table 3">
            <a:extLst>
              <a:ext uri="{FF2B5EF4-FFF2-40B4-BE49-F238E27FC236}">
                <a16:creationId xmlns:a16="http://schemas.microsoft.com/office/drawing/2014/main" id="{41C9F4BC-680F-BF89-A117-CADD6504A7D4}"/>
              </a:ext>
            </a:extLst>
          </p:cNvPr>
          <p:cNvGraphicFramePr>
            <a:graphicFrameLocks noGrp="1"/>
          </p:cNvGraphicFramePr>
          <p:nvPr>
            <p:extLst>
              <p:ext uri="{D42A27DB-BD31-4B8C-83A1-F6EECF244321}">
                <p14:modId xmlns:p14="http://schemas.microsoft.com/office/powerpoint/2010/main" val="1787909703"/>
              </p:ext>
            </p:extLst>
          </p:nvPr>
        </p:nvGraphicFramePr>
        <p:xfrm>
          <a:off x="248355" y="1473118"/>
          <a:ext cx="11807482" cy="4315339"/>
        </p:xfrm>
        <a:graphic>
          <a:graphicData uri="http://schemas.openxmlformats.org/drawingml/2006/table">
            <a:tbl>
              <a:tblPr firstRow="1" firstCol="1" bandRow="1"/>
              <a:tblGrid>
                <a:gridCol w="5903741">
                  <a:extLst>
                    <a:ext uri="{9D8B030D-6E8A-4147-A177-3AD203B41FA5}">
                      <a16:colId xmlns:a16="http://schemas.microsoft.com/office/drawing/2014/main" val="1456173260"/>
                    </a:ext>
                  </a:extLst>
                </a:gridCol>
                <a:gridCol w="5903741">
                  <a:extLst>
                    <a:ext uri="{9D8B030D-6E8A-4147-A177-3AD203B41FA5}">
                      <a16:colId xmlns:a16="http://schemas.microsoft.com/office/drawing/2014/main" val="3952565475"/>
                    </a:ext>
                  </a:extLst>
                </a:gridCol>
              </a:tblGrid>
              <a:tr h="757015">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Stakeholder</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Role</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983408429"/>
                  </a:ext>
                </a:extLst>
              </a:tr>
              <a:tr h="889581">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
        <p:nvSpPr>
          <p:cNvPr id="6" name="TextBox 5">
            <a:extLst>
              <a:ext uri="{FF2B5EF4-FFF2-40B4-BE49-F238E27FC236}">
                <a16:creationId xmlns:a16="http://schemas.microsoft.com/office/drawing/2014/main" id="{9F39D388-D4AE-ACB6-BE24-B2CF70B75FFE}"/>
              </a:ext>
            </a:extLst>
          </p:cNvPr>
          <p:cNvSpPr txBox="1"/>
          <p:nvPr/>
        </p:nvSpPr>
        <p:spPr>
          <a:xfrm>
            <a:off x="248356" y="168634"/>
            <a:ext cx="11807482" cy="784830"/>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Outline decision-makers and champions including executive sponsors (CHRO, COO, CEO), project steering committee (cross-functional if relevant), change agents or HR champions in each department; and communication and feedback channels with employees (e.g., town halls, listening tours). Stakeholder alignment is crucial to early buy-in and sustained momentum.</a:t>
            </a:r>
          </a:p>
        </p:txBody>
      </p:sp>
    </p:spTree>
    <p:extLst>
      <p:ext uri="{BB962C8B-B14F-4D97-AF65-F5344CB8AC3E}">
        <p14:creationId xmlns:p14="http://schemas.microsoft.com/office/powerpoint/2010/main" val="1046922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849B0-3265-2409-AF2F-04F565D9F45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96CA132-60AB-0509-7DE8-E4D8D3279FD3}"/>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1C1BAF63-4979-1DA8-6FEF-F61CB67308AF}"/>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12 Next Steps and Call to Action</a:t>
            </a:r>
          </a:p>
        </p:txBody>
      </p:sp>
      <p:pic>
        <p:nvPicPr>
          <p:cNvPr id="5" name="Picture 4" descr="Abstract colorful half circles">
            <a:extLst>
              <a:ext uri="{FF2B5EF4-FFF2-40B4-BE49-F238E27FC236}">
                <a16:creationId xmlns:a16="http://schemas.microsoft.com/office/drawing/2014/main" id="{87ACB51E-8D10-902B-CB0B-08DB78DE01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sp>
        <p:nvSpPr>
          <p:cNvPr id="7" name="TextBox 6">
            <a:extLst>
              <a:ext uri="{FF2B5EF4-FFF2-40B4-BE49-F238E27FC236}">
                <a16:creationId xmlns:a16="http://schemas.microsoft.com/office/drawing/2014/main" id="{BE062AC4-8B53-E2B9-E374-D13CA40A5FBF}"/>
              </a:ext>
            </a:extLst>
          </p:cNvPr>
          <p:cNvSpPr txBox="1"/>
          <p:nvPr/>
        </p:nvSpPr>
        <p:spPr>
          <a:xfrm>
            <a:off x="975616" y="233221"/>
            <a:ext cx="2912881" cy="1384995"/>
          </a:xfrm>
          <a:prstGeom prst="rect">
            <a:avLst/>
          </a:prstGeom>
          <a:noFill/>
        </p:spPr>
        <p:txBody>
          <a:bodyPr wrap="square" rtlCol="0">
            <a:spAutoFit/>
          </a:bodyPr>
          <a:lstStyle/>
          <a:p>
            <a:r>
              <a:rPr lang="en-US" sz="4200" b="1" dirty="0">
                <a:solidFill>
                  <a:schemeClr val="accent1"/>
                </a:solidFill>
                <a:latin typeface="Century Gothic" panose="020B0502020202020204" pitchFamily="34" charset="0"/>
              </a:rPr>
              <a:t>Call to Action</a:t>
            </a:r>
          </a:p>
        </p:txBody>
      </p:sp>
      <p:pic>
        <p:nvPicPr>
          <p:cNvPr id="9" name="Picture 7" descr="Paperclip with solid fill">
            <a:extLst>
              <a:ext uri="{FF2B5EF4-FFF2-40B4-BE49-F238E27FC236}">
                <a16:creationId xmlns:a16="http://schemas.microsoft.com/office/drawing/2014/main" id="{C756B20F-B118-C8FB-672A-0D68B049D6A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4266" y="233221"/>
            <a:ext cx="802685" cy="802685"/>
          </a:xfrm>
          <a:prstGeom prst="rect">
            <a:avLst/>
          </a:prstGeom>
          <a:ln>
            <a:solidFill>
              <a:srgbClr val="FFC000"/>
            </a:solidFill>
          </a:ln>
        </p:spPr>
      </p:pic>
      <p:sp>
        <p:nvSpPr>
          <p:cNvPr id="10" name="TextBox 9">
            <a:extLst>
              <a:ext uri="{FF2B5EF4-FFF2-40B4-BE49-F238E27FC236}">
                <a16:creationId xmlns:a16="http://schemas.microsoft.com/office/drawing/2014/main" id="{5E5283CA-6628-0F97-712C-76D048E15F16}"/>
              </a:ext>
            </a:extLst>
          </p:cNvPr>
          <p:cNvSpPr txBox="1"/>
          <p:nvPr/>
        </p:nvSpPr>
        <p:spPr>
          <a:xfrm>
            <a:off x="248356" y="3036585"/>
            <a:ext cx="11807482" cy="1015663"/>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Conclude with what you need from the reader:</a:t>
            </a:r>
          </a:p>
          <a:p>
            <a:r>
              <a:rPr lang="en-US" sz="1500" dirty="0">
                <a:solidFill>
                  <a:schemeClr val="tx1">
                    <a:lumMod val="65000"/>
                    <a:lumOff val="35000"/>
                  </a:schemeClr>
                </a:solidFill>
                <a:latin typeface="Century Gothic" panose="020B0502020202020204" pitchFamily="34" charset="0"/>
              </a:rPr>
              <a:t>• Approval of budget, headcount, or vendor selection</a:t>
            </a:r>
          </a:p>
          <a:p>
            <a:r>
              <a:rPr lang="en-US" sz="1500" dirty="0">
                <a:solidFill>
                  <a:schemeClr val="tx1">
                    <a:lumMod val="65000"/>
                    <a:lumOff val="35000"/>
                  </a:schemeClr>
                </a:solidFill>
                <a:latin typeface="Century Gothic" panose="020B0502020202020204" pitchFamily="34" charset="0"/>
              </a:rPr>
              <a:t>• A decision deadline (e.g., to meet fiscal planning or contract window)</a:t>
            </a:r>
          </a:p>
          <a:p>
            <a:r>
              <a:rPr lang="en-US" sz="1500" dirty="0">
                <a:solidFill>
                  <a:schemeClr val="tx1">
                    <a:lumMod val="65000"/>
                    <a:lumOff val="35000"/>
                  </a:schemeClr>
                </a:solidFill>
                <a:latin typeface="Century Gothic" panose="020B0502020202020204" pitchFamily="34" charset="0"/>
              </a:rPr>
              <a:t>• Immediate actions: kickoff meeting, scope finalization, pilot cohort definition</a:t>
            </a:r>
          </a:p>
        </p:txBody>
      </p:sp>
      <p:sp>
        <p:nvSpPr>
          <p:cNvPr id="4" name="TextBox 5">
            <a:extLst>
              <a:ext uri="{FF2B5EF4-FFF2-40B4-BE49-F238E27FC236}">
                <a16:creationId xmlns:a16="http://schemas.microsoft.com/office/drawing/2014/main" id="{4D69BDC6-87D0-E0A3-9EBB-943C1F53E065}"/>
              </a:ext>
            </a:extLst>
          </p:cNvPr>
          <p:cNvSpPr txBox="1"/>
          <p:nvPr/>
        </p:nvSpPr>
        <p:spPr>
          <a:xfrm>
            <a:off x="3047144" y="5634056"/>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46215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BD65F5-1230-5DC2-1B10-DEBA57FCA47D}"/>
              </a:ext>
            </a:extLst>
          </p:cNvPr>
          <p:cNvSpPr txBox="1"/>
          <p:nvPr/>
        </p:nvSpPr>
        <p:spPr>
          <a:xfrm>
            <a:off x="0" y="192769"/>
            <a:ext cx="12192000" cy="861774"/>
          </a:xfrm>
          <a:prstGeom prst="rect">
            <a:avLst/>
          </a:prstGeom>
          <a:noFill/>
        </p:spPr>
        <p:txBody>
          <a:bodyPr wrap="square" rtlCol="0">
            <a:spAutoFit/>
          </a:bodyPr>
          <a:lstStyle/>
          <a:p>
            <a:pPr algn="ctr"/>
            <a:r>
              <a:rPr lang="en-US" sz="5000" dirty="0">
                <a:solidFill>
                  <a:schemeClr val="accent1"/>
                </a:solidFill>
                <a:latin typeface="Century Gothic" panose="020B0502020202020204" pitchFamily="34" charset="0"/>
              </a:rPr>
              <a:t>Contents</a:t>
            </a:r>
          </a:p>
        </p:txBody>
      </p:sp>
      <p:sp>
        <p:nvSpPr>
          <p:cNvPr id="4" name="TextBox 3">
            <a:extLst>
              <a:ext uri="{FF2B5EF4-FFF2-40B4-BE49-F238E27FC236}">
                <a16:creationId xmlns:a16="http://schemas.microsoft.com/office/drawing/2014/main" id="{FDB91D55-7483-A41E-1766-DDA940F8ED9E}"/>
              </a:ext>
            </a:extLst>
          </p:cNvPr>
          <p:cNvSpPr txBox="1"/>
          <p:nvPr/>
        </p:nvSpPr>
        <p:spPr>
          <a:xfrm>
            <a:off x="4645241" y="1341032"/>
            <a:ext cx="6094520" cy="4600234"/>
          </a:xfrm>
          <a:prstGeom prst="rect">
            <a:avLst/>
          </a:prstGeom>
          <a:noFill/>
        </p:spPr>
        <p:txBody>
          <a:bodyPr wrap="square">
            <a:spAutoFit/>
          </a:bodyPr>
          <a:lstStyle/>
          <a:p>
            <a:pPr marL="0" marR="0">
              <a:lnSpc>
                <a:spcPct val="115000"/>
              </a:lnSpc>
              <a:spcAft>
                <a:spcPts val="800"/>
              </a:spcAft>
              <a:buNone/>
            </a:pPr>
            <a:r>
              <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1 Executive Summary</a:t>
            </a:r>
            <a:endParaRPr lang="en-US" sz="16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2 Current HR State / Context</a:t>
            </a:r>
            <a:endParaRPr lang="en-US" sz="16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3 Business Need or Opportunity</a:t>
            </a:r>
            <a:endParaRPr lang="en-US" sz="16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4 Proposed HR Initiative</a:t>
            </a:r>
            <a:endParaRPr lang="en-US" sz="16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5    Strategic Alignment</a:t>
            </a:r>
            <a:endParaRPr lang="en-US" sz="16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6 Alternatives Considered</a:t>
            </a:r>
            <a:endParaRPr lang="en-US" sz="16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7 Cost-Benefit Analysis / Financial Justification</a:t>
            </a:r>
            <a:endParaRPr lang="en-US" sz="16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8 Risks and Mitigation Strategies</a:t>
            </a:r>
            <a:endParaRPr lang="en-US" sz="16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9 Implementation Plan and Timeline</a:t>
            </a:r>
            <a:endParaRPr lang="en-US" sz="16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15000"/>
              </a:lnSpc>
              <a:spcAft>
                <a:spcPts val="800"/>
              </a:spcAft>
              <a:buAutoNum type="arabicPlain" startAt="10"/>
            </a:pPr>
            <a:r>
              <a:rPr lang="en-US" sz="1600" kern="100" dirty="0">
                <a:solidFill>
                  <a:schemeClr val="accent1"/>
                </a:solidFill>
                <a:latin typeface="Century Gothic" panose="020B0502020202020204" pitchFamily="34" charset="0"/>
                <a:ea typeface="Calibri" panose="020F0502020204030204" pitchFamily="34" charset="0"/>
                <a:cs typeface="Times New Roman" panose="02020603050405020304" pitchFamily="18" charset="0"/>
              </a:rPr>
              <a:t>Success Metrics / KPIs</a:t>
            </a:r>
            <a:endPar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endParaRPr>
          </a:p>
          <a:p>
            <a:pPr marL="457200" marR="0" indent="-457200">
              <a:lnSpc>
                <a:spcPct val="115000"/>
              </a:lnSpc>
              <a:spcAft>
                <a:spcPts val="800"/>
              </a:spcAft>
              <a:buAutoNum type="arabicPlain" startAt="10"/>
            </a:pPr>
            <a:r>
              <a:rPr lang="en-US" sz="1600" kern="100" dirty="0">
                <a:solidFill>
                  <a:schemeClr val="accent1"/>
                </a:solidFill>
                <a:latin typeface="Century Gothic" panose="020B0502020202020204" pitchFamily="34" charset="0"/>
                <a:ea typeface="Calibri" panose="020F0502020204030204" pitchFamily="34" charset="0"/>
                <a:cs typeface="Times New Roman" panose="02020603050405020304" pitchFamily="18" charset="0"/>
              </a:rPr>
              <a:t>Stakeholders and Governance Structure</a:t>
            </a:r>
          </a:p>
          <a:p>
            <a:pPr marL="457200" marR="0" indent="-457200">
              <a:lnSpc>
                <a:spcPct val="115000"/>
              </a:lnSpc>
              <a:spcAft>
                <a:spcPts val="800"/>
              </a:spcAft>
              <a:buAutoNum type="arabicPlain" startAt="10"/>
            </a:pPr>
            <a:r>
              <a:rPr lang="en-US" sz="16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Next Steps and Call to Action</a:t>
            </a:r>
            <a:endParaRPr lang="en-US" sz="16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994B3E0-D382-23C4-9BB7-52726B157C6D}"/>
              </a:ext>
            </a:extLst>
          </p:cNvPr>
          <p:cNvSpPr/>
          <p:nvPr/>
        </p:nvSpPr>
        <p:spPr>
          <a:xfrm>
            <a:off x="0" y="1"/>
            <a:ext cx="2592280" cy="6858000"/>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E41A165C-014A-131E-19BE-29F70141BC1A}"/>
              </a:ext>
            </a:extLst>
          </p:cNvPr>
          <p:cNvSpPr/>
          <p:nvPr/>
        </p:nvSpPr>
        <p:spPr>
          <a:xfrm rot="5400000">
            <a:off x="-944096" y="3321729"/>
            <a:ext cx="6858105" cy="214647"/>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Abstract colorful half circles">
            <a:extLst>
              <a:ext uri="{FF2B5EF4-FFF2-40B4-BE49-F238E27FC236}">
                <a16:creationId xmlns:a16="http://schemas.microsoft.com/office/drawing/2014/main" id="{478020A6-C47F-0386-E3BB-54BE5C7A06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89753" y="267977"/>
            <a:ext cx="1573131" cy="1573131"/>
          </a:xfrm>
          <a:prstGeom prst="rect">
            <a:avLst/>
          </a:prstGeom>
        </p:spPr>
      </p:pic>
      <p:sp>
        <p:nvSpPr>
          <p:cNvPr id="7" name="Rectangle 6">
            <a:extLst>
              <a:ext uri="{FF2B5EF4-FFF2-40B4-BE49-F238E27FC236}">
                <a16:creationId xmlns:a16="http://schemas.microsoft.com/office/drawing/2014/main" id="{4767AD36-DA13-BF59-1014-DAA5D2846AF7}"/>
              </a:ext>
            </a:extLst>
          </p:cNvPr>
          <p:cNvSpPr/>
          <p:nvPr/>
        </p:nvSpPr>
        <p:spPr>
          <a:xfrm rot="5400000">
            <a:off x="-563660" y="3321624"/>
            <a:ext cx="6858105" cy="214647"/>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73460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Rounded Corners 20">
            <a:extLst>
              <a:ext uri="{FF2B5EF4-FFF2-40B4-BE49-F238E27FC236}">
                <a16:creationId xmlns:a16="http://schemas.microsoft.com/office/drawing/2014/main" id="{5654A47F-C93F-4FDF-661D-13FC49E3C711}"/>
              </a:ext>
            </a:extLst>
          </p:cNvPr>
          <p:cNvSpPr/>
          <p:nvPr/>
        </p:nvSpPr>
        <p:spPr>
          <a:xfrm>
            <a:off x="3666663" y="1983091"/>
            <a:ext cx="4759450" cy="209031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a:extLst>
              <a:ext uri="{FF2B5EF4-FFF2-40B4-BE49-F238E27FC236}">
                <a16:creationId xmlns:a16="http://schemas.microsoft.com/office/drawing/2014/main" id="{9D06DEFE-5660-71FD-259D-C685FBAF2745}"/>
              </a:ext>
            </a:extLst>
          </p:cNvPr>
          <p:cNvSpPr/>
          <p:nvPr/>
        </p:nvSpPr>
        <p:spPr>
          <a:xfrm>
            <a:off x="94264" y="2009215"/>
            <a:ext cx="3370831" cy="209031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3B6D5E8-5952-8D71-DAC3-498834D9A0C1}"/>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E3E3115C-E999-6291-1F34-D9D76B0DD9DF}"/>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1 Executive Summary</a:t>
            </a:r>
          </a:p>
        </p:txBody>
      </p:sp>
      <p:sp>
        <p:nvSpPr>
          <p:cNvPr id="16" name="TextBox 15">
            <a:extLst>
              <a:ext uri="{FF2B5EF4-FFF2-40B4-BE49-F238E27FC236}">
                <a16:creationId xmlns:a16="http://schemas.microsoft.com/office/drawing/2014/main" id="{49E2D2B8-C152-C72F-C75E-DC6BFE84EB31}"/>
              </a:ext>
            </a:extLst>
          </p:cNvPr>
          <p:cNvSpPr txBox="1"/>
          <p:nvPr/>
        </p:nvSpPr>
        <p:spPr>
          <a:xfrm>
            <a:off x="975616" y="233221"/>
            <a:ext cx="2912881" cy="1384995"/>
          </a:xfrm>
          <a:prstGeom prst="rect">
            <a:avLst/>
          </a:prstGeom>
          <a:noFill/>
        </p:spPr>
        <p:txBody>
          <a:bodyPr wrap="square" rtlCol="0">
            <a:spAutoFit/>
          </a:bodyPr>
          <a:lstStyle/>
          <a:p>
            <a:r>
              <a:rPr lang="en-US" sz="4200" b="1" dirty="0">
                <a:solidFill>
                  <a:schemeClr val="accent1"/>
                </a:solidFill>
                <a:latin typeface="Century Gothic" panose="020B0502020202020204" pitchFamily="34" charset="0"/>
              </a:rPr>
              <a:t>Executive Summary</a:t>
            </a:r>
          </a:p>
        </p:txBody>
      </p:sp>
      <p:sp>
        <p:nvSpPr>
          <p:cNvPr id="22" name="TextBox 21">
            <a:extLst>
              <a:ext uri="{FF2B5EF4-FFF2-40B4-BE49-F238E27FC236}">
                <a16:creationId xmlns:a16="http://schemas.microsoft.com/office/drawing/2014/main" id="{AD01BB12-E1E2-6DAD-F629-171325EEC510}"/>
              </a:ext>
            </a:extLst>
          </p:cNvPr>
          <p:cNvSpPr txBox="1"/>
          <p:nvPr/>
        </p:nvSpPr>
        <p:spPr>
          <a:xfrm>
            <a:off x="3967161" y="290833"/>
            <a:ext cx="7956133" cy="124649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Provide a high-level overview of the proposed HR initiative, including the business goal it supports, the recommended solution, projected benefits, estimated cost, and a clear call to action (e.g., funding approval, leadership buy-in). This summary should engage both financial and executive stakeholders and be digestible in under a page.</a:t>
            </a:r>
          </a:p>
        </p:txBody>
      </p:sp>
      <p:pic>
        <p:nvPicPr>
          <p:cNvPr id="5" name="Picture 4" descr="Abstract colorful half circles">
            <a:extLst>
              <a:ext uri="{FF2B5EF4-FFF2-40B4-BE49-F238E27FC236}">
                <a16:creationId xmlns:a16="http://schemas.microsoft.com/office/drawing/2014/main" id="{C924AE30-088E-5FBC-313F-DB9923C80F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pic>
        <p:nvPicPr>
          <p:cNvPr id="8" name="Picture 7" descr="Paperclip with solid fill">
            <a:extLst>
              <a:ext uri="{FF2B5EF4-FFF2-40B4-BE49-F238E27FC236}">
                <a16:creationId xmlns:a16="http://schemas.microsoft.com/office/drawing/2014/main" id="{4688EB0A-61D7-0BEA-2425-E4A1D6A3412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4266" y="233221"/>
            <a:ext cx="802685" cy="802685"/>
          </a:xfrm>
          <a:prstGeom prst="rect">
            <a:avLst/>
          </a:prstGeom>
          <a:ln>
            <a:solidFill>
              <a:srgbClr val="FFC000"/>
            </a:solidFill>
          </a:ln>
        </p:spPr>
      </p:pic>
      <p:sp>
        <p:nvSpPr>
          <p:cNvPr id="29" name="TextBox 28">
            <a:extLst>
              <a:ext uri="{FF2B5EF4-FFF2-40B4-BE49-F238E27FC236}">
                <a16:creationId xmlns:a16="http://schemas.microsoft.com/office/drawing/2014/main" id="{34291050-3C97-D5F7-A498-8EA2B989791D}"/>
              </a:ext>
            </a:extLst>
          </p:cNvPr>
          <p:cNvSpPr txBox="1"/>
          <p:nvPr/>
        </p:nvSpPr>
        <p:spPr>
          <a:xfrm>
            <a:off x="94266" y="2283112"/>
            <a:ext cx="2912881" cy="430887"/>
          </a:xfrm>
          <a:prstGeom prst="rect">
            <a:avLst/>
          </a:prstGeom>
          <a:noFill/>
        </p:spPr>
        <p:txBody>
          <a:bodyPr wrap="square" rtlCol="0">
            <a:spAutoFit/>
          </a:bodyPr>
          <a:lstStyle/>
          <a:p>
            <a:r>
              <a:rPr lang="en-US" sz="2200" dirty="0">
                <a:solidFill>
                  <a:schemeClr val="accent1"/>
                </a:solidFill>
                <a:latin typeface="Century Gothic" panose="020B0502020202020204" pitchFamily="34" charset="0"/>
              </a:rPr>
              <a:t>Business Goals</a:t>
            </a:r>
          </a:p>
        </p:txBody>
      </p:sp>
      <p:sp>
        <p:nvSpPr>
          <p:cNvPr id="30" name="TextBox 29">
            <a:extLst>
              <a:ext uri="{FF2B5EF4-FFF2-40B4-BE49-F238E27FC236}">
                <a16:creationId xmlns:a16="http://schemas.microsoft.com/office/drawing/2014/main" id="{5C80E6D5-9C96-3560-BB8C-DD48B73306D6}"/>
              </a:ext>
            </a:extLst>
          </p:cNvPr>
          <p:cNvSpPr txBox="1"/>
          <p:nvPr/>
        </p:nvSpPr>
        <p:spPr>
          <a:xfrm>
            <a:off x="94266" y="2710054"/>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4" name="TextBox 3">
            <a:extLst>
              <a:ext uri="{FF2B5EF4-FFF2-40B4-BE49-F238E27FC236}">
                <a16:creationId xmlns:a16="http://schemas.microsoft.com/office/drawing/2014/main" id="{7AD77B9D-1DB1-AA65-72EB-18C9E243E182}"/>
              </a:ext>
            </a:extLst>
          </p:cNvPr>
          <p:cNvSpPr txBox="1"/>
          <p:nvPr/>
        </p:nvSpPr>
        <p:spPr>
          <a:xfrm>
            <a:off x="3831530" y="2278512"/>
            <a:ext cx="3734667" cy="430887"/>
          </a:xfrm>
          <a:prstGeom prst="rect">
            <a:avLst/>
          </a:prstGeom>
          <a:noFill/>
        </p:spPr>
        <p:txBody>
          <a:bodyPr wrap="square" rtlCol="0">
            <a:spAutoFit/>
          </a:bodyPr>
          <a:lstStyle/>
          <a:p>
            <a:r>
              <a:rPr lang="en-US" sz="2200" dirty="0">
                <a:solidFill>
                  <a:schemeClr val="accent1"/>
                </a:solidFill>
                <a:latin typeface="Century Gothic" panose="020B0502020202020204" pitchFamily="34" charset="0"/>
              </a:rPr>
              <a:t>Recommended Solution</a:t>
            </a:r>
          </a:p>
        </p:txBody>
      </p:sp>
      <p:sp>
        <p:nvSpPr>
          <p:cNvPr id="6" name="TextBox 5">
            <a:extLst>
              <a:ext uri="{FF2B5EF4-FFF2-40B4-BE49-F238E27FC236}">
                <a16:creationId xmlns:a16="http://schemas.microsoft.com/office/drawing/2014/main" id="{1E569B5F-075B-C978-AEB9-C142BB555342}"/>
              </a:ext>
            </a:extLst>
          </p:cNvPr>
          <p:cNvSpPr txBox="1"/>
          <p:nvPr/>
        </p:nvSpPr>
        <p:spPr>
          <a:xfrm>
            <a:off x="3831530" y="2705454"/>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14" name="Rectangle: Rounded Corners 13">
            <a:extLst>
              <a:ext uri="{FF2B5EF4-FFF2-40B4-BE49-F238E27FC236}">
                <a16:creationId xmlns:a16="http://schemas.microsoft.com/office/drawing/2014/main" id="{BBAED5E7-BDD4-2EDB-A057-1EEFBC3D05DC}"/>
              </a:ext>
            </a:extLst>
          </p:cNvPr>
          <p:cNvSpPr/>
          <p:nvPr/>
        </p:nvSpPr>
        <p:spPr>
          <a:xfrm>
            <a:off x="94266" y="4306545"/>
            <a:ext cx="3370830" cy="1557159"/>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A5D8D396-319C-C832-5FD6-F1DF17AE3673}"/>
              </a:ext>
            </a:extLst>
          </p:cNvPr>
          <p:cNvSpPr/>
          <p:nvPr/>
        </p:nvSpPr>
        <p:spPr>
          <a:xfrm>
            <a:off x="3666664" y="4280090"/>
            <a:ext cx="8389174" cy="1557159"/>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4BB9F5E8-560B-B58E-F028-4A3E185D9729}"/>
              </a:ext>
            </a:extLst>
          </p:cNvPr>
          <p:cNvSpPr txBox="1"/>
          <p:nvPr/>
        </p:nvSpPr>
        <p:spPr>
          <a:xfrm>
            <a:off x="136163" y="4869680"/>
            <a:ext cx="5299891" cy="430887"/>
          </a:xfrm>
          <a:prstGeom prst="rect">
            <a:avLst/>
          </a:prstGeom>
          <a:noFill/>
        </p:spPr>
        <p:txBody>
          <a:bodyPr wrap="square" rtlCol="0">
            <a:spAutoFit/>
          </a:bodyPr>
          <a:lstStyle/>
          <a:p>
            <a:r>
              <a:rPr lang="en-US" sz="2200" dirty="0">
                <a:solidFill>
                  <a:schemeClr val="accent1"/>
                </a:solidFill>
                <a:latin typeface="Century Gothic" panose="020B0502020202020204" pitchFamily="34" charset="0"/>
              </a:rPr>
              <a:t>Estimated Cost</a:t>
            </a:r>
          </a:p>
        </p:txBody>
      </p:sp>
      <p:sp>
        <p:nvSpPr>
          <p:cNvPr id="19" name="TextBox 18">
            <a:extLst>
              <a:ext uri="{FF2B5EF4-FFF2-40B4-BE49-F238E27FC236}">
                <a16:creationId xmlns:a16="http://schemas.microsoft.com/office/drawing/2014/main" id="{F1D26584-1E5C-5427-5DB8-BC5FBE7C5C92}"/>
              </a:ext>
            </a:extLst>
          </p:cNvPr>
          <p:cNvSpPr txBox="1"/>
          <p:nvPr/>
        </p:nvSpPr>
        <p:spPr>
          <a:xfrm>
            <a:off x="6497053" y="4807966"/>
            <a:ext cx="5299891" cy="430887"/>
          </a:xfrm>
          <a:prstGeom prst="rect">
            <a:avLst/>
          </a:prstGeom>
          <a:noFill/>
        </p:spPr>
        <p:txBody>
          <a:bodyPr wrap="square" rtlCol="0">
            <a:spAutoFit/>
          </a:bodyPr>
          <a:lstStyle/>
          <a:p>
            <a:r>
              <a:rPr lang="en-US" sz="2200" dirty="0">
                <a:solidFill>
                  <a:schemeClr val="accent1"/>
                </a:solidFill>
                <a:latin typeface="Century Gothic" panose="020B0502020202020204" pitchFamily="34" charset="0"/>
              </a:rPr>
              <a:t>Call to Action</a:t>
            </a:r>
          </a:p>
        </p:txBody>
      </p:sp>
      <p:sp>
        <p:nvSpPr>
          <p:cNvPr id="23" name="Rectangle: Rounded Corners 22">
            <a:extLst>
              <a:ext uri="{FF2B5EF4-FFF2-40B4-BE49-F238E27FC236}">
                <a16:creationId xmlns:a16="http://schemas.microsoft.com/office/drawing/2014/main" id="{5D2E3CF7-92B5-5003-EE30-7A6110417EEF}"/>
              </a:ext>
            </a:extLst>
          </p:cNvPr>
          <p:cNvSpPr/>
          <p:nvPr/>
        </p:nvSpPr>
        <p:spPr>
          <a:xfrm>
            <a:off x="8662001" y="1983090"/>
            <a:ext cx="3370831" cy="2090315"/>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3EDE343-E093-9AEB-EB52-CF60F966AC69}"/>
              </a:ext>
            </a:extLst>
          </p:cNvPr>
          <p:cNvSpPr txBox="1"/>
          <p:nvPr/>
        </p:nvSpPr>
        <p:spPr>
          <a:xfrm>
            <a:off x="8755845" y="2272181"/>
            <a:ext cx="3734667" cy="430887"/>
          </a:xfrm>
          <a:prstGeom prst="rect">
            <a:avLst/>
          </a:prstGeom>
          <a:noFill/>
        </p:spPr>
        <p:txBody>
          <a:bodyPr wrap="square" rtlCol="0">
            <a:spAutoFit/>
          </a:bodyPr>
          <a:lstStyle/>
          <a:p>
            <a:r>
              <a:rPr lang="en-US" sz="2200" dirty="0">
                <a:solidFill>
                  <a:schemeClr val="accent1"/>
                </a:solidFill>
                <a:latin typeface="Century Gothic" panose="020B0502020202020204" pitchFamily="34" charset="0"/>
              </a:rPr>
              <a:t>Projected Benefits</a:t>
            </a:r>
          </a:p>
        </p:txBody>
      </p:sp>
      <p:sp>
        <p:nvSpPr>
          <p:cNvPr id="9" name="TextBox 8">
            <a:extLst>
              <a:ext uri="{FF2B5EF4-FFF2-40B4-BE49-F238E27FC236}">
                <a16:creationId xmlns:a16="http://schemas.microsoft.com/office/drawing/2014/main" id="{BFF8A9E3-C0B1-FCE1-9623-C3046E207CAC}"/>
              </a:ext>
            </a:extLst>
          </p:cNvPr>
          <p:cNvSpPr txBox="1"/>
          <p:nvPr/>
        </p:nvSpPr>
        <p:spPr>
          <a:xfrm>
            <a:off x="8755845" y="269912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Tree>
    <p:extLst>
      <p:ext uri="{BB962C8B-B14F-4D97-AF65-F5344CB8AC3E}">
        <p14:creationId xmlns:p14="http://schemas.microsoft.com/office/powerpoint/2010/main" val="1810707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15C14-FEBD-E5BD-424A-9A6DFDC6BC39}"/>
            </a:ext>
          </a:extLst>
        </p:cNvPr>
        <p:cNvGrpSpPr/>
        <p:nvPr/>
      </p:nvGrpSpPr>
      <p:grpSpPr>
        <a:xfrm>
          <a:off x="0" y="0"/>
          <a:ext cx="0" cy="0"/>
          <a:chOff x="0" y="0"/>
          <a:chExt cx="0" cy="0"/>
        </a:xfrm>
      </p:grpSpPr>
      <p:sp>
        <p:nvSpPr>
          <p:cNvPr id="10" name="Oval 9">
            <a:extLst>
              <a:ext uri="{FF2B5EF4-FFF2-40B4-BE49-F238E27FC236}">
                <a16:creationId xmlns:a16="http://schemas.microsoft.com/office/drawing/2014/main" id="{6A40C115-60D3-1B08-8D66-6603F0C68796}"/>
              </a:ext>
            </a:extLst>
          </p:cNvPr>
          <p:cNvSpPr/>
          <p:nvPr/>
        </p:nvSpPr>
        <p:spPr>
          <a:xfrm>
            <a:off x="230152" y="3136721"/>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39AC44D2-FB55-03CD-9AB5-FF83D888B491}"/>
              </a:ext>
            </a:extLst>
          </p:cNvPr>
          <p:cNvSpPr/>
          <p:nvPr/>
        </p:nvSpPr>
        <p:spPr>
          <a:xfrm>
            <a:off x="75724" y="3044788"/>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9C20BAC6-6BEA-6A16-471B-A50B179D87F7}"/>
              </a:ext>
            </a:extLst>
          </p:cNvPr>
          <p:cNvSpPr txBox="1"/>
          <p:nvPr/>
        </p:nvSpPr>
        <p:spPr>
          <a:xfrm>
            <a:off x="320511" y="2195766"/>
            <a:ext cx="2152101"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Turnover Rates</a:t>
            </a:r>
          </a:p>
        </p:txBody>
      </p:sp>
      <p:sp>
        <p:nvSpPr>
          <p:cNvPr id="22" name="TextBox 21">
            <a:extLst>
              <a:ext uri="{FF2B5EF4-FFF2-40B4-BE49-F238E27FC236}">
                <a16:creationId xmlns:a16="http://schemas.microsoft.com/office/drawing/2014/main" id="{5A8BAA73-D181-351B-2BA0-BDCA81D19FAF}"/>
              </a:ext>
            </a:extLst>
          </p:cNvPr>
          <p:cNvSpPr txBox="1"/>
          <p:nvPr/>
        </p:nvSpPr>
        <p:spPr>
          <a:xfrm>
            <a:off x="259081" y="4255987"/>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30" name="TextBox 29">
            <a:extLst>
              <a:ext uri="{FF2B5EF4-FFF2-40B4-BE49-F238E27FC236}">
                <a16:creationId xmlns:a16="http://schemas.microsoft.com/office/drawing/2014/main" id="{3498F421-6EC0-D9C9-6854-05A372F936B0}"/>
              </a:ext>
            </a:extLst>
          </p:cNvPr>
          <p:cNvSpPr txBox="1"/>
          <p:nvPr/>
        </p:nvSpPr>
        <p:spPr>
          <a:xfrm>
            <a:off x="3064225" y="2155601"/>
            <a:ext cx="2811485"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Current Tools</a:t>
            </a:r>
          </a:p>
        </p:txBody>
      </p:sp>
      <p:sp>
        <p:nvSpPr>
          <p:cNvPr id="32" name="TextBox 31">
            <a:extLst>
              <a:ext uri="{FF2B5EF4-FFF2-40B4-BE49-F238E27FC236}">
                <a16:creationId xmlns:a16="http://schemas.microsoft.com/office/drawing/2014/main" id="{AC9D8790-1D4B-07B6-3C29-DF525896F516}"/>
              </a:ext>
            </a:extLst>
          </p:cNvPr>
          <p:cNvSpPr txBox="1"/>
          <p:nvPr/>
        </p:nvSpPr>
        <p:spPr>
          <a:xfrm>
            <a:off x="6139737" y="2155601"/>
            <a:ext cx="2745565" cy="769441"/>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Employee Statements</a:t>
            </a:r>
          </a:p>
        </p:txBody>
      </p:sp>
      <p:sp>
        <p:nvSpPr>
          <p:cNvPr id="7" name="Rectangle 6">
            <a:extLst>
              <a:ext uri="{FF2B5EF4-FFF2-40B4-BE49-F238E27FC236}">
                <a16:creationId xmlns:a16="http://schemas.microsoft.com/office/drawing/2014/main" id="{43472E96-B9F8-9460-3D48-836482A279AE}"/>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B7B8680F-A24D-9D9E-EE30-E55CF182C7D5}"/>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2 Current HR State / Context</a:t>
            </a:r>
          </a:p>
        </p:txBody>
      </p:sp>
      <p:pic>
        <p:nvPicPr>
          <p:cNvPr id="14" name="Picture 13" descr="Abstract colorful half circles">
            <a:extLst>
              <a:ext uri="{FF2B5EF4-FFF2-40B4-BE49-F238E27FC236}">
                <a16:creationId xmlns:a16="http://schemas.microsoft.com/office/drawing/2014/main" id="{ECE6823C-2748-E573-ECAC-C5673DB4A5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sp>
        <p:nvSpPr>
          <p:cNvPr id="15" name="Oval 14">
            <a:extLst>
              <a:ext uri="{FF2B5EF4-FFF2-40B4-BE49-F238E27FC236}">
                <a16:creationId xmlns:a16="http://schemas.microsoft.com/office/drawing/2014/main" id="{65B3561B-5FB4-732A-191C-F8ECEA93F0C8}"/>
              </a:ext>
            </a:extLst>
          </p:cNvPr>
          <p:cNvSpPr/>
          <p:nvPr/>
        </p:nvSpPr>
        <p:spPr>
          <a:xfrm>
            <a:off x="3284573" y="3112925"/>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7FF8225B-20F2-2D41-526B-17C493DAFA33}"/>
              </a:ext>
            </a:extLst>
          </p:cNvPr>
          <p:cNvSpPr/>
          <p:nvPr/>
        </p:nvSpPr>
        <p:spPr>
          <a:xfrm>
            <a:off x="3130145" y="3020992"/>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45821ACC-530B-6C56-C8C3-917BEFB6F982}"/>
              </a:ext>
            </a:extLst>
          </p:cNvPr>
          <p:cNvSpPr txBox="1"/>
          <p:nvPr/>
        </p:nvSpPr>
        <p:spPr>
          <a:xfrm>
            <a:off x="3313502" y="4232191"/>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19" name="Oval 18">
            <a:extLst>
              <a:ext uri="{FF2B5EF4-FFF2-40B4-BE49-F238E27FC236}">
                <a16:creationId xmlns:a16="http://schemas.microsoft.com/office/drawing/2014/main" id="{8A735CCA-CCA1-19BE-3050-C4B04EA7EA45}"/>
              </a:ext>
            </a:extLst>
          </p:cNvPr>
          <p:cNvSpPr/>
          <p:nvPr/>
        </p:nvSpPr>
        <p:spPr>
          <a:xfrm>
            <a:off x="6294165" y="3112925"/>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1705159A-3CD1-B964-C679-C00AEF5B0572}"/>
              </a:ext>
            </a:extLst>
          </p:cNvPr>
          <p:cNvSpPr/>
          <p:nvPr/>
        </p:nvSpPr>
        <p:spPr>
          <a:xfrm>
            <a:off x="6139737" y="3020992"/>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79779E0-8CB4-DD06-EF30-960ECBE91DFC}"/>
              </a:ext>
            </a:extLst>
          </p:cNvPr>
          <p:cNvSpPr txBox="1"/>
          <p:nvPr/>
        </p:nvSpPr>
        <p:spPr>
          <a:xfrm>
            <a:off x="6323094" y="4075772"/>
            <a:ext cx="2034073" cy="784830"/>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“Quote from recent employee survey…”</a:t>
            </a:r>
          </a:p>
        </p:txBody>
      </p:sp>
      <p:sp>
        <p:nvSpPr>
          <p:cNvPr id="23" name="Oval 22">
            <a:extLst>
              <a:ext uri="{FF2B5EF4-FFF2-40B4-BE49-F238E27FC236}">
                <a16:creationId xmlns:a16="http://schemas.microsoft.com/office/drawing/2014/main" id="{FBC0712E-5455-5348-29BA-6D0FBE61DDB0}"/>
              </a:ext>
            </a:extLst>
          </p:cNvPr>
          <p:cNvSpPr/>
          <p:nvPr/>
        </p:nvSpPr>
        <p:spPr>
          <a:xfrm>
            <a:off x="9310272" y="3136721"/>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FE7AA9A5-CE9C-2CBC-967D-1418EC46629F}"/>
              </a:ext>
            </a:extLst>
          </p:cNvPr>
          <p:cNvSpPr/>
          <p:nvPr/>
        </p:nvSpPr>
        <p:spPr>
          <a:xfrm>
            <a:off x="9155844" y="3044788"/>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1775BC4B-C55E-D6FB-273B-CC3FEF2954A9}"/>
              </a:ext>
            </a:extLst>
          </p:cNvPr>
          <p:cNvSpPr txBox="1"/>
          <p:nvPr/>
        </p:nvSpPr>
        <p:spPr>
          <a:xfrm>
            <a:off x="9339201" y="4255987"/>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26" name="TextBox 25">
            <a:extLst>
              <a:ext uri="{FF2B5EF4-FFF2-40B4-BE49-F238E27FC236}">
                <a16:creationId xmlns:a16="http://schemas.microsoft.com/office/drawing/2014/main" id="{485BBDA5-56D0-7924-C962-16C143EE8404}"/>
              </a:ext>
            </a:extLst>
          </p:cNvPr>
          <p:cNvSpPr txBox="1"/>
          <p:nvPr/>
        </p:nvSpPr>
        <p:spPr>
          <a:xfrm>
            <a:off x="9155844" y="2065823"/>
            <a:ext cx="2745565"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Risks</a:t>
            </a:r>
          </a:p>
        </p:txBody>
      </p:sp>
      <p:sp>
        <p:nvSpPr>
          <p:cNvPr id="2" name="TextBox 1">
            <a:extLst>
              <a:ext uri="{FF2B5EF4-FFF2-40B4-BE49-F238E27FC236}">
                <a16:creationId xmlns:a16="http://schemas.microsoft.com/office/drawing/2014/main" id="{63E94936-4F05-7382-4756-334B48CCFFA5}"/>
              </a:ext>
            </a:extLst>
          </p:cNvPr>
          <p:cNvSpPr txBox="1"/>
          <p:nvPr/>
        </p:nvSpPr>
        <p:spPr>
          <a:xfrm>
            <a:off x="3967161" y="290833"/>
            <a:ext cx="7956133" cy="1477328"/>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Describe the existing HR environment, systems, processes, and workforce challenges. Include:</a:t>
            </a:r>
          </a:p>
          <a:p>
            <a:r>
              <a:rPr lang="en-US" sz="1500" dirty="0">
                <a:solidFill>
                  <a:schemeClr val="tx1">
                    <a:lumMod val="65000"/>
                    <a:lumOff val="35000"/>
                  </a:schemeClr>
                </a:solidFill>
                <a:latin typeface="Century Gothic" panose="020B0502020202020204" pitchFamily="34" charset="0"/>
              </a:rPr>
              <a:t>• Turnover rates, hiring delays, absenteeism trends, or engagement scores</a:t>
            </a:r>
          </a:p>
          <a:p>
            <a:r>
              <a:rPr lang="en-US" sz="1500" dirty="0">
                <a:solidFill>
                  <a:schemeClr val="tx1">
                    <a:lumMod val="65000"/>
                    <a:lumOff val="35000"/>
                  </a:schemeClr>
                </a:solidFill>
                <a:latin typeface="Century Gothic" panose="020B0502020202020204" pitchFamily="34" charset="0"/>
              </a:rPr>
              <a:t>• Current tools (e.g., manual onboarding, outdated HRIS) and inefficiencies</a:t>
            </a:r>
          </a:p>
          <a:p>
            <a:r>
              <a:rPr lang="en-US" sz="1500" dirty="0">
                <a:solidFill>
                  <a:schemeClr val="tx1">
                    <a:lumMod val="65000"/>
                    <a:lumOff val="35000"/>
                  </a:schemeClr>
                </a:solidFill>
                <a:latin typeface="Century Gothic" panose="020B0502020202020204" pitchFamily="34" charset="0"/>
              </a:rPr>
              <a:t>• Quotes from recent employee surveys or exit interviews that illustrate pain points</a:t>
            </a:r>
          </a:p>
          <a:p>
            <a:r>
              <a:rPr lang="en-US" sz="1500" dirty="0">
                <a:solidFill>
                  <a:schemeClr val="tx1">
                    <a:lumMod val="65000"/>
                    <a:lumOff val="35000"/>
                  </a:schemeClr>
                </a:solidFill>
                <a:latin typeface="Century Gothic" panose="020B0502020202020204" pitchFamily="34" charset="0"/>
              </a:rPr>
              <a:t>• Risks of doing nothing: e.g., talent loss, compliance gaps, stagnating culture</a:t>
            </a:r>
          </a:p>
        </p:txBody>
      </p:sp>
      <p:sp>
        <p:nvSpPr>
          <p:cNvPr id="3" name="TextBox 2">
            <a:extLst>
              <a:ext uri="{FF2B5EF4-FFF2-40B4-BE49-F238E27FC236}">
                <a16:creationId xmlns:a16="http://schemas.microsoft.com/office/drawing/2014/main" id="{5AC8819A-2D36-7753-F9E2-51505739B9E5}"/>
              </a:ext>
            </a:extLst>
          </p:cNvPr>
          <p:cNvSpPr txBox="1"/>
          <p:nvPr/>
        </p:nvSpPr>
        <p:spPr>
          <a:xfrm>
            <a:off x="230152" y="233221"/>
            <a:ext cx="2912881" cy="1384995"/>
          </a:xfrm>
          <a:prstGeom prst="rect">
            <a:avLst/>
          </a:prstGeom>
          <a:noFill/>
        </p:spPr>
        <p:txBody>
          <a:bodyPr wrap="square" rtlCol="0">
            <a:spAutoFit/>
          </a:bodyPr>
          <a:lstStyle/>
          <a:p>
            <a:r>
              <a:rPr lang="en-US" sz="4200" b="1" dirty="0">
                <a:solidFill>
                  <a:schemeClr val="accent1"/>
                </a:solidFill>
                <a:latin typeface="Century Gothic" panose="020B0502020202020204" pitchFamily="34" charset="0"/>
              </a:rPr>
              <a:t>Current HR State</a:t>
            </a:r>
          </a:p>
        </p:txBody>
      </p:sp>
    </p:spTree>
    <p:extLst>
      <p:ext uri="{BB962C8B-B14F-4D97-AF65-F5344CB8AC3E}">
        <p14:creationId xmlns:p14="http://schemas.microsoft.com/office/powerpoint/2010/main" val="1062681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572DB-2C24-D358-4F3C-8845F4768132}"/>
            </a:ext>
          </a:extLst>
        </p:cNvPr>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3480858C-A5FE-CD8E-9E2B-1564B169E4D8}"/>
              </a:ext>
            </a:extLst>
          </p:cNvPr>
          <p:cNvSpPr/>
          <p:nvPr/>
        </p:nvSpPr>
        <p:spPr>
          <a:xfrm>
            <a:off x="94264" y="2009216"/>
            <a:ext cx="3370831" cy="430888"/>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33783B9-A6FE-0C55-E61F-8A25BC721185}"/>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7A50AAD5-55DC-EE6C-872A-AC8E3BE09E84}"/>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3 Business Need or Opportunity</a:t>
            </a:r>
          </a:p>
        </p:txBody>
      </p:sp>
      <p:sp>
        <p:nvSpPr>
          <p:cNvPr id="22" name="TextBox 21">
            <a:extLst>
              <a:ext uri="{FF2B5EF4-FFF2-40B4-BE49-F238E27FC236}">
                <a16:creationId xmlns:a16="http://schemas.microsoft.com/office/drawing/2014/main" id="{7751C77D-5065-D4FC-C05E-CA8C0B31274C}"/>
              </a:ext>
            </a:extLst>
          </p:cNvPr>
          <p:cNvSpPr txBox="1"/>
          <p:nvPr/>
        </p:nvSpPr>
        <p:spPr>
          <a:xfrm>
            <a:off x="3967161" y="290833"/>
            <a:ext cx="7956133" cy="124649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Clearly articulate the strategic need or opportunity. Link to broader corporate goals such as: Retaining top talent; improving onboarding or performance management; achieving DE&amp;I or ESG commitments; and preparing for growth, restructuring, or digital transformation. Include internal data (survey results, HR dashboards) and external benchmarks to strengthen the case.</a:t>
            </a:r>
          </a:p>
        </p:txBody>
      </p:sp>
      <p:pic>
        <p:nvPicPr>
          <p:cNvPr id="5" name="Picture 4" descr="Abstract colorful half circles">
            <a:extLst>
              <a:ext uri="{FF2B5EF4-FFF2-40B4-BE49-F238E27FC236}">
                <a16:creationId xmlns:a16="http://schemas.microsoft.com/office/drawing/2014/main" id="{E4A0193D-5804-02CB-04C1-929C6756B6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sp>
        <p:nvSpPr>
          <p:cNvPr id="29" name="TextBox 28">
            <a:extLst>
              <a:ext uri="{FF2B5EF4-FFF2-40B4-BE49-F238E27FC236}">
                <a16:creationId xmlns:a16="http://schemas.microsoft.com/office/drawing/2014/main" id="{A8875413-B2D2-E660-59DF-08E2BBE21FE3}"/>
              </a:ext>
            </a:extLst>
          </p:cNvPr>
          <p:cNvSpPr txBox="1"/>
          <p:nvPr/>
        </p:nvSpPr>
        <p:spPr>
          <a:xfrm>
            <a:off x="158374" y="2016435"/>
            <a:ext cx="3306721" cy="430887"/>
          </a:xfrm>
          <a:prstGeom prst="rect">
            <a:avLst/>
          </a:prstGeom>
          <a:noFill/>
        </p:spPr>
        <p:txBody>
          <a:bodyPr wrap="square" rtlCol="0">
            <a:spAutoFit/>
          </a:bodyPr>
          <a:lstStyle/>
          <a:p>
            <a:pPr algn="ctr"/>
            <a:r>
              <a:rPr lang="en-US" sz="2200" dirty="0">
                <a:solidFill>
                  <a:schemeClr val="accent1"/>
                </a:solidFill>
                <a:latin typeface="Century Gothic" panose="020B0502020202020204" pitchFamily="34" charset="0"/>
              </a:rPr>
              <a:t>Retention</a:t>
            </a:r>
          </a:p>
        </p:txBody>
      </p:sp>
      <p:sp>
        <p:nvSpPr>
          <p:cNvPr id="30" name="TextBox 29">
            <a:extLst>
              <a:ext uri="{FF2B5EF4-FFF2-40B4-BE49-F238E27FC236}">
                <a16:creationId xmlns:a16="http://schemas.microsoft.com/office/drawing/2014/main" id="{AFA0B1ED-BDAF-23AE-ADF4-617FDC901364}"/>
              </a:ext>
            </a:extLst>
          </p:cNvPr>
          <p:cNvSpPr txBox="1"/>
          <p:nvPr/>
        </p:nvSpPr>
        <p:spPr>
          <a:xfrm>
            <a:off x="136973" y="2591526"/>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10" name="Rectangle: Rounded Corners 9">
            <a:extLst>
              <a:ext uri="{FF2B5EF4-FFF2-40B4-BE49-F238E27FC236}">
                <a16:creationId xmlns:a16="http://schemas.microsoft.com/office/drawing/2014/main" id="{BE0693B8-9880-2559-E046-ECB5210E9B7B}"/>
              </a:ext>
            </a:extLst>
          </p:cNvPr>
          <p:cNvSpPr/>
          <p:nvPr/>
        </p:nvSpPr>
        <p:spPr>
          <a:xfrm>
            <a:off x="4145667" y="2009216"/>
            <a:ext cx="3370831" cy="430888"/>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FD6D5F82-091E-06EF-4030-C9E3D3D69EDF}"/>
              </a:ext>
            </a:extLst>
          </p:cNvPr>
          <p:cNvSpPr txBox="1"/>
          <p:nvPr/>
        </p:nvSpPr>
        <p:spPr>
          <a:xfrm>
            <a:off x="4161649" y="2016435"/>
            <a:ext cx="3306721" cy="430887"/>
          </a:xfrm>
          <a:prstGeom prst="rect">
            <a:avLst/>
          </a:prstGeom>
          <a:noFill/>
        </p:spPr>
        <p:txBody>
          <a:bodyPr wrap="square" rtlCol="0">
            <a:spAutoFit/>
          </a:bodyPr>
          <a:lstStyle/>
          <a:p>
            <a:pPr algn="ctr"/>
            <a:r>
              <a:rPr lang="en-US" sz="2200" dirty="0">
                <a:solidFill>
                  <a:schemeClr val="accent1"/>
                </a:solidFill>
                <a:latin typeface="Century Gothic" panose="020B0502020202020204" pitchFamily="34" charset="0"/>
              </a:rPr>
              <a:t>Onboarding</a:t>
            </a:r>
          </a:p>
        </p:txBody>
      </p:sp>
      <p:sp>
        <p:nvSpPr>
          <p:cNvPr id="12" name="TextBox 11">
            <a:extLst>
              <a:ext uri="{FF2B5EF4-FFF2-40B4-BE49-F238E27FC236}">
                <a16:creationId xmlns:a16="http://schemas.microsoft.com/office/drawing/2014/main" id="{21185BF1-5418-5EB6-EF03-E047530E3B2A}"/>
              </a:ext>
            </a:extLst>
          </p:cNvPr>
          <p:cNvSpPr txBox="1"/>
          <p:nvPr/>
        </p:nvSpPr>
        <p:spPr>
          <a:xfrm>
            <a:off x="4188376" y="2591526"/>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13" name="Rectangle: Rounded Corners 12">
            <a:extLst>
              <a:ext uri="{FF2B5EF4-FFF2-40B4-BE49-F238E27FC236}">
                <a16:creationId xmlns:a16="http://schemas.microsoft.com/office/drawing/2014/main" id="{E6B645D8-D908-9CB7-1218-7CC752841512}"/>
              </a:ext>
            </a:extLst>
          </p:cNvPr>
          <p:cNvSpPr/>
          <p:nvPr/>
        </p:nvSpPr>
        <p:spPr>
          <a:xfrm>
            <a:off x="8346690" y="2009216"/>
            <a:ext cx="3370831" cy="430888"/>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6D4469F0-32EB-3364-36E9-55A30B8A174D}"/>
              </a:ext>
            </a:extLst>
          </p:cNvPr>
          <p:cNvSpPr txBox="1"/>
          <p:nvPr/>
        </p:nvSpPr>
        <p:spPr>
          <a:xfrm>
            <a:off x="8346690" y="2016435"/>
            <a:ext cx="3370831" cy="430887"/>
          </a:xfrm>
          <a:prstGeom prst="rect">
            <a:avLst/>
          </a:prstGeom>
          <a:noFill/>
        </p:spPr>
        <p:txBody>
          <a:bodyPr wrap="square" rtlCol="0">
            <a:spAutoFit/>
          </a:bodyPr>
          <a:lstStyle/>
          <a:p>
            <a:pPr algn="ctr"/>
            <a:r>
              <a:rPr lang="en-US" sz="2200" dirty="0">
                <a:solidFill>
                  <a:schemeClr val="accent1"/>
                </a:solidFill>
                <a:latin typeface="Century Gothic" panose="020B0502020202020204" pitchFamily="34" charset="0"/>
              </a:rPr>
              <a:t>Commitments / Growth</a:t>
            </a:r>
          </a:p>
        </p:txBody>
      </p:sp>
      <p:sp>
        <p:nvSpPr>
          <p:cNvPr id="24" name="TextBox 23">
            <a:extLst>
              <a:ext uri="{FF2B5EF4-FFF2-40B4-BE49-F238E27FC236}">
                <a16:creationId xmlns:a16="http://schemas.microsoft.com/office/drawing/2014/main" id="{0BD52D00-92A5-6591-B08F-8816060F1F94}"/>
              </a:ext>
            </a:extLst>
          </p:cNvPr>
          <p:cNvSpPr txBox="1"/>
          <p:nvPr/>
        </p:nvSpPr>
        <p:spPr>
          <a:xfrm>
            <a:off x="8389399" y="2591526"/>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25" name="TextBox 24">
            <a:extLst>
              <a:ext uri="{FF2B5EF4-FFF2-40B4-BE49-F238E27FC236}">
                <a16:creationId xmlns:a16="http://schemas.microsoft.com/office/drawing/2014/main" id="{B568D416-1B2A-395B-0E06-FA990E127D06}"/>
              </a:ext>
            </a:extLst>
          </p:cNvPr>
          <p:cNvSpPr txBox="1"/>
          <p:nvPr/>
        </p:nvSpPr>
        <p:spPr>
          <a:xfrm>
            <a:off x="230152" y="233221"/>
            <a:ext cx="3306721" cy="1384995"/>
          </a:xfrm>
          <a:prstGeom prst="rect">
            <a:avLst/>
          </a:prstGeom>
          <a:noFill/>
        </p:spPr>
        <p:txBody>
          <a:bodyPr wrap="square" rtlCol="0">
            <a:spAutoFit/>
          </a:bodyPr>
          <a:lstStyle/>
          <a:p>
            <a:r>
              <a:rPr lang="en-US" sz="4200" b="1" dirty="0">
                <a:solidFill>
                  <a:schemeClr val="accent1"/>
                </a:solidFill>
                <a:latin typeface="Century Gothic" panose="020B0502020202020204" pitchFamily="34" charset="0"/>
              </a:rPr>
              <a:t>Need / Opportunity</a:t>
            </a:r>
          </a:p>
        </p:txBody>
      </p:sp>
    </p:spTree>
    <p:extLst>
      <p:ext uri="{BB962C8B-B14F-4D97-AF65-F5344CB8AC3E}">
        <p14:creationId xmlns:p14="http://schemas.microsoft.com/office/powerpoint/2010/main" val="2734279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2E156-4CA7-242D-8782-059D142E965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605DD2F-2445-9B97-1A77-BF0991B56468}"/>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B5529D6-2F5A-721D-4835-272DF3697078}"/>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4 Proposed HR Initiative</a:t>
            </a:r>
          </a:p>
        </p:txBody>
      </p:sp>
      <p:pic>
        <p:nvPicPr>
          <p:cNvPr id="14" name="Picture 13" descr="Abstract colorful half circles">
            <a:extLst>
              <a:ext uri="{FF2B5EF4-FFF2-40B4-BE49-F238E27FC236}">
                <a16:creationId xmlns:a16="http://schemas.microsoft.com/office/drawing/2014/main" id="{6095C044-71D5-BA9A-F789-B23D6BC69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sp>
        <p:nvSpPr>
          <p:cNvPr id="9" name="TextBox 8">
            <a:extLst>
              <a:ext uri="{FF2B5EF4-FFF2-40B4-BE49-F238E27FC236}">
                <a16:creationId xmlns:a16="http://schemas.microsoft.com/office/drawing/2014/main" id="{B34739A2-134A-C9DE-5BB2-B90AD0567495}"/>
              </a:ext>
            </a:extLst>
          </p:cNvPr>
          <p:cNvSpPr txBox="1"/>
          <p:nvPr/>
        </p:nvSpPr>
        <p:spPr>
          <a:xfrm>
            <a:off x="169333" y="2843008"/>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What it is</a:t>
            </a:r>
          </a:p>
        </p:txBody>
      </p:sp>
      <p:sp>
        <p:nvSpPr>
          <p:cNvPr id="11" name="TextBox 10">
            <a:extLst>
              <a:ext uri="{FF2B5EF4-FFF2-40B4-BE49-F238E27FC236}">
                <a16:creationId xmlns:a16="http://schemas.microsoft.com/office/drawing/2014/main" id="{6B2297E7-F7A0-A646-1695-53F14F6949E3}"/>
              </a:ext>
            </a:extLst>
          </p:cNvPr>
          <p:cNvSpPr txBox="1"/>
          <p:nvPr/>
        </p:nvSpPr>
        <p:spPr>
          <a:xfrm>
            <a:off x="169333" y="3269950"/>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34" name="Oval 33">
            <a:extLst>
              <a:ext uri="{FF2B5EF4-FFF2-40B4-BE49-F238E27FC236}">
                <a16:creationId xmlns:a16="http://schemas.microsoft.com/office/drawing/2014/main" id="{56FC37CC-67B5-FE3C-58A7-929BBB2551B6}"/>
              </a:ext>
            </a:extLst>
          </p:cNvPr>
          <p:cNvSpPr/>
          <p:nvPr/>
        </p:nvSpPr>
        <p:spPr>
          <a:xfrm>
            <a:off x="205161" y="1995495"/>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a:extLst>
              <a:ext uri="{FF2B5EF4-FFF2-40B4-BE49-F238E27FC236}">
                <a16:creationId xmlns:a16="http://schemas.microsoft.com/office/drawing/2014/main" id="{98369885-058D-C17A-9B11-057CD1E25739}"/>
              </a:ext>
            </a:extLst>
          </p:cNvPr>
          <p:cNvSpPr/>
          <p:nvPr/>
        </p:nvSpPr>
        <p:spPr>
          <a:xfrm>
            <a:off x="8908081" y="2031710"/>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Box 38">
            <a:extLst>
              <a:ext uri="{FF2B5EF4-FFF2-40B4-BE49-F238E27FC236}">
                <a16:creationId xmlns:a16="http://schemas.microsoft.com/office/drawing/2014/main" id="{97A51440-4435-4189-3A13-98F56EAD8685}"/>
              </a:ext>
            </a:extLst>
          </p:cNvPr>
          <p:cNvSpPr txBox="1"/>
          <p:nvPr/>
        </p:nvSpPr>
        <p:spPr>
          <a:xfrm>
            <a:off x="169333" y="1984921"/>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W</a:t>
            </a:r>
          </a:p>
        </p:txBody>
      </p:sp>
      <p:sp>
        <p:nvSpPr>
          <p:cNvPr id="41" name="TextBox 40">
            <a:extLst>
              <a:ext uri="{FF2B5EF4-FFF2-40B4-BE49-F238E27FC236}">
                <a16:creationId xmlns:a16="http://schemas.microsoft.com/office/drawing/2014/main" id="{E2B42692-54C4-37FE-84CA-AD22C3157B2C}"/>
              </a:ext>
            </a:extLst>
          </p:cNvPr>
          <p:cNvSpPr txBox="1"/>
          <p:nvPr/>
        </p:nvSpPr>
        <p:spPr>
          <a:xfrm>
            <a:off x="8931403" y="1995495"/>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H</a:t>
            </a:r>
          </a:p>
        </p:txBody>
      </p:sp>
      <p:sp>
        <p:nvSpPr>
          <p:cNvPr id="4" name="TextBox 3">
            <a:extLst>
              <a:ext uri="{FF2B5EF4-FFF2-40B4-BE49-F238E27FC236}">
                <a16:creationId xmlns:a16="http://schemas.microsoft.com/office/drawing/2014/main" id="{41D9C468-BD8E-1C2F-9476-56A40C603268}"/>
              </a:ext>
            </a:extLst>
          </p:cNvPr>
          <p:cNvSpPr txBox="1"/>
          <p:nvPr/>
        </p:nvSpPr>
        <p:spPr>
          <a:xfrm>
            <a:off x="230152" y="233221"/>
            <a:ext cx="3306721" cy="738664"/>
          </a:xfrm>
          <a:prstGeom prst="rect">
            <a:avLst/>
          </a:prstGeom>
          <a:noFill/>
        </p:spPr>
        <p:txBody>
          <a:bodyPr wrap="square" rtlCol="0">
            <a:spAutoFit/>
          </a:bodyPr>
          <a:lstStyle/>
          <a:p>
            <a:r>
              <a:rPr lang="en-US" sz="4200" b="1" dirty="0">
                <a:solidFill>
                  <a:schemeClr val="accent1"/>
                </a:solidFill>
                <a:latin typeface="Century Gothic" panose="020B0502020202020204" pitchFamily="34" charset="0"/>
              </a:rPr>
              <a:t>Initiative</a:t>
            </a:r>
          </a:p>
        </p:txBody>
      </p:sp>
      <p:sp>
        <p:nvSpPr>
          <p:cNvPr id="8" name="TextBox 7">
            <a:extLst>
              <a:ext uri="{FF2B5EF4-FFF2-40B4-BE49-F238E27FC236}">
                <a16:creationId xmlns:a16="http://schemas.microsoft.com/office/drawing/2014/main" id="{4D6F7BE9-D9D0-0959-04C4-FE9A7FE3F56C}"/>
              </a:ext>
            </a:extLst>
          </p:cNvPr>
          <p:cNvSpPr txBox="1"/>
          <p:nvPr/>
        </p:nvSpPr>
        <p:spPr>
          <a:xfrm>
            <a:off x="3308685" y="290833"/>
            <a:ext cx="8614610" cy="1477328"/>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Describe the initiative in practical terms:</a:t>
            </a:r>
          </a:p>
          <a:p>
            <a:r>
              <a:rPr lang="en-US" sz="1500" dirty="0">
                <a:solidFill>
                  <a:schemeClr val="tx1">
                    <a:lumMod val="65000"/>
                    <a:lumOff val="35000"/>
                  </a:schemeClr>
                </a:solidFill>
                <a:latin typeface="Century Gothic" panose="020B0502020202020204" pitchFamily="34" charset="0"/>
              </a:rPr>
              <a:t>• What it is (e.g., wellness program, ATS implementation, leadership pipeline strategy)</a:t>
            </a:r>
          </a:p>
          <a:p>
            <a:r>
              <a:rPr lang="en-US" sz="1500" dirty="0">
                <a:solidFill>
                  <a:schemeClr val="tx1">
                    <a:lumMod val="65000"/>
                    <a:lumOff val="35000"/>
                  </a:schemeClr>
                </a:solidFill>
                <a:latin typeface="Century Gothic" panose="020B0502020202020204" pitchFamily="34" charset="0"/>
              </a:rPr>
              <a:t>• Who it affects (e.g., all employees, new hires, frontline managers)</a:t>
            </a:r>
          </a:p>
          <a:p>
            <a:r>
              <a:rPr lang="en-US" sz="1500" dirty="0">
                <a:solidFill>
                  <a:schemeClr val="tx1">
                    <a:lumMod val="65000"/>
                    <a:lumOff val="35000"/>
                  </a:schemeClr>
                </a:solidFill>
                <a:latin typeface="Century Gothic" panose="020B0502020202020204" pitchFamily="34" charset="0"/>
              </a:rPr>
              <a:t>• How it works—include tech components, delivery method, or program structure</a:t>
            </a:r>
          </a:p>
          <a:p>
            <a:r>
              <a:rPr lang="en-US" sz="1500" dirty="0">
                <a:solidFill>
                  <a:schemeClr val="tx1">
                    <a:lumMod val="65000"/>
                    <a:lumOff val="35000"/>
                  </a:schemeClr>
                </a:solidFill>
                <a:latin typeface="Century Gothic" panose="020B0502020202020204" pitchFamily="34" charset="0"/>
              </a:rPr>
              <a:t>Highlight any expected employee or cultural impacts. Call out innovation (AI-driven tools, inclusive practices, remote-first design, etc.).</a:t>
            </a:r>
          </a:p>
        </p:txBody>
      </p:sp>
      <p:sp>
        <p:nvSpPr>
          <p:cNvPr id="10" name="TextBox 9">
            <a:extLst>
              <a:ext uri="{FF2B5EF4-FFF2-40B4-BE49-F238E27FC236}">
                <a16:creationId xmlns:a16="http://schemas.microsoft.com/office/drawing/2014/main" id="{8006FFD7-0F3F-2405-2232-D2727828C436}"/>
              </a:ext>
            </a:extLst>
          </p:cNvPr>
          <p:cNvSpPr txBox="1"/>
          <p:nvPr/>
        </p:nvSpPr>
        <p:spPr>
          <a:xfrm>
            <a:off x="4280123" y="283013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Who it affects</a:t>
            </a:r>
          </a:p>
        </p:txBody>
      </p:sp>
      <p:sp>
        <p:nvSpPr>
          <p:cNvPr id="15" name="TextBox 14">
            <a:extLst>
              <a:ext uri="{FF2B5EF4-FFF2-40B4-BE49-F238E27FC236}">
                <a16:creationId xmlns:a16="http://schemas.microsoft.com/office/drawing/2014/main" id="{5316F74D-C10E-924C-F917-A05D7D442082}"/>
              </a:ext>
            </a:extLst>
          </p:cNvPr>
          <p:cNvSpPr txBox="1"/>
          <p:nvPr/>
        </p:nvSpPr>
        <p:spPr>
          <a:xfrm>
            <a:off x="4280123" y="325707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16" name="Oval 15">
            <a:extLst>
              <a:ext uri="{FF2B5EF4-FFF2-40B4-BE49-F238E27FC236}">
                <a16:creationId xmlns:a16="http://schemas.microsoft.com/office/drawing/2014/main" id="{3C17EEBD-1672-43A1-60E2-7217E9294DD4}"/>
              </a:ext>
            </a:extLst>
          </p:cNvPr>
          <p:cNvSpPr/>
          <p:nvPr/>
        </p:nvSpPr>
        <p:spPr>
          <a:xfrm>
            <a:off x="4315951" y="1982618"/>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DE389260-3888-2425-B9E7-557A3E9927A6}"/>
              </a:ext>
            </a:extLst>
          </p:cNvPr>
          <p:cNvSpPr txBox="1"/>
          <p:nvPr/>
        </p:nvSpPr>
        <p:spPr>
          <a:xfrm>
            <a:off x="4298556" y="1978145"/>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W</a:t>
            </a:r>
          </a:p>
        </p:txBody>
      </p:sp>
      <p:sp>
        <p:nvSpPr>
          <p:cNvPr id="18" name="TextBox 17">
            <a:extLst>
              <a:ext uri="{FF2B5EF4-FFF2-40B4-BE49-F238E27FC236}">
                <a16:creationId xmlns:a16="http://schemas.microsoft.com/office/drawing/2014/main" id="{11F89D07-64FE-D787-63A3-5BF04A3B4BB7}"/>
              </a:ext>
            </a:extLst>
          </p:cNvPr>
          <p:cNvSpPr txBox="1"/>
          <p:nvPr/>
        </p:nvSpPr>
        <p:spPr>
          <a:xfrm>
            <a:off x="8519131" y="280115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How it works</a:t>
            </a:r>
          </a:p>
        </p:txBody>
      </p:sp>
      <p:sp>
        <p:nvSpPr>
          <p:cNvPr id="19" name="TextBox 18">
            <a:extLst>
              <a:ext uri="{FF2B5EF4-FFF2-40B4-BE49-F238E27FC236}">
                <a16:creationId xmlns:a16="http://schemas.microsoft.com/office/drawing/2014/main" id="{2B1B70E4-D1AD-A698-E8BE-E48BDBA1F2DF}"/>
              </a:ext>
            </a:extLst>
          </p:cNvPr>
          <p:cNvSpPr txBox="1"/>
          <p:nvPr/>
        </p:nvSpPr>
        <p:spPr>
          <a:xfrm>
            <a:off x="8519131" y="322809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Tree>
    <p:extLst>
      <p:ext uri="{BB962C8B-B14F-4D97-AF65-F5344CB8AC3E}">
        <p14:creationId xmlns:p14="http://schemas.microsoft.com/office/powerpoint/2010/main" val="2311139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06AD9-5403-7037-DD38-36DD229DA7C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08B1583-B33B-6BD3-F058-987D952A651E}"/>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5229E3DA-81D5-8F00-2963-2B65A90DECF8}"/>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5 Strategic Alignment</a:t>
            </a:r>
          </a:p>
        </p:txBody>
      </p:sp>
      <p:pic>
        <p:nvPicPr>
          <p:cNvPr id="5" name="Picture 4" descr="Abstract colorful half circles">
            <a:extLst>
              <a:ext uri="{FF2B5EF4-FFF2-40B4-BE49-F238E27FC236}">
                <a16:creationId xmlns:a16="http://schemas.microsoft.com/office/drawing/2014/main" id="{80703144-9CBD-5EA6-E686-741DDEDFC6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sp>
        <p:nvSpPr>
          <p:cNvPr id="4" name="TextBox 3">
            <a:extLst>
              <a:ext uri="{FF2B5EF4-FFF2-40B4-BE49-F238E27FC236}">
                <a16:creationId xmlns:a16="http://schemas.microsoft.com/office/drawing/2014/main" id="{0DD5FEB3-CF81-83A4-E15F-D22C94FD69A7}"/>
              </a:ext>
            </a:extLst>
          </p:cNvPr>
          <p:cNvSpPr txBox="1"/>
          <p:nvPr/>
        </p:nvSpPr>
        <p:spPr>
          <a:xfrm>
            <a:off x="230152" y="233221"/>
            <a:ext cx="3306721" cy="1384995"/>
          </a:xfrm>
          <a:prstGeom prst="rect">
            <a:avLst/>
          </a:prstGeom>
          <a:noFill/>
        </p:spPr>
        <p:txBody>
          <a:bodyPr wrap="square" rtlCol="0">
            <a:spAutoFit/>
          </a:bodyPr>
          <a:lstStyle/>
          <a:p>
            <a:r>
              <a:rPr lang="en-US" sz="4200" b="1" dirty="0">
                <a:solidFill>
                  <a:schemeClr val="accent1"/>
                </a:solidFill>
                <a:latin typeface="Century Gothic" panose="020B0502020202020204" pitchFamily="34" charset="0"/>
              </a:rPr>
              <a:t>Strategic Alignment</a:t>
            </a:r>
          </a:p>
        </p:txBody>
      </p:sp>
      <p:sp>
        <p:nvSpPr>
          <p:cNvPr id="6" name="TextBox 5">
            <a:extLst>
              <a:ext uri="{FF2B5EF4-FFF2-40B4-BE49-F238E27FC236}">
                <a16:creationId xmlns:a16="http://schemas.microsoft.com/office/drawing/2014/main" id="{E44927BE-B365-329D-2F7C-BCD5027CAA45}"/>
              </a:ext>
            </a:extLst>
          </p:cNvPr>
          <p:cNvSpPr txBox="1"/>
          <p:nvPr/>
        </p:nvSpPr>
        <p:spPr>
          <a:xfrm>
            <a:off x="3308685" y="290833"/>
            <a:ext cx="8614610" cy="124649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Show how this initiative ladders up to business and HR priorities. Include how it supports goals like growth, retention, compliance, productivity, or morale; advances strategic HR pillars: employer branding, workforce flexibility, skill building, or succession; and aligns with frameworks like DE&amp;I, Wellbeing, Digital HR, or Employee Experience. Use the organization’s actual HR strategic roadmap, if available, to link this project with existing efforts.</a:t>
            </a:r>
          </a:p>
        </p:txBody>
      </p:sp>
      <p:grpSp>
        <p:nvGrpSpPr>
          <p:cNvPr id="9" name="Google Shape;102;p14">
            <a:extLst>
              <a:ext uri="{FF2B5EF4-FFF2-40B4-BE49-F238E27FC236}">
                <a16:creationId xmlns:a16="http://schemas.microsoft.com/office/drawing/2014/main" id="{FAAA9799-31DA-1EC1-7980-FE7BDA223F37}"/>
              </a:ext>
            </a:extLst>
          </p:cNvPr>
          <p:cNvGrpSpPr/>
          <p:nvPr/>
        </p:nvGrpSpPr>
        <p:grpSpPr>
          <a:xfrm>
            <a:off x="0" y="3231257"/>
            <a:ext cx="2934530" cy="2934530"/>
            <a:chOff x="1439779" y="2695074"/>
            <a:chExt cx="2743200" cy="2743200"/>
          </a:xfrm>
        </p:grpSpPr>
        <p:pic>
          <p:nvPicPr>
            <p:cNvPr id="10" name="Google Shape;103;p14" descr="Sign outline">
              <a:extLst>
                <a:ext uri="{FF2B5EF4-FFF2-40B4-BE49-F238E27FC236}">
                  <a16:creationId xmlns:a16="http://schemas.microsoft.com/office/drawing/2014/main" id="{90DAEDE3-F48D-4394-CBFC-C85945F076C9}"/>
                </a:ext>
              </a:extLst>
            </p:cNvPr>
            <p:cNvPicPr preferRelativeResize="0"/>
            <p:nvPr/>
          </p:nvPicPr>
          <p:blipFill rotWithShape="1">
            <a:blip r:embed="rId3">
              <a:alphaModFix/>
            </a:blip>
            <a:srcRect/>
            <a:stretch/>
          </p:blipFill>
          <p:spPr>
            <a:xfrm>
              <a:off x="1439779" y="2695074"/>
              <a:ext cx="2743200" cy="2743200"/>
            </a:xfrm>
            <a:prstGeom prst="rect">
              <a:avLst/>
            </a:prstGeom>
            <a:noFill/>
            <a:ln>
              <a:noFill/>
            </a:ln>
          </p:spPr>
        </p:pic>
        <p:sp>
          <p:nvSpPr>
            <p:cNvPr id="11" name="Google Shape;104;p14">
              <a:extLst>
                <a:ext uri="{FF2B5EF4-FFF2-40B4-BE49-F238E27FC236}">
                  <a16:creationId xmlns:a16="http://schemas.microsoft.com/office/drawing/2014/main" id="{CC3ECCE1-306D-DD79-AEA7-96F95413E08D}"/>
                </a:ext>
              </a:extLst>
            </p:cNvPr>
            <p:cNvSpPr/>
            <p:nvPr/>
          </p:nvSpPr>
          <p:spPr>
            <a:xfrm>
              <a:off x="2061318" y="3429000"/>
              <a:ext cx="1500122" cy="822749"/>
            </a:xfrm>
            <a:prstGeom prst="roundRect">
              <a:avLst>
                <a:gd name="adj" fmla="val 0"/>
              </a:avLst>
            </a:prstGeom>
            <a:solidFill>
              <a:srgbClr val="3B7D2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chemeClr val="lt1"/>
                  </a:solidFill>
                  <a:latin typeface="Century Gothic"/>
                  <a:ea typeface="Century Gothic"/>
                  <a:cs typeface="Century Gothic"/>
                  <a:sym typeface="Century Gothic"/>
                </a:rPr>
                <a:t>Goal or strategy </a:t>
              </a:r>
              <a:br>
                <a:rPr lang="en-US" sz="1100" b="0" i="0" u="none" strike="noStrike" cap="none">
                  <a:solidFill>
                    <a:schemeClr val="lt1"/>
                  </a:solidFill>
                  <a:latin typeface="Century Gothic"/>
                  <a:ea typeface="Century Gothic"/>
                  <a:cs typeface="Century Gothic"/>
                  <a:sym typeface="Century Gothic"/>
                </a:rPr>
              </a:br>
              <a:r>
                <a:rPr lang="en-US" sz="1100" b="0" i="0" u="none" strike="noStrike" cap="none">
                  <a:solidFill>
                    <a:schemeClr val="lt1"/>
                  </a:solidFill>
                  <a:latin typeface="Century Gothic"/>
                  <a:ea typeface="Century Gothic"/>
                  <a:cs typeface="Century Gothic"/>
                  <a:sym typeface="Century Gothic"/>
                </a:rPr>
                <a:t>sample text</a:t>
              </a:r>
              <a:endParaRPr/>
            </a:p>
          </p:txBody>
        </p:sp>
        <p:sp>
          <p:nvSpPr>
            <p:cNvPr id="12" name="Google Shape;105;p14">
              <a:extLst>
                <a:ext uri="{FF2B5EF4-FFF2-40B4-BE49-F238E27FC236}">
                  <a16:creationId xmlns:a16="http://schemas.microsoft.com/office/drawing/2014/main" id="{A4E1CC84-9D8D-CBF3-98B2-EEEEB20C6499}"/>
                </a:ext>
              </a:extLst>
            </p:cNvPr>
            <p:cNvSpPr/>
            <p:nvPr/>
          </p:nvSpPr>
          <p:spPr>
            <a:xfrm>
              <a:off x="2061318" y="3205976"/>
              <a:ext cx="1500122" cy="178419"/>
            </a:xfrm>
            <a:prstGeom prst="roundRect">
              <a:avLst>
                <a:gd name="adj" fmla="val 0"/>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3B7D23"/>
                  </a:solidFill>
                  <a:latin typeface="Century Gothic"/>
                  <a:ea typeface="Century Gothic"/>
                  <a:cs typeface="Century Gothic"/>
                  <a:sym typeface="Century Gothic"/>
                </a:rPr>
                <a:t>Marker 1</a:t>
              </a:r>
              <a:endParaRPr/>
            </a:p>
          </p:txBody>
        </p:sp>
      </p:grpSp>
      <p:grpSp>
        <p:nvGrpSpPr>
          <p:cNvPr id="13" name="Google Shape;106;p14">
            <a:extLst>
              <a:ext uri="{FF2B5EF4-FFF2-40B4-BE49-F238E27FC236}">
                <a16:creationId xmlns:a16="http://schemas.microsoft.com/office/drawing/2014/main" id="{621D20F8-35D6-6AB4-4892-628A88ACCC96}"/>
              </a:ext>
            </a:extLst>
          </p:cNvPr>
          <p:cNvGrpSpPr/>
          <p:nvPr/>
        </p:nvGrpSpPr>
        <p:grpSpPr>
          <a:xfrm>
            <a:off x="2105526" y="2019324"/>
            <a:ext cx="2934530" cy="2934530"/>
            <a:chOff x="1439779" y="2695074"/>
            <a:chExt cx="2743200" cy="2743200"/>
          </a:xfrm>
        </p:grpSpPr>
        <p:pic>
          <p:nvPicPr>
            <p:cNvPr id="14" name="Google Shape;107;p14" descr="Sign outline">
              <a:extLst>
                <a:ext uri="{FF2B5EF4-FFF2-40B4-BE49-F238E27FC236}">
                  <a16:creationId xmlns:a16="http://schemas.microsoft.com/office/drawing/2014/main" id="{D11FA2DA-053C-C032-B80D-DA33764A1A2F}"/>
                </a:ext>
              </a:extLst>
            </p:cNvPr>
            <p:cNvPicPr preferRelativeResize="0"/>
            <p:nvPr/>
          </p:nvPicPr>
          <p:blipFill rotWithShape="1">
            <a:blip r:embed="rId4">
              <a:alphaModFix/>
            </a:blip>
            <a:srcRect/>
            <a:stretch/>
          </p:blipFill>
          <p:spPr>
            <a:xfrm>
              <a:off x="1439779" y="2695074"/>
              <a:ext cx="2743200" cy="2743200"/>
            </a:xfrm>
            <a:prstGeom prst="rect">
              <a:avLst/>
            </a:prstGeom>
            <a:noFill/>
            <a:ln>
              <a:noFill/>
            </a:ln>
          </p:spPr>
        </p:pic>
        <p:sp>
          <p:nvSpPr>
            <p:cNvPr id="15" name="Google Shape;108;p14">
              <a:extLst>
                <a:ext uri="{FF2B5EF4-FFF2-40B4-BE49-F238E27FC236}">
                  <a16:creationId xmlns:a16="http://schemas.microsoft.com/office/drawing/2014/main" id="{D895961B-AF48-01AD-C26A-87D8C821056B}"/>
                </a:ext>
              </a:extLst>
            </p:cNvPr>
            <p:cNvSpPr/>
            <p:nvPr/>
          </p:nvSpPr>
          <p:spPr>
            <a:xfrm>
              <a:off x="2061318" y="3429000"/>
              <a:ext cx="1500122" cy="822749"/>
            </a:xfrm>
            <a:prstGeom prst="roundRect">
              <a:avLst>
                <a:gd name="adj" fmla="val 0"/>
              </a:avLst>
            </a:prstGeom>
            <a:solidFill>
              <a:srgbClr val="78206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dirty="0">
                  <a:solidFill>
                    <a:schemeClr val="lt1"/>
                  </a:solidFill>
                  <a:latin typeface="Century Gothic"/>
                  <a:ea typeface="Century Gothic"/>
                  <a:cs typeface="Century Gothic"/>
                  <a:sym typeface="Century Gothic"/>
                </a:rPr>
                <a:t>Goal or strategy </a:t>
              </a:r>
              <a:br>
                <a:rPr lang="en-US" sz="1100" b="0" i="0" u="none" strike="noStrike" cap="none" dirty="0">
                  <a:solidFill>
                    <a:schemeClr val="lt1"/>
                  </a:solidFill>
                  <a:latin typeface="Century Gothic"/>
                  <a:ea typeface="Century Gothic"/>
                  <a:cs typeface="Century Gothic"/>
                  <a:sym typeface="Century Gothic"/>
                </a:rPr>
              </a:br>
              <a:r>
                <a:rPr lang="en-US" sz="1100" b="0" i="0" u="none" strike="noStrike" cap="none" dirty="0">
                  <a:solidFill>
                    <a:schemeClr val="lt1"/>
                  </a:solidFill>
                  <a:latin typeface="Century Gothic"/>
                  <a:ea typeface="Century Gothic"/>
                  <a:cs typeface="Century Gothic"/>
                  <a:sym typeface="Century Gothic"/>
                </a:rPr>
                <a:t>sample text</a:t>
              </a:r>
              <a:endParaRPr dirty="0"/>
            </a:p>
          </p:txBody>
        </p:sp>
        <p:sp>
          <p:nvSpPr>
            <p:cNvPr id="17" name="Google Shape;109;p14">
              <a:extLst>
                <a:ext uri="{FF2B5EF4-FFF2-40B4-BE49-F238E27FC236}">
                  <a16:creationId xmlns:a16="http://schemas.microsoft.com/office/drawing/2014/main" id="{E2041B0F-CE95-81F2-2748-42D8DD697C01}"/>
                </a:ext>
              </a:extLst>
            </p:cNvPr>
            <p:cNvSpPr/>
            <p:nvPr/>
          </p:nvSpPr>
          <p:spPr>
            <a:xfrm>
              <a:off x="2061318" y="3205976"/>
              <a:ext cx="1500122" cy="178419"/>
            </a:xfrm>
            <a:prstGeom prst="roundRect">
              <a:avLst>
                <a:gd name="adj" fmla="val 0"/>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78206E"/>
                  </a:solidFill>
                  <a:latin typeface="Century Gothic"/>
                  <a:ea typeface="Century Gothic"/>
                  <a:cs typeface="Century Gothic"/>
                  <a:sym typeface="Century Gothic"/>
                </a:rPr>
                <a:t>Marker 3</a:t>
              </a:r>
              <a:endParaRPr/>
            </a:p>
          </p:txBody>
        </p:sp>
      </p:grpSp>
      <p:grpSp>
        <p:nvGrpSpPr>
          <p:cNvPr id="18" name="Google Shape;110;p14">
            <a:extLst>
              <a:ext uri="{FF2B5EF4-FFF2-40B4-BE49-F238E27FC236}">
                <a16:creationId xmlns:a16="http://schemas.microsoft.com/office/drawing/2014/main" id="{5B94B7EB-A51B-4BAE-263F-C995DDF3B317}"/>
              </a:ext>
            </a:extLst>
          </p:cNvPr>
          <p:cNvGrpSpPr/>
          <p:nvPr/>
        </p:nvGrpSpPr>
        <p:grpSpPr>
          <a:xfrm>
            <a:off x="9348818" y="3190949"/>
            <a:ext cx="2934530" cy="2934530"/>
            <a:chOff x="1439779" y="2695074"/>
            <a:chExt cx="2743200" cy="2743200"/>
          </a:xfrm>
        </p:grpSpPr>
        <p:pic>
          <p:nvPicPr>
            <p:cNvPr id="19" name="Google Shape;111;p14" descr="Sign outline">
              <a:extLst>
                <a:ext uri="{FF2B5EF4-FFF2-40B4-BE49-F238E27FC236}">
                  <a16:creationId xmlns:a16="http://schemas.microsoft.com/office/drawing/2014/main" id="{5A763F95-E689-F247-0E29-FECA5092BFA0}"/>
                </a:ext>
              </a:extLst>
            </p:cNvPr>
            <p:cNvPicPr preferRelativeResize="0"/>
            <p:nvPr/>
          </p:nvPicPr>
          <p:blipFill rotWithShape="1">
            <a:blip r:embed="rId5">
              <a:alphaModFix/>
            </a:blip>
            <a:srcRect/>
            <a:stretch/>
          </p:blipFill>
          <p:spPr>
            <a:xfrm>
              <a:off x="1439779" y="2695074"/>
              <a:ext cx="2743200" cy="2743200"/>
            </a:xfrm>
            <a:prstGeom prst="rect">
              <a:avLst/>
            </a:prstGeom>
            <a:noFill/>
            <a:ln>
              <a:noFill/>
            </a:ln>
          </p:spPr>
        </p:pic>
        <p:sp>
          <p:nvSpPr>
            <p:cNvPr id="20" name="Google Shape;112;p14">
              <a:extLst>
                <a:ext uri="{FF2B5EF4-FFF2-40B4-BE49-F238E27FC236}">
                  <a16:creationId xmlns:a16="http://schemas.microsoft.com/office/drawing/2014/main" id="{37CFC59D-2394-34FA-2419-71C019890775}"/>
                </a:ext>
              </a:extLst>
            </p:cNvPr>
            <p:cNvSpPr/>
            <p:nvPr/>
          </p:nvSpPr>
          <p:spPr>
            <a:xfrm>
              <a:off x="2061318" y="3429000"/>
              <a:ext cx="1500122" cy="822749"/>
            </a:xfrm>
            <a:prstGeom prst="roundRect">
              <a:avLst>
                <a:gd name="adj" fmla="val 0"/>
              </a:avLst>
            </a:prstGeom>
            <a:solidFill>
              <a:srgbClr val="10486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chemeClr val="lt1"/>
                  </a:solidFill>
                  <a:latin typeface="Century Gothic"/>
                  <a:ea typeface="Century Gothic"/>
                  <a:cs typeface="Century Gothic"/>
                  <a:sym typeface="Century Gothic"/>
                </a:rPr>
                <a:t>Goal or strategy </a:t>
              </a:r>
              <a:br>
                <a:rPr lang="en-US" sz="1100" b="0" i="0" u="none" strike="noStrike" cap="none">
                  <a:solidFill>
                    <a:schemeClr val="lt1"/>
                  </a:solidFill>
                  <a:latin typeface="Century Gothic"/>
                  <a:ea typeface="Century Gothic"/>
                  <a:cs typeface="Century Gothic"/>
                  <a:sym typeface="Century Gothic"/>
                </a:rPr>
              </a:br>
              <a:r>
                <a:rPr lang="en-US" sz="1100" b="0" i="0" u="none" strike="noStrike" cap="none">
                  <a:solidFill>
                    <a:schemeClr val="lt1"/>
                  </a:solidFill>
                  <a:latin typeface="Century Gothic"/>
                  <a:ea typeface="Century Gothic"/>
                  <a:cs typeface="Century Gothic"/>
                  <a:sym typeface="Century Gothic"/>
                </a:rPr>
                <a:t>sample text</a:t>
              </a:r>
              <a:endParaRPr/>
            </a:p>
          </p:txBody>
        </p:sp>
        <p:sp>
          <p:nvSpPr>
            <p:cNvPr id="21" name="Google Shape;113;p14">
              <a:extLst>
                <a:ext uri="{FF2B5EF4-FFF2-40B4-BE49-F238E27FC236}">
                  <a16:creationId xmlns:a16="http://schemas.microsoft.com/office/drawing/2014/main" id="{4DE027B3-E232-FC4D-0811-4F831E541BB5}"/>
                </a:ext>
              </a:extLst>
            </p:cNvPr>
            <p:cNvSpPr/>
            <p:nvPr/>
          </p:nvSpPr>
          <p:spPr>
            <a:xfrm>
              <a:off x="2061318" y="3205976"/>
              <a:ext cx="1500122" cy="178419"/>
            </a:xfrm>
            <a:prstGeom prst="roundRect">
              <a:avLst>
                <a:gd name="adj" fmla="val 0"/>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104862"/>
                  </a:solidFill>
                  <a:latin typeface="Century Gothic"/>
                  <a:ea typeface="Century Gothic"/>
                  <a:cs typeface="Century Gothic"/>
                  <a:sym typeface="Century Gothic"/>
                </a:rPr>
                <a:t>Marker 2</a:t>
              </a:r>
              <a:endParaRPr/>
            </a:p>
          </p:txBody>
        </p:sp>
      </p:grpSp>
      <p:grpSp>
        <p:nvGrpSpPr>
          <p:cNvPr id="23" name="Google Shape;114;p14">
            <a:extLst>
              <a:ext uri="{FF2B5EF4-FFF2-40B4-BE49-F238E27FC236}">
                <a16:creationId xmlns:a16="http://schemas.microsoft.com/office/drawing/2014/main" id="{91C2C5B4-5DCC-D3D7-9DCB-C924270B59ED}"/>
              </a:ext>
            </a:extLst>
          </p:cNvPr>
          <p:cNvGrpSpPr/>
          <p:nvPr/>
        </p:nvGrpSpPr>
        <p:grpSpPr>
          <a:xfrm>
            <a:off x="7145582" y="1965768"/>
            <a:ext cx="2934530" cy="2934530"/>
            <a:chOff x="1439779" y="2695074"/>
            <a:chExt cx="2743200" cy="2743200"/>
          </a:xfrm>
        </p:grpSpPr>
        <p:pic>
          <p:nvPicPr>
            <p:cNvPr id="24" name="Google Shape;115;p14" descr="Sign outline">
              <a:extLst>
                <a:ext uri="{FF2B5EF4-FFF2-40B4-BE49-F238E27FC236}">
                  <a16:creationId xmlns:a16="http://schemas.microsoft.com/office/drawing/2014/main" id="{C8FE133A-CF23-2570-2FF2-6F62F5097E50}"/>
                </a:ext>
              </a:extLst>
            </p:cNvPr>
            <p:cNvPicPr preferRelativeResize="0"/>
            <p:nvPr/>
          </p:nvPicPr>
          <p:blipFill rotWithShape="1">
            <a:blip r:embed="rId6">
              <a:alphaModFix/>
            </a:blip>
            <a:srcRect/>
            <a:stretch/>
          </p:blipFill>
          <p:spPr>
            <a:xfrm>
              <a:off x="1439779" y="2695074"/>
              <a:ext cx="2743200" cy="2743200"/>
            </a:xfrm>
            <a:prstGeom prst="rect">
              <a:avLst/>
            </a:prstGeom>
            <a:noFill/>
            <a:ln>
              <a:noFill/>
            </a:ln>
          </p:spPr>
        </p:pic>
        <p:sp>
          <p:nvSpPr>
            <p:cNvPr id="25" name="Google Shape;116;p14">
              <a:extLst>
                <a:ext uri="{FF2B5EF4-FFF2-40B4-BE49-F238E27FC236}">
                  <a16:creationId xmlns:a16="http://schemas.microsoft.com/office/drawing/2014/main" id="{96722250-E484-3121-E936-79EFB1FDA68A}"/>
                </a:ext>
              </a:extLst>
            </p:cNvPr>
            <p:cNvSpPr/>
            <p:nvPr/>
          </p:nvSpPr>
          <p:spPr>
            <a:xfrm>
              <a:off x="2061318" y="3429000"/>
              <a:ext cx="1500122" cy="822749"/>
            </a:xfrm>
            <a:prstGeom prst="roundRect">
              <a:avLst>
                <a:gd name="adj" fmla="val 0"/>
              </a:avLst>
            </a:prstGeom>
            <a:solidFill>
              <a:srgbClr val="498B7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chemeClr val="lt1"/>
                  </a:solidFill>
                  <a:latin typeface="Century Gothic"/>
                  <a:ea typeface="Century Gothic"/>
                  <a:cs typeface="Century Gothic"/>
                  <a:sym typeface="Century Gothic"/>
                </a:rPr>
                <a:t>Goal or strategy </a:t>
              </a:r>
              <a:br>
                <a:rPr lang="en-US" sz="1100" b="0" i="0" u="none" strike="noStrike" cap="none">
                  <a:solidFill>
                    <a:schemeClr val="lt1"/>
                  </a:solidFill>
                  <a:latin typeface="Century Gothic"/>
                  <a:ea typeface="Century Gothic"/>
                  <a:cs typeface="Century Gothic"/>
                  <a:sym typeface="Century Gothic"/>
                </a:rPr>
              </a:br>
              <a:r>
                <a:rPr lang="en-US" sz="1100" b="0" i="0" u="none" strike="noStrike" cap="none">
                  <a:solidFill>
                    <a:schemeClr val="lt1"/>
                  </a:solidFill>
                  <a:latin typeface="Century Gothic"/>
                  <a:ea typeface="Century Gothic"/>
                  <a:cs typeface="Century Gothic"/>
                  <a:sym typeface="Century Gothic"/>
                </a:rPr>
                <a:t>sample text</a:t>
              </a:r>
              <a:endParaRPr/>
            </a:p>
          </p:txBody>
        </p:sp>
        <p:sp>
          <p:nvSpPr>
            <p:cNvPr id="26" name="Google Shape;117;p14">
              <a:extLst>
                <a:ext uri="{FF2B5EF4-FFF2-40B4-BE49-F238E27FC236}">
                  <a16:creationId xmlns:a16="http://schemas.microsoft.com/office/drawing/2014/main" id="{55006458-AAD4-40F5-C575-FA6C60280D7F}"/>
                </a:ext>
              </a:extLst>
            </p:cNvPr>
            <p:cNvSpPr/>
            <p:nvPr/>
          </p:nvSpPr>
          <p:spPr>
            <a:xfrm>
              <a:off x="2061318" y="3205976"/>
              <a:ext cx="1500122" cy="178419"/>
            </a:xfrm>
            <a:prstGeom prst="roundRect">
              <a:avLst>
                <a:gd name="adj" fmla="val 0"/>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498B7E"/>
                  </a:solidFill>
                  <a:latin typeface="Century Gothic"/>
                  <a:ea typeface="Century Gothic"/>
                  <a:cs typeface="Century Gothic"/>
                  <a:sym typeface="Century Gothic"/>
                </a:rPr>
                <a:t>Marker 4</a:t>
              </a:r>
              <a:endParaRPr/>
            </a:p>
          </p:txBody>
        </p:sp>
      </p:grpSp>
      <p:grpSp>
        <p:nvGrpSpPr>
          <p:cNvPr id="27" name="Google Shape;118;p14">
            <a:extLst>
              <a:ext uri="{FF2B5EF4-FFF2-40B4-BE49-F238E27FC236}">
                <a16:creationId xmlns:a16="http://schemas.microsoft.com/office/drawing/2014/main" id="{988DB7E2-4CA4-08C4-8C8F-B52A9B6A907F}"/>
              </a:ext>
            </a:extLst>
          </p:cNvPr>
          <p:cNvGrpSpPr/>
          <p:nvPr/>
        </p:nvGrpSpPr>
        <p:grpSpPr>
          <a:xfrm>
            <a:off x="4557863" y="1289458"/>
            <a:ext cx="2934530" cy="2934530"/>
            <a:chOff x="1439779" y="2695074"/>
            <a:chExt cx="2743200" cy="2743200"/>
          </a:xfrm>
        </p:grpSpPr>
        <p:pic>
          <p:nvPicPr>
            <p:cNvPr id="28" name="Google Shape;119;p14" descr="Sign outline">
              <a:extLst>
                <a:ext uri="{FF2B5EF4-FFF2-40B4-BE49-F238E27FC236}">
                  <a16:creationId xmlns:a16="http://schemas.microsoft.com/office/drawing/2014/main" id="{739D709E-7E80-3A5F-5505-06503B7FBB85}"/>
                </a:ext>
              </a:extLst>
            </p:cNvPr>
            <p:cNvPicPr preferRelativeResize="0"/>
            <p:nvPr/>
          </p:nvPicPr>
          <p:blipFill rotWithShape="1">
            <a:blip r:embed="rId7">
              <a:alphaModFix/>
            </a:blip>
            <a:srcRect/>
            <a:stretch/>
          </p:blipFill>
          <p:spPr>
            <a:xfrm>
              <a:off x="1439779" y="2695074"/>
              <a:ext cx="2743200" cy="2743200"/>
            </a:xfrm>
            <a:prstGeom prst="rect">
              <a:avLst/>
            </a:prstGeom>
            <a:noFill/>
            <a:ln>
              <a:noFill/>
            </a:ln>
          </p:spPr>
        </p:pic>
        <p:sp>
          <p:nvSpPr>
            <p:cNvPr id="29" name="Google Shape;120;p14">
              <a:extLst>
                <a:ext uri="{FF2B5EF4-FFF2-40B4-BE49-F238E27FC236}">
                  <a16:creationId xmlns:a16="http://schemas.microsoft.com/office/drawing/2014/main" id="{8E6B52B9-2DF2-EE0A-B8AB-597BD10EF6F8}"/>
                </a:ext>
              </a:extLst>
            </p:cNvPr>
            <p:cNvSpPr/>
            <p:nvPr/>
          </p:nvSpPr>
          <p:spPr>
            <a:xfrm>
              <a:off x="2061318" y="3429000"/>
              <a:ext cx="1500122" cy="822749"/>
            </a:xfrm>
            <a:prstGeom prst="roundRect">
              <a:avLst>
                <a:gd name="adj" fmla="val 0"/>
              </a:avLst>
            </a:prstGeom>
            <a:solidFill>
              <a:srgbClr val="0B76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chemeClr val="lt1"/>
                  </a:solidFill>
                  <a:latin typeface="Century Gothic"/>
                  <a:ea typeface="Century Gothic"/>
                  <a:cs typeface="Century Gothic"/>
                  <a:sym typeface="Century Gothic"/>
                </a:rPr>
                <a:t>Goal or strategy </a:t>
              </a:r>
              <a:br>
                <a:rPr lang="en-US" sz="1100" b="0" i="0" u="none" strike="noStrike" cap="none">
                  <a:solidFill>
                    <a:schemeClr val="lt1"/>
                  </a:solidFill>
                  <a:latin typeface="Century Gothic"/>
                  <a:ea typeface="Century Gothic"/>
                  <a:cs typeface="Century Gothic"/>
                  <a:sym typeface="Century Gothic"/>
                </a:rPr>
              </a:br>
              <a:r>
                <a:rPr lang="en-US" sz="1100" b="0" i="0" u="none" strike="noStrike" cap="none">
                  <a:solidFill>
                    <a:schemeClr val="lt1"/>
                  </a:solidFill>
                  <a:latin typeface="Century Gothic"/>
                  <a:ea typeface="Century Gothic"/>
                  <a:cs typeface="Century Gothic"/>
                  <a:sym typeface="Century Gothic"/>
                </a:rPr>
                <a:t>sample text</a:t>
              </a:r>
              <a:endParaRPr/>
            </a:p>
          </p:txBody>
        </p:sp>
        <p:sp>
          <p:nvSpPr>
            <p:cNvPr id="30" name="Google Shape;121;p14">
              <a:extLst>
                <a:ext uri="{FF2B5EF4-FFF2-40B4-BE49-F238E27FC236}">
                  <a16:creationId xmlns:a16="http://schemas.microsoft.com/office/drawing/2014/main" id="{9F31D733-800D-8DAD-D167-DFEF7FECFA1F}"/>
                </a:ext>
              </a:extLst>
            </p:cNvPr>
            <p:cNvSpPr/>
            <p:nvPr/>
          </p:nvSpPr>
          <p:spPr>
            <a:xfrm>
              <a:off x="2061318" y="3205976"/>
              <a:ext cx="1500122" cy="178419"/>
            </a:xfrm>
            <a:prstGeom prst="roundRect">
              <a:avLst>
                <a:gd name="adj" fmla="val 0"/>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B76A0"/>
                  </a:solidFill>
                  <a:latin typeface="Century Gothic"/>
                  <a:ea typeface="Century Gothic"/>
                  <a:cs typeface="Century Gothic"/>
                  <a:sym typeface="Century Gothic"/>
                </a:rPr>
                <a:t>Marker 5</a:t>
              </a:r>
              <a:endParaRPr/>
            </a:p>
          </p:txBody>
        </p:sp>
      </p:grpSp>
    </p:spTree>
    <p:extLst>
      <p:ext uri="{BB962C8B-B14F-4D97-AF65-F5344CB8AC3E}">
        <p14:creationId xmlns:p14="http://schemas.microsoft.com/office/powerpoint/2010/main" val="2878859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AC0D5-8DA2-16F6-5EEB-7BD7E30AD5D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51C056F-3486-B46A-38C0-D43E2761C636}"/>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EF289BF0-B584-3BFF-A7DA-69CBFEE7924A}"/>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6 Alternatives Considered</a:t>
            </a:r>
          </a:p>
        </p:txBody>
      </p:sp>
      <p:sp>
        <p:nvSpPr>
          <p:cNvPr id="16" name="TextBox 15">
            <a:extLst>
              <a:ext uri="{FF2B5EF4-FFF2-40B4-BE49-F238E27FC236}">
                <a16:creationId xmlns:a16="http://schemas.microsoft.com/office/drawing/2014/main" id="{2D6DEF2F-FEC9-A905-4105-4571550F9AC0}"/>
              </a:ext>
            </a:extLst>
          </p:cNvPr>
          <p:cNvSpPr txBox="1"/>
          <p:nvPr/>
        </p:nvSpPr>
        <p:spPr>
          <a:xfrm>
            <a:off x="1492146" y="1869708"/>
            <a:ext cx="2912881"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Option A</a:t>
            </a:r>
          </a:p>
        </p:txBody>
      </p:sp>
      <p:pic>
        <p:nvPicPr>
          <p:cNvPr id="5" name="Picture 4" descr="Abstract colorful half circles">
            <a:extLst>
              <a:ext uri="{FF2B5EF4-FFF2-40B4-BE49-F238E27FC236}">
                <a16:creationId xmlns:a16="http://schemas.microsoft.com/office/drawing/2014/main" id="{A2F41B65-E55D-D3ED-39FD-B225A13D32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sp>
        <p:nvSpPr>
          <p:cNvPr id="4" name="Rectangle: Rounded Corners 3">
            <a:extLst>
              <a:ext uri="{FF2B5EF4-FFF2-40B4-BE49-F238E27FC236}">
                <a16:creationId xmlns:a16="http://schemas.microsoft.com/office/drawing/2014/main" id="{2E5AAAAA-F480-43B4-C654-9D40630D56E4}"/>
              </a:ext>
            </a:extLst>
          </p:cNvPr>
          <p:cNvSpPr/>
          <p:nvPr/>
        </p:nvSpPr>
        <p:spPr>
          <a:xfrm>
            <a:off x="636971" y="2629096"/>
            <a:ext cx="4895004" cy="3265504"/>
          </a:xfrm>
          <a:prstGeom prst="roundRect">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4DD56A48-CCF8-E1DC-CD31-F96E032A2863}"/>
              </a:ext>
            </a:extLst>
          </p:cNvPr>
          <p:cNvSpPr/>
          <p:nvPr/>
        </p:nvSpPr>
        <p:spPr>
          <a:xfrm>
            <a:off x="501085" y="2534519"/>
            <a:ext cx="4895004" cy="326550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A088AD75-1C6A-C3DA-E100-CD2303249801}"/>
              </a:ext>
            </a:extLst>
          </p:cNvPr>
          <p:cNvSpPr txBox="1"/>
          <p:nvPr/>
        </p:nvSpPr>
        <p:spPr>
          <a:xfrm>
            <a:off x="665900" y="3748361"/>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9" name="Rectangle: Rounded Corners 8">
            <a:extLst>
              <a:ext uri="{FF2B5EF4-FFF2-40B4-BE49-F238E27FC236}">
                <a16:creationId xmlns:a16="http://schemas.microsoft.com/office/drawing/2014/main" id="{E9E9C7C4-3DF6-8CF9-6F20-4168F6090331}"/>
              </a:ext>
            </a:extLst>
          </p:cNvPr>
          <p:cNvSpPr/>
          <p:nvPr/>
        </p:nvSpPr>
        <p:spPr>
          <a:xfrm>
            <a:off x="6494034" y="2657904"/>
            <a:ext cx="4895004" cy="3265505"/>
          </a:xfrm>
          <a:prstGeom prst="roundRect">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Rounded Corners 9">
            <a:extLst>
              <a:ext uri="{FF2B5EF4-FFF2-40B4-BE49-F238E27FC236}">
                <a16:creationId xmlns:a16="http://schemas.microsoft.com/office/drawing/2014/main" id="{AB16A9F6-4B33-3220-53F5-C9BDC8FB95F6}"/>
              </a:ext>
            </a:extLst>
          </p:cNvPr>
          <p:cNvSpPr/>
          <p:nvPr/>
        </p:nvSpPr>
        <p:spPr>
          <a:xfrm>
            <a:off x="6358148" y="2563327"/>
            <a:ext cx="4895004" cy="3265505"/>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2ED4A9C1-4BAE-0380-1643-128DD8D6D563}"/>
              </a:ext>
            </a:extLst>
          </p:cNvPr>
          <p:cNvSpPr txBox="1"/>
          <p:nvPr/>
        </p:nvSpPr>
        <p:spPr>
          <a:xfrm>
            <a:off x="6522963" y="3777170"/>
            <a:ext cx="2034073" cy="32316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Description</a:t>
            </a:r>
          </a:p>
        </p:txBody>
      </p:sp>
      <p:sp>
        <p:nvSpPr>
          <p:cNvPr id="12" name="TextBox 11">
            <a:extLst>
              <a:ext uri="{FF2B5EF4-FFF2-40B4-BE49-F238E27FC236}">
                <a16:creationId xmlns:a16="http://schemas.microsoft.com/office/drawing/2014/main" id="{2C0E3656-B3CC-98D6-E016-DA19E02C2D34}"/>
              </a:ext>
            </a:extLst>
          </p:cNvPr>
          <p:cNvSpPr txBox="1"/>
          <p:nvPr/>
        </p:nvSpPr>
        <p:spPr>
          <a:xfrm>
            <a:off x="7540736" y="1869708"/>
            <a:ext cx="2438677"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Option B</a:t>
            </a:r>
          </a:p>
        </p:txBody>
      </p:sp>
      <p:sp>
        <p:nvSpPr>
          <p:cNvPr id="8" name="TextBox 7">
            <a:extLst>
              <a:ext uri="{FF2B5EF4-FFF2-40B4-BE49-F238E27FC236}">
                <a16:creationId xmlns:a16="http://schemas.microsoft.com/office/drawing/2014/main" id="{854F0A15-9ACE-0F6F-13F5-60A16EE6E344}"/>
              </a:ext>
            </a:extLst>
          </p:cNvPr>
          <p:cNvSpPr txBox="1"/>
          <p:nvPr/>
        </p:nvSpPr>
        <p:spPr>
          <a:xfrm>
            <a:off x="3898231" y="290833"/>
            <a:ext cx="8025063" cy="1477328"/>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Present a comparative evaluation:</a:t>
            </a:r>
          </a:p>
          <a:p>
            <a:r>
              <a:rPr lang="en-US" sz="1500" dirty="0">
                <a:solidFill>
                  <a:schemeClr val="tx1">
                    <a:lumMod val="65000"/>
                    <a:lumOff val="35000"/>
                  </a:schemeClr>
                </a:solidFill>
                <a:latin typeface="Century Gothic" panose="020B0502020202020204" pitchFamily="34" charset="0"/>
              </a:rPr>
              <a:t>• Option A: Do nothing (status quo)—include cost of inaction</a:t>
            </a:r>
          </a:p>
          <a:p>
            <a:r>
              <a:rPr lang="en-US" sz="1500" dirty="0">
                <a:solidFill>
                  <a:schemeClr val="tx1">
                    <a:lumMod val="65000"/>
                    <a:lumOff val="35000"/>
                  </a:schemeClr>
                </a:solidFill>
                <a:latin typeface="Century Gothic" panose="020B0502020202020204" pitchFamily="34" charset="0"/>
              </a:rPr>
              <a:t>• Option B: Alternative vendors, internal solutions, or phased rollout</a:t>
            </a:r>
          </a:p>
          <a:p>
            <a:r>
              <a:rPr lang="en-US" sz="1500" dirty="0">
                <a:solidFill>
                  <a:schemeClr val="tx1">
                    <a:lumMod val="65000"/>
                    <a:lumOff val="35000"/>
                  </a:schemeClr>
                </a:solidFill>
                <a:latin typeface="Century Gothic" panose="020B0502020202020204" pitchFamily="34" charset="0"/>
              </a:rPr>
              <a:t>Include pros and cons of each, including cost, scalability, user adoption, and alignment with org needs. Describe why this initiative is the most feasible and strategically sound.</a:t>
            </a:r>
          </a:p>
        </p:txBody>
      </p:sp>
      <p:sp>
        <p:nvSpPr>
          <p:cNvPr id="13" name="TextBox 12">
            <a:extLst>
              <a:ext uri="{FF2B5EF4-FFF2-40B4-BE49-F238E27FC236}">
                <a16:creationId xmlns:a16="http://schemas.microsoft.com/office/drawing/2014/main" id="{4F44A14B-812C-7F3C-DC0D-566B26A950A1}"/>
              </a:ext>
            </a:extLst>
          </p:cNvPr>
          <p:cNvSpPr txBox="1"/>
          <p:nvPr/>
        </p:nvSpPr>
        <p:spPr>
          <a:xfrm>
            <a:off x="230152" y="233221"/>
            <a:ext cx="3306721" cy="738664"/>
          </a:xfrm>
          <a:prstGeom prst="rect">
            <a:avLst/>
          </a:prstGeom>
          <a:noFill/>
        </p:spPr>
        <p:txBody>
          <a:bodyPr wrap="square" rtlCol="0">
            <a:spAutoFit/>
          </a:bodyPr>
          <a:lstStyle/>
          <a:p>
            <a:r>
              <a:rPr lang="en-US" sz="4200" b="1" dirty="0">
                <a:solidFill>
                  <a:schemeClr val="accent1"/>
                </a:solidFill>
                <a:latin typeface="Century Gothic" panose="020B0502020202020204" pitchFamily="34" charset="0"/>
              </a:rPr>
              <a:t>Alternatives</a:t>
            </a:r>
          </a:p>
        </p:txBody>
      </p:sp>
    </p:spTree>
    <p:extLst>
      <p:ext uri="{BB962C8B-B14F-4D97-AF65-F5344CB8AC3E}">
        <p14:creationId xmlns:p14="http://schemas.microsoft.com/office/powerpoint/2010/main" val="2758868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9EAB2-87A6-DDF9-A802-DE2F582ECC2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1CBA181-3213-2CAA-BA21-CC148A205A45}"/>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B5662495-6981-9D4C-56BC-6E833B911014}"/>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7 Cost Benefit Analysis / Financial Justification</a:t>
            </a:r>
          </a:p>
        </p:txBody>
      </p:sp>
      <p:pic>
        <p:nvPicPr>
          <p:cNvPr id="5" name="Picture 4" descr="Abstract colorful half circles">
            <a:extLst>
              <a:ext uri="{FF2B5EF4-FFF2-40B4-BE49-F238E27FC236}">
                <a16:creationId xmlns:a16="http://schemas.microsoft.com/office/drawing/2014/main" id="{26748D97-B62E-0B98-B20A-DFF249C3EC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3152" y="6017986"/>
            <a:ext cx="802685" cy="802685"/>
          </a:xfrm>
          <a:prstGeom prst="rect">
            <a:avLst/>
          </a:prstGeom>
          <a:ln>
            <a:solidFill>
              <a:srgbClr val="FFC000"/>
            </a:solidFill>
          </a:ln>
        </p:spPr>
      </p:pic>
      <p:graphicFrame>
        <p:nvGraphicFramePr>
          <p:cNvPr id="35" name="Table 34">
            <a:extLst>
              <a:ext uri="{FF2B5EF4-FFF2-40B4-BE49-F238E27FC236}">
                <a16:creationId xmlns:a16="http://schemas.microsoft.com/office/drawing/2014/main" id="{2E638849-09D5-36F0-3BD6-467C7D8F5E68}"/>
              </a:ext>
            </a:extLst>
          </p:cNvPr>
          <p:cNvGraphicFramePr>
            <a:graphicFrameLocks noGrp="1"/>
          </p:cNvGraphicFramePr>
          <p:nvPr>
            <p:extLst>
              <p:ext uri="{D42A27DB-BD31-4B8C-83A1-F6EECF244321}">
                <p14:modId xmlns:p14="http://schemas.microsoft.com/office/powerpoint/2010/main" val="2529472806"/>
              </p:ext>
            </p:extLst>
          </p:nvPr>
        </p:nvGraphicFramePr>
        <p:xfrm>
          <a:off x="230152" y="2347339"/>
          <a:ext cx="11825688" cy="3108961"/>
        </p:xfrm>
        <a:graphic>
          <a:graphicData uri="http://schemas.openxmlformats.org/drawingml/2006/table">
            <a:tbl>
              <a:tblPr firstRow="1" firstCol="1" bandRow="1"/>
              <a:tblGrid>
                <a:gridCol w="1689384">
                  <a:extLst>
                    <a:ext uri="{9D8B030D-6E8A-4147-A177-3AD203B41FA5}">
                      <a16:colId xmlns:a16="http://schemas.microsoft.com/office/drawing/2014/main" val="1456173260"/>
                    </a:ext>
                  </a:extLst>
                </a:gridCol>
                <a:gridCol w="1689384">
                  <a:extLst>
                    <a:ext uri="{9D8B030D-6E8A-4147-A177-3AD203B41FA5}">
                      <a16:colId xmlns:a16="http://schemas.microsoft.com/office/drawing/2014/main" val="3952565475"/>
                    </a:ext>
                  </a:extLst>
                </a:gridCol>
                <a:gridCol w="1689384">
                  <a:extLst>
                    <a:ext uri="{9D8B030D-6E8A-4147-A177-3AD203B41FA5}">
                      <a16:colId xmlns:a16="http://schemas.microsoft.com/office/drawing/2014/main" val="248021517"/>
                    </a:ext>
                  </a:extLst>
                </a:gridCol>
                <a:gridCol w="1689384">
                  <a:extLst>
                    <a:ext uri="{9D8B030D-6E8A-4147-A177-3AD203B41FA5}">
                      <a16:colId xmlns:a16="http://schemas.microsoft.com/office/drawing/2014/main" val="1965524057"/>
                    </a:ext>
                  </a:extLst>
                </a:gridCol>
                <a:gridCol w="1689384">
                  <a:extLst>
                    <a:ext uri="{9D8B030D-6E8A-4147-A177-3AD203B41FA5}">
                      <a16:colId xmlns:a16="http://schemas.microsoft.com/office/drawing/2014/main" val="15830262"/>
                    </a:ext>
                  </a:extLst>
                </a:gridCol>
                <a:gridCol w="1689384">
                  <a:extLst>
                    <a:ext uri="{9D8B030D-6E8A-4147-A177-3AD203B41FA5}">
                      <a16:colId xmlns:a16="http://schemas.microsoft.com/office/drawing/2014/main" val="850252105"/>
                    </a:ext>
                  </a:extLst>
                </a:gridCol>
                <a:gridCol w="1689384">
                  <a:extLst>
                    <a:ext uri="{9D8B030D-6E8A-4147-A177-3AD203B41FA5}">
                      <a16:colId xmlns:a16="http://schemas.microsoft.com/office/drawing/2014/main" val="1049820232"/>
                    </a:ext>
                  </a:extLst>
                </a:gridCol>
              </a:tblGrid>
              <a:tr h="687010">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One-Time Costs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Ongoing Costs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Savings or Benefits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Estimated ROI</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Payback Period</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TCO</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Other</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07317">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07317">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07317">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
        <p:nvSpPr>
          <p:cNvPr id="7" name="TextBox 6">
            <a:extLst>
              <a:ext uri="{FF2B5EF4-FFF2-40B4-BE49-F238E27FC236}">
                <a16:creationId xmlns:a16="http://schemas.microsoft.com/office/drawing/2014/main" id="{E70D7B27-3F05-D9EC-14ED-13A186F08726}"/>
              </a:ext>
            </a:extLst>
          </p:cNvPr>
          <p:cNvSpPr txBox="1"/>
          <p:nvPr/>
        </p:nvSpPr>
        <p:spPr>
          <a:xfrm>
            <a:off x="3657601" y="163458"/>
            <a:ext cx="8304248" cy="1708160"/>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Provide detailed breakdown of costs and returns. </a:t>
            </a:r>
            <a:r>
              <a:rPr lang="en-US" sz="1500" b="1" dirty="0">
                <a:solidFill>
                  <a:schemeClr val="tx1">
                    <a:lumMod val="65000"/>
                    <a:lumOff val="35000"/>
                  </a:schemeClr>
                </a:solidFill>
                <a:latin typeface="Century Gothic" panose="020B0502020202020204" pitchFamily="34" charset="0"/>
              </a:rPr>
              <a:t>Use charts or tables </a:t>
            </a:r>
            <a:r>
              <a:rPr lang="en-US" sz="1500" dirty="0">
                <a:solidFill>
                  <a:schemeClr val="tx1">
                    <a:lumMod val="65000"/>
                    <a:lumOff val="35000"/>
                  </a:schemeClr>
                </a:solidFill>
                <a:latin typeface="Century Gothic" panose="020B0502020202020204" pitchFamily="34" charset="0"/>
              </a:rPr>
              <a:t>– finance teams expect clear visualization. Where possible, include hard numbers and industry benchmarks:</a:t>
            </a:r>
          </a:p>
          <a:p>
            <a:r>
              <a:rPr lang="en-US" sz="1500" dirty="0">
                <a:solidFill>
                  <a:schemeClr val="tx1">
                    <a:lumMod val="65000"/>
                    <a:lumOff val="35000"/>
                  </a:schemeClr>
                </a:solidFill>
                <a:latin typeface="Century Gothic" panose="020B0502020202020204" pitchFamily="34" charset="0"/>
              </a:rPr>
              <a:t>• One-time costs: software, consulting, training, materials</a:t>
            </a:r>
          </a:p>
          <a:p>
            <a:r>
              <a:rPr lang="en-US" sz="1500" dirty="0">
                <a:solidFill>
                  <a:schemeClr val="tx1">
                    <a:lumMod val="65000"/>
                    <a:lumOff val="35000"/>
                  </a:schemeClr>
                </a:solidFill>
                <a:latin typeface="Century Gothic" panose="020B0502020202020204" pitchFamily="34" charset="0"/>
              </a:rPr>
              <a:t>• Ongoing costs: subscriptions, vendor support, internal staffing:</a:t>
            </a:r>
          </a:p>
          <a:p>
            <a:r>
              <a:rPr lang="en-US" sz="1500" dirty="0">
                <a:solidFill>
                  <a:schemeClr val="tx1">
                    <a:lumMod val="65000"/>
                    <a:lumOff val="35000"/>
                  </a:schemeClr>
                </a:solidFill>
                <a:latin typeface="Century Gothic" panose="020B0502020202020204" pitchFamily="34" charset="0"/>
              </a:rPr>
              <a:t>• Savings or benefits: reduced attrition, faster onboarding, fewer compliance violations</a:t>
            </a:r>
          </a:p>
          <a:p>
            <a:r>
              <a:rPr lang="en-US" sz="1500" dirty="0">
                <a:solidFill>
                  <a:schemeClr val="tx1">
                    <a:lumMod val="65000"/>
                    <a:lumOff val="35000"/>
                  </a:schemeClr>
                </a:solidFill>
                <a:latin typeface="Century Gothic" panose="020B0502020202020204" pitchFamily="34" charset="0"/>
              </a:rPr>
              <a:t>• Estimated ROI, payback period, TCO (total cost of ownership)</a:t>
            </a:r>
          </a:p>
        </p:txBody>
      </p:sp>
      <p:sp>
        <p:nvSpPr>
          <p:cNvPr id="9" name="TextBox 8">
            <a:extLst>
              <a:ext uri="{FF2B5EF4-FFF2-40B4-BE49-F238E27FC236}">
                <a16:creationId xmlns:a16="http://schemas.microsoft.com/office/drawing/2014/main" id="{C4864D25-1DEA-C5AA-9BA2-008DE0FAC28A}"/>
              </a:ext>
            </a:extLst>
          </p:cNvPr>
          <p:cNvSpPr txBox="1"/>
          <p:nvPr/>
        </p:nvSpPr>
        <p:spPr>
          <a:xfrm>
            <a:off x="230152" y="233221"/>
            <a:ext cx="3306721" cy="738664"/>
          </a:xfrm>
          <a:prstGeom prst="rect">
            <a:avLst/>
          </a:prstGeom>
          <a:noFill/>
        </p:spPr>
        <p:txBody>
          <a:bodyPr wrap="square" rtlCol="0">
            <a:spAutoFit/>
          </a:bodyPr>
          <a:lstStyle/>
          <a:p>
            <a:r>
              <a:rPr lang="en-US" sz="4200" b="1" dirty="0">
                <a:solidFill>
                  <a:schemeClr val="accent1"/>
                </a:solidFill>
                <a:latin typeface="Century Gothic" panose="020B0502020202020204" pitchFamily="34" charset="0"/>
              </a:rPr>
              <a:t>Analysis</a:t>
            </a:r>
          </a:p>
        </p:txBody>
      </p:sp>
      <p:pic>
        <p:nvPicPr>
          <p:cNvPr id="11" name="Graphic 10" descr="Bar chart with solid fill">
            <a:extLst>
              <a:ext uri="{FF2B5EF4-FFF2-40B4-BE49-F238E27FC236}">
                <a16:creationId xmlns:a16="http://schemas.microsoft.com/office/drawing/2014/main" id="{302929A3-53E0-7104-D038-E72D79D700B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0151" y="1050742"/>
            <a:ext cx="914400" cy="914400"/>
          </a:xfrm>
          <a:prstGeom prst="rect">
            <a:avLst/>
          </a:prstGeom>
        </p:spPr>
      </p:pic>
    </p:spTree>
    <p:extLst>
      <p:ext uri="{BB962C8B-B14F-4D97-AF65-F5344CB8AC3E}">
        <p14:creationId xmlns:p14="http://schemas.microsoft.com/office/powerpoint/2010/main" val="1616530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150</TotalTime>
  <Words>1224</Words>
  <Application>Microsoft Office PowerPoint</Application>
  <PresentationFormat>Widescreen</PresentationFormat>
  <Paragraphs>174</Paragraphs>
  <Slides>15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Aptos Display</vt:lpstr>
      <vt:lpstr>Arial</vt:lpstr>
      <vt:lpstr>Calibri</vt:lpstr>
      <vt:lpstr>Century Gothic</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9</cp:revision>
  <dcterms:created xsi:type="dcterms:W3CDTF">2025-05-29T13:39:50Z</dcterms:created>
  <dcterms:modified xsi:type="dcterms:W3CDTF">2025-08-30T20:04:19Z</dcterms:modified>
</cp:coreProperties>
</file>